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chart3.xml" ContentType="application/vnd.openxmlformats-officedocument.drawingml.chart+xml"/>
  <Override PartName="/ppt/notesSlides/notesSlide3.xml" ContentType="application/vnd.openxmlformats-officedocument.presentationml.notesSlide+xml"/>
  <Override PartName="/ppt/charts/chart4.xml" ContentType="application/vnd.openxmlformats-officedocument.drawingml.chart+xml"/>
  <Override PartName="/ppt/theme/themeOverride2.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theme/themeOverride3.xml" ContentType="application/vnd.openxmlformats-officedocument.themeOverr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6.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notesSlides/notesSlide14.xml" ContentType="application/vnd.openxmlformats-officedocument.presentationml.notesSlide+xml"/>
  <Override PartName="/ppt/charts/chart7.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8.xml" ContentType="application/vnd.openxmlformats-officedocument.drawingml.chart+xml"/>
  <Override PartName="/ppt/charts/style5.xml" ContentType="application/vnd.ms-office.chartstyle+xml"/>
  <Override PartName="/ppt/charts/colors5.xml" ContentType="application/vnd.ms-office.chartcolorstyle+xml"/>
  <Override PartName="/ppt/drawings/drawing3.xml" ContentType="application/vnd.openxmlformats-officedocument.drawingml.chartshape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9.xml" ContentType="application/vnd.openxmlformats-officedocument.drawingml.chart+xml"/>
  <Override PartName="/ppt/charts/style6.xml" ContentType="application/vnd.ms-office.chartstyle+xml"/>
  <Override PartName="/ppt/charts/colors6.xml" ContentType="application/vnd.ms-office.chartcolorstyle+xml"/>
  <Override PartName="/ppt/drawings/drawing4.xml" ContentType="application/vnd.openxmlformats-officedocument.drawingml.chartshapes+xml"/>
  <Override PartName="/ppt/notesSlides/notesSlide19.xml" ContentType="application/vnd.openxmlformats-officedocument.presentationml.notesSlide+xml"/>
  <Override PartName="/ppt/charts/chart10.xml" ContentType="application/vnd.openxmlformats-officedocument.drawingml.chart+xml"/>
  <Override PartName="/ppt/charts/style7.xml" ContentType="application/vnd.ms-office.chartstyle+xml"/>
  <Override PartName="/ppt/charts/colors7.xml" ContentType="application/vnd.ms-office.chartcolorstyle+xml"/>
  <Override PartName="/ppt/drawings/drawing5.xml" ContentType="application/vnd.openxmlformats-officedocument.drawingml.chartshapes+xml"/>
  <Override PartName="/ppt/notesSlides/notesSlide20.xml" ContentType="application/vnd.openxmlformats-officedocument.presentationml.notesSlide+xml"/>
  <Override PartName="/ppt/charts/chart11.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6.xml" ContentType="application/vnd.openxmlformats-officedocument.drawingml.chartshapes+xml"/>
  <Override PartName="/ppt/notesSlides/notesSlide21.xml" ContentType="application/vnd.openxmlformats-officedocument.presentationml.notesSlide+xml"/>
  <Override PartName="/ppt/charts/chart12.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7.xml" ContentType="application/vnd.openxmlformats-officedocument.drawingml.chartshapes+xml"/>
  <Override PartName="/ppt/notesSlides/notesSlide22.xml" ContentType="application/vnd.openxmlformats-officedocument.presentationml.notesSlide+xml"/>
  <Override PartName="/ppt/charts/chart13.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23.xml" ContentType="application/vnd.openxmlformats-officedocument.presentationml.notesSlide+xml"/>
  <Override PartName="/ppt/charts/chart14.xml" ContentType="application/vnd.openxmlformats-officedocument.drawingml.chart+xml"/>
  <Override PartName="/ppt/charts/style11.xml" ContentType="application/vnd.ms-office.chartstyle+xml"/>
  <Override PartName="/ppt/charts/colors11.xml" ContentType="application/vnd.ms-office.chartcolorstyle+xml"/>
  <Override PartName="/ppt/drawings/drawing8.xml" ContentType="application/vnd.openxmlformats-officedocument.drawingml.chartshapes+xml"/>
  <Override PartName="/ppt/notesSlides/notesSlide24.xml" ContentType="application/vnd.openxmlformats-officedocument.presentationml.notesSlide+xml"/>
  <Override PartName="/ppt/charts/chart15.xml" ContentType="application/vnd.openxmlformats-officedocument.drawingml.chart+xml"/>
  <Override PartName="/ppt/charts/style12.xml" ContentType="application/vnd.ms-office.chartstyle+xml"/>
  <Override PartName="/ppt/charts/colors12.xml" ContentType="application/vnd.ms-office.chartcolorstyle+xml"/>
  <Override PartName="/ppt/drawings/drawing9.xml" ContentType="application/vnd.openxmlformats-officedocument.drawingml.chartshapes+xml"/>
  <Override PartName="/ppt/notesSlides/notesSlide25.xml" ContentType="application/vnd.openxmlformats-officedocument.presentationml.notesSlide+xml"/>
  <Override PartName="/ppt/charts/chart16.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0.xml" ContentType="application/vnd.openxmlformats-officedocument.drawingml.chartshapes+xml"/>
  <Override PartName="/ppt/notesSlides/notesSlide26.xml" ContentType="application/vnd.openxmlformats-officedocument.presentationml.notesSlide+xml"/>
  <Override PartName="/ppt/charts/chart17.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11.xml" ContentType="application/vnd.openxmlformats-officedocument.drawingml.chartshapes+xml"/>
  <Override PartName="/ppt/notesSlides/notesSlide27.xml" ContentType="application/vnd.openxmlformats-officedocument.presentationml.notesSlide+xml"/>
  <Override PartName="/ppt/charts/chart18.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2.xml" ContentType="application/vnd.openxmlformats-officedocument.drawingml.chartshapes+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 id="2147483673" r:id="rId5"/>
    <p:sldMasterId id="2147483678" r:id="rId6"/>
  </p:sldMasterIdLst>
  <p:notesMasterIdLst>
    <p:notesMasterId r:id="rId73"/>
  </p:notesMasterIdLst>
  <p:sldIdLst>
    <p:sldId id="274" r:id="rId7"/>
    <p:sldId id="1319" r:id="rId8"/>
    <p:sldId id="1330" r:id="rId9"/>
    <p:sldId id="432" r:id="rId10"/>
    <p:sldId id="261" r:id="rId11"/>
    <p:sldId id="283" r:id="rId12"/>
    <p:sldId id="1336" r:id="rId13"/>
    <p:sldId id="1337" r:id="rId14"/>
    <p:sldId id="1321" r:id="rId15"/>
    <p:sldId id="1338" r:id="rId16"/>
    <p:sldId id="1988" r:id="rId17"/>
    <p:sldId id="1327" r:id="rId18"/>
    <p:sldId id="1990" r:id="rId19"/>
    <p:sldId id="1333" r:id="rId20"/>
    <p:sldId id="1991" r:id="rId21"/>
    <p:sldId id="1992" r:id="rId22"/>
    <p:sldId id="417" r:id="rId23"/>
    <p:sldId id="1323" r:id="rId24"/>
    <p:sldId id="1995" r:id="rId25"/>
    <p:sldId id="1328" r:id="rId26"/>
    <p:sldId id="1996" r:id="rId27"/>
    <p:sldId id="1329" r:id="rId28"/>
    <p:sldId id="1332" r:id="rId29"/>
    <p:sldId id="1216" r:id="rId30"/>
    <p:sldId id="1320" r:id="rId31"/>
    <p:sldId id="2008" r:id="rId32"/>
    <p:sldId id="2009" r:id="rId33"/>
    <p:sldId id="2010" r:id="rId34"/>
    <p:sldId id="2011" r:id="rId35"/>
    <p:sldId id="2012" r:id="rId36"/>
    <p:sldId id="2013" r:id="rId37"/>
    <p:sldId id="2014" r:id="rId38"/>
    <p:sldId id="2004" r:id="rId39"/>
    <p:sldId id="2015" r:id="rId40"/>
    <p:sldId id="2016" r:id="rId41"/>
    <p:sldId id="1325" r:id="rId42"/>
    <p:sldId id="522" r:id="rId43"/>
    <p:sldId id="1306" r:id="rId44"/>
    <p:sldId id="323" r:id="rId45"/>
    <p:sldId id="1254" r:id="rId46"/>
    <p:sldId id="327" r:id="rId47"/>
    <p:sldId id="1221" r:id="rId48"/>
    <p:sldId id="1283" r:id="rId49"/>
    <p:sldId id="1257" r:id="rId50"/>
    <p:sldId id="326" r:id="rId51"/>
    <p:sldId id="1223" r:id="rId52"/>
    <p:sldId id="1291" r:id="rId53"/>
    <p:sldId id="1224" r:id="rId54"/>
    <p:sldId id="1290" r:id="rId55"/>
    <p:sldId id="1261" r:id="rId56"/>
    <p:sldId id="1289" r:id="rId57"/>
    <p:sldId id="1263" r:id="rId58"/>
    <p:sldId id="1288" r:id="rId59"/>
    <p:sldId id="1264" r:id="rId60"/>
    <p:sldId id="1287" r:id="rId61"/>
    <p:sldId id="1266" r:id="rId62"/>
    <p:sldId id="1286" r:id="rId63"/>
    <p:sldId id="1268" r:id="rId64"/>
    <p:sldId id="1285" r:id="rId65"/>
    <p:sldId id="1270" r:id="rId66"/>
    <p:sldId id="1284" r:id="rId67"/>
    <p:sldId id="1272" r:id="rId68"/>
    <p:sldId id="1331" r:id="rId69"/>
    <p:sldId id="1347" r:id="rId70"/>
    <p:sldId id="542" r:id="rId71"/>
    <p:sldId id="431" r:id="rId72"/>
  </p:sldIdLst>
  <p:sldSz cx="12207875" cy="6838950"/>
  <p:notesSz cx="6858000" cy="9144000"/>
  <p:defaultTextStyle>
    <a:defPPr>
      <a:defRPr lang="es-C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4">
          <p15:clr>
            <a:srgbClr val="A4A3A4"/>
          </p15:clr>
        </p15:guide>
        <p15:guide id="2" pos="3845">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Indira Margarita Porto Gutierrez" initials="IMPG" lastIdx="7" clrIdx="0">
    <p:extLst>
      <p:ext uri="{19B8F6BF-5375-455C-9EA6-DF929625EA0E}">
        <p15:presenceInfo xmlns:p15="http://schemas.microsoft.com/office/powerpoint/2012/main" userId="S::iporto@compite.com.co::310237f6-2511-44eb-9c4d-2d3e340d03c9" providerId="AD"/>
      </p:ext>
    </p:extLst>
  </p:cmAuthor>
  <p:cmAuthor id="2" name="Santiago Matallana Mendez" initials="SMM" lastIdx="8" clrIdx="1">
    <p:extLst>
      <p:ext uri="{19B8F6BF-5375-455C-9EA6-DF929625EA0E}">
        <p15:presenceInfo xmlns:p15="http://schemas.microsoft.com/office/powerpoint/2012/main" userId="S::smatallana@compite.com.co::0d7ef1ad-249f-43ed-9095-f862060e84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AE6C"/>
    <a:srgbClr val="0F3F23"/>
    <a:srgbClr val="2B4231"/>
    <a:srgbClr val="C3D69B"/>
    <a:srgbClr val="EFF3F0"/>
    <a:srgbClr val="F7F9F2"/>
    <a:srgbClr val="EBF1DE"/>
    <a:srgbClr val="FFFFFF"/>
    <a:srgbClr val="D6E2D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64" autoAdjust="0"/>
    <p:restoredTop sz="89239" autoAdjust="0"/>
  </p:normalViewPr>
  <p:slideViewPr>
    <p:cSldViewPr snapToGrid="0">
      <p:cViewPr varScale="1">
        <p:scale>
          <a:sx n="61" d="100"/>
          <a:sy n="61" d="100"/>
        </p:scale>
        <p:origin x="906" y="60"/>
      </p:cViewPr>
      <p:guideLst>
        <p:guide orient="horz" pos="2154"/>
        <p:guide pos="384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16" Type="http://schemas.openxmlformats.org/officeDocument/2006/relationships/slide" Target="slides/slide10.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commentAuthors" Target="commentAuthors.xml"/><Relationship Id="rId5" Type="http://schemas.openxmlformats.org/officeDocument/2006/relationships/slideMaster" Target="slideMasters/slideMaster2.xml"/><Relationship Id="rId61" Type="http://schemas.openxmlformats.org/officeDocument/2006/relationships/slide" Target="slides/slide55.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notesMaster" Target="notesMasters/notesMaster1.xml"/><Relationship Id="rId78"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viewProps" Target="view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file:///C:\Users\Admin\Downloads\Gr&#225;fico%20dispersi&#243;n%20ICC%20-%20covid%20(1).xlsx" TargetMode="External"/></Relationships>
</file>

<file path=ppt/charts/_rels/chart10.xml.rels><?xml version="1.0" encoding="UTF-8" standalone="yes"?>
<Relationships xmlns="http://schemas.openxmlformats.org/package/2006/relationships"><Relationship Id="rId3" Type="http://schemas.openxmlformats.org/officeDocument/2006/relationships/oleObject" Target="https://compite-my.sharepoint.com/personal/iporto_compite_com_co/Documents/ICC%202020/Pilares%20Resultados.xlsx" TargetMode="Externa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chartUserShapes" Target="../drawings/drawing5.xml"/></Relationships>
</file>

<file path=ppt/charts/_rels/chart11.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6.xml"/></Relationships>
</file>

<file path=ppt/charts/_rels/chart12.xml.rels><?xml version="1.0" encoding="UTF-8" standalone="yes"?>
<Relationships xmlns="http://schemas.openxmlformats.org/package/2006/relationships"><Relationship Id="rId3" Type="http://schemas.openxmlformats.org/officeDocument/2006/relationships/oleObject" Target="https://compite-my.sharepoint.com/personal/iporto_compite_com_co/Documents/ICC%202020/Pilares%20Resultados.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7.xml"/></Relationships>
</file>

<file path=ppt/charts/_rels/chart13.xml.rels><?xml version="1.0" encoding="UTF-8" standalone="yes"?>
<Relationships xmlns="http://schemas.openxmlformats.org/package/2006/relationships"><Relationship Id="rId3" Type="http://schemas.openxmlformats.org/officeDocument/2006/relationships/oleObject" Target="file:///D:\Teletrabajo%20CPC\ICC%202020\Presentac&#237;&#243;n\Gr&#225;ficas%20de%20resultados%20VF.xlsx" TargetMode="External"/><Relationship Id="rId2" Type="http://schemas.microsoft.com/office/2011/relationships/chartColorStyle" Target="colors10.xml"/><Relationship Id="rId1" Type="http://schemas.microsoft.com/office/2011/relationships/chartStyle" Target="style10.xml"/></Relationships>
</file>

<file path=ppt/charts/_rels/chart14.xml.rels><?xml version="1.0" encoding="UTF-8" standalone="yes"?>
<Relationships xmlns="http://schemas.openxmlformats.org/package/2006/relationships"><Relationship Id="rId3" Type="http://schemas.openxmlformats.org/officeDocument/2006/relationships/oleObject" Target="https://compite-my.sharepoint.com/personal/iporto_compite_com_co/Documents/ICC%202020/Pilares%20Resultados.xlsx" TargetMode="Externa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chartUserShapes" Target="../drawings/drawing8.xml"/></Relationships>
</file>

<file path=ppt/charts/_rels/chart15.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chartUserShapes" Target="../drawings/drawing9.xml"/></Relationships>
</file>

<file path=ppt/charts/_rels/chart16.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0.xml"/></Relationships>
</file>

<file path=ppt/charts/_rels/chart17.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11.xml"/></Relationships>
</file>

<file path=ppt/charts/_rels/chart18.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2.xml"/></Relationships>
</file>

<file path=ppt/charts/_rels/chart2.xml.rels><?xml version="1.0" encoding="UTF-8" standalone="yes"?>
<Relationships xmlns="http://schemas.openxmlformats.org/package/2006/relationships"><Relationship Id="rId1" Type="http://schemas.openxmlformats.org/officeDocument/2006/relationships/oleObject" Target="about:blank"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file:///C:\Users\Admin\Downloads\Gr&#225;fico%20dispersi&#243;n%20ICC%20-%20covid%20(1).xlsx" TargetMode="External"/></Relationships>
</file>

<file path=ppt/charts/_rels/chart4.xml.rels><?xml version="1.0" encoding="UTF-8" standalone="yes"?>
<Relationships xmlns="http://schemas.openxmlformats.org/package/2006/relationships"><Relationship Id="rId2" Type="http://schemas.openxmlformats.org/officeDocument/2006/relationships/oleObject" Target="file:///C:\Users\Admin\Downloads\Gr&#225;fico%20dispersi&#243;n%20ICC%20-%20covid%20(1).xlsx" TargetMode="External"/><Relationship Id="rId1" Type="http://schemas.openxmlformats.org/officeDocument/2006/relationships/themeOverride" Target="../theme/themeOverride2.xml"/></Relationships>
</file>

<file path=ppt/charts/_rels/chart5.xml.rels><?xml version="1.0" encoding="UTF-8" standalone="yes"?>
<Relationships xmlns="http://schemas.openxmlformats.org/package/2006/relationships"><Relationship Id="rId3" Type="http://schemas.openxmlformats.org/officeDocument/2006/relationships/oleObject" Target="https://compite-my.sharepoint.com/personal/iporto_compite_com_co/Documents/ICC%202020/Diagramaci&#243;n/Gr&#225;ficas%20de%20resultados%20VF.xlsx" TargetMode="External"/><Relationship Id="rId2" Type="http://schemas.microsoft.com/office/2011/relationships/chartColorStyle" Target="colors2.xml"/><Relationship Id="rId1" Type="http://schemas.microsoft.com/office/2011/relationships/chartStyle" Target="style2.xml"/></Relationships>
</file>

<file path=ppt/charts/_rels/chart6.xml.rels><?xml version="1.0" encoding="UTF-8" standalone="yes"?>
<Relationships xmlns="http://schemas.openxmlformats.org/package/2006/relationships"><Relationship Id="rId3" Type="http://schemas.openxmlformats.org/officeDocument/2006/relationships/oleObject" Target="https://compite-my.sharepoint.com/personal/iporto_compite_com_co/Documents/ICC%202020/Pilares%20Resultados.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7.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8.xml.rels><?xml version="1.0" encoding="UTF-8" standalone="yes"?>
<Relationships xmlns="http://schemas.openxmlformats.org/package/2006/relationships"><Relationship Id="rId3" Type="http://schemas.openxmlformats.org/officeDocument/2006/relationships/oleObject" Target="about:blank" TargetMode="Externa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chartUserShapes" Target="../drawings/drawing3.xml"/></Relationships>
</file>

<file path=ppt/charts/_rels/chart9.xml.rels><?xml version="1.0" encoding="UTF-8" standalone="yes"?>
<Relationships xmlns="http://schemas.openxmlformats.org/package/2006/relationships"><Relationship Id="rId3" Type="http://schemas.openxmlformats.org/officeDocument/2006/relationships/oleObject" Target="https://compite-my.sharepoint.com/personal/iporto_compite_com_co/Documents/ICC%202020/Pilares%20Resultados.xlsx" TargetMode="Externa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chartUserShapes" Target="../drawings/drawing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'barras UCI'!$D$1</c:f>
              <c:strCache>
                <c:ptCount val="1"/>
                <c:pt idx="0">
                  <c:v>UCI/100k 9 julio</c:v>
                </c:pt>
              </c:strCache>
            </c:strRef>
          </c:tx>
          <c:spPr>
            <a:solidFill>
              <a:srgbClr val="285F37"/>
            </a:solidFill>
            <a:ln>
              <a:noFill/>
            </a:ln>
            <a:effectLst>
              <a:softEdge rad="0"/>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ysClr val="windowText" lastClr="000000"/>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'barras UCI'!$A$2:$A$33</c:f>
              <c:strCache>
                <c:ptCount val="32"/>
                <c:pt idx="0">
                  <c:v>Sincelejo (131)</c:v>
                </c:pt>
                <c:pt idx="1">
                  <c:v>Valledupar (225)</c:v>
                </c:pt>
                <c:pt idx="2">
                  <c:v>Montería (205)</c:v>
                </c:pt>
                <c:pt idx="3">
                  <c:v>Neiva (122)</c:v>
                </c:pt>
                <c:pt idx="4">
                  <c:v>Popayán (96)</c:v>
                </c:pt>
                <c:pt idx="5">
                  <c:v>Pasto (109)</c:v>
                </c:pt>
                <c:pt idx="6">
                  <c:v>Tunja (47)</c:v>
                </c:pt>
                <c:pt idx="7">
                  <c:v>Ibagué (135)</c:v>
                </c:pt>
                <c:pt idx="8">
                  <c:v>Cali AM (582)</c:v>
                </c:pt>
                <c:pt idx="9">
                  <c:v>Manizales AM (118)</c:v>
                </c:pt>
                <c:pt idx="10">
                  <c:v>Barranquilla AM (440)</c:v>
                </c:pt>
                <c:pt idx="11">
                  <c:v>Cartagena (215)</c:v>
                </c:pt>
                <c:pt idx="12">
                  <c:v>Santa Marta (111)</c:v>
                </c:pt>
                <c:pt idx="13">
                  <c:v>Bucaramanga AM (247)</c:v>
                </c:pt>
                <c:pt idx="14">
                  <c:v>Riohacha (36)</c:v>
                </c:pt>
                <c:pt idx="15">
                  <c:v>Armenia (49)</c:v>
                </c:pt>
                <c:pt idx="16">
                  <c:v>Quibdó (20)</c:v>
                </c:pt>
                <c:pt idx="17">
                  <c:v>Pereira AM (100)</c:v>
                </c:pt>
                <c:pt idx="18">
                  <c:v>Bogotá D.C (1.050)</c:v>
                </c:pt>
                <c:pt idx="19">
                  <c:v>Medellín AM (549)</c:v>
                </c:pt>
                <c:pt idx="20">
                  <c:v>Villavicencio (65)</c:v>
                </c:pt>
                <c:pt idx="21">
                  <c:v>Cúcuta AM (120)</c:v>
                </c:pt>
                <c:pt idx="22">
                  <c:v>Florencia (20)</c:v>
                </c:pt>
                <c:pt idx="23">
                  <c:v>Yopal (17)</c:v>
                </c:pt>
                <c:pt idx="24">
                  <c:v>San Andrés (5)</c:v>
                </c:pt>
                <c:pt idx="25">
                  <c:v>Arauca (4)</c:v>
                </c:pt>
                <c:pt idx="26">
                  <c:v>Inírida (0)</c:v>
                </c:pt>
                <c:pt idx="27">
                  <c:v>Leticia (0)</c:v>
                </c:pt>
                <c:pt idx="28">
                  <c:v>Mitú (0)</c:v>
                </c:pt>
                <c:pt idx="29">
                  <c:v>Mocoa (0)</c:v>
                </c:pt>
                <c:pt idx="30">
                  <c:v>Puerto Carreño (0)</c:v>
                </c:pt>
                <c:pt idx="31">
                  <c:v>San José Del Guaviare (0)</c:v>
                </c:pt>
              </c:strCache>
            </c:strRef>
          </c:cat>
          <c:val>
            <c:numRef>
              <c:f>'barras UCI'!$D$2:$D$33</c:f>
              <c:numCache>
                <c:formatCode>0.0</c:formatCode>
                <c:ptCount val="32"/>
                <c:pt idx="0">
                  <c:v>44.565250671030206</c:v>
                </c:pt>
                <c:pt idx="1">
                  <c:v>42.217368788417801</c:v>
                </c:pt>
                <c:pt idx="2">
                  <c:v>40.567228803128231</c:v>
                </c:pt>
                <c:pt idx="3">
                  <c:v>33.47895765186275</c:v>
                </c:pt>
                <c:pt idx="4">
                  <c:v>29.495171701840682</c:v>
                </c:pt>
                <c:pt idx="5">
                  <c:v>27.764405013894937</c:v>
                </c:pt>
                <c:pt idx="6">
                  <c:v>26.218461143682742</c:v>
                </c:pt>
                <c:pt idx="7">
                  <c:v>24.949131493011471</c:v>
                </c:pt>
                <c:pt idx="8">
                  <c:v>24.632991702237074</c:v>
                </c:pt>
                <c:pt idx="9">
                  <c:v>22.975569959636985</c:v>
                </c:pt>
                <c:pt idx="10">
                  <c:v>22.688938265977267</c:v>
                </c:pt>
                <c:pt idx="11">
                  <c:v>20.899433868358841</c:v>
                </c:pt>
                <c:pt idx="12">
                  <c:v>20.608527102998078</c:v>
                </c:pt>
                <c:pt idx="13">
                  <c:v>19.445955595514675</c:v>
                </c:pt>
                <c:pt idx="14">
                  <c:v>17.835997998404668</c:v>
                </c:pt>
                <c:pt idx="15">
                  <c:v>16.078014463650561</c:v>
                </c:pt>
                <c:pt idx="16">
                  <c:v>15.287597936174279</c:v>
                </c:pt>
                <c:pt idx="17">
                  <c:v>13.721373783943248</c:v>
                </c:pt>
                <c:pt idx="18">
                  <c:v>13.55896308798282</c:v>
                </c:pt>
                <c:pt idx="19">
                  <c:v>13.537852723944196</c:v>
                </c:pt>
                <c:pt idx="20">
                  <c:v>11.920000293415391</c:v>
                </c:pt>
                <c:pt idx="21">
                  <c:v>11.822986249866991</c:v>
                </c:pt>
                <c:pt idx="22">
                  <c:v>11.559958615348158</c:v>
                </c:pt>
                <c:pt idx="23">
                  <c:v>9.5673315024087167</c:v>
                </c:pt>
                <c:pt idx="24">
                  <c:v>8.7057963191893162</c:v>
                </c:pt>
                <c:pt idx="25">
                  <c:v>4.1316338546078049</c:v>
                </c:pt>
                <c:pt idx="26">
                  <c:v>0</c:v>
                </c:pt>
                <c:pt idx="27">
                  <c:v>0</c:v>
                </c:pt>
                <c:pt idx="28">
                  <c:v>0</c:v>
                </c:pt>
                <c:pt idx="29">
                  <c:v>0</c:v>
                </c:pt>
                <c:pt idx="30">
                  <c:v>0</c:v>
                </c:pt>
                <c:pt idx="31">
                  <c:v>0</c:v>
                </c:pt>
              </c:numCache>
            </c:numRef>
          </c:val>
          <c:extLst>
            <c:ext xmlns:c16="http://schemas.microsoft.com/office/drawing/2014/chart" uri="{C3380CC4-5D6E-409C-BE32-E72D297353CC}">
              <c16:uniqueId val="{00000000-73C1-4522-BCA0-104C992F7735}"/>
            </c:ext>
          </c:extLst>
        </c:ser>
        <c:dLbls>
          <c:dLblPos val="outEnd"/>
          <c:showLegendKey val="0"/>
          <c:showVal val="1"/>
          <c:showCatName val="0"/>
          <c:showSerName val="0"/>
          <c:showPercent val="0"/>
          <c:showBubbleSize val="0"/>
        </c:dLbls>
        <c:gapWidth val="110"/>
        <c:axId val="370592272"/>
        <c:axId val="370593912"/>
      </c:barChart>
      <c:catAx>
        <c:axId val="37059227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ysClr val="windowText" lastClr="000000"/>
                </a:solidFill>
                <a:latin typeface="+mn-lt"/>
                <a:ea typeface="+mn-ea"/>
                <a:cs typeface="+mn-cs"/>
              </a:defRPr>
            </a:pPr>
            <a:endParaRPr lang="es-ES"/>
          </a:p>
        </c:txPr>
        <c:crossAx val="370593912"/>
        <c:crosses val="autoZero"/>
        <c:auto val="1"/>
        <c:lblAlgn val="ctr"/>
        <c:lblOffset val="100"/>
        <c:noMultiLvlLbl val="0"/>
      </c:catAx>
      <c:valAx>
        <c:axId val="370593912"/>
        <c:scaling>
          <c:orientation val="minMax"/>
        </c:scaling>
        <c:delete val="0"/>
        <c:axPos val="l"/>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ES"/>
          </a:p>
        </c:txPr>
        <c:crossAx val="370592272"/>
        <c:crosses val="autoZero"/>
        <c:crossBetween val="between"/>
        <c:majorUnit val="10"/>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s-ES"/>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665436822159171E-3"/>
          <c:y val="2.8801041702960033E-2"/>
          <c:w val="0.99033345631778413"/>
          <c:h val="0.46318115649067665"/>
        </c:manualLayout>
      </c:layout>
      <c:barChart>
        <c:barDir val="col"/>
        <c:grouping val="clustered"/>
        <c:varyColors val="0"/>
        <c:ser>
          <c:idx val="0"/>
          <c:order val="0"/>
          <c:tx>
            <c:strRef>
              <c:f>Sheet7!$B$2</c:f>
              <c:strCache>
                <c:ptCount val="1"/>
                <c:pt idx="0">
                  <c:v>Puntaje</c:v>
                </c:pt>
              </c:strCache>
            </c:strRef>
          </c:tx>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Sheet7!$A$3:$A$34</c:f>
              <c:strCache>
                <c:ptCount val="32"/>
                <c:pt idx="0">
                  <c:v>Tunja (1)</c:v>
                </c:pt>
                <c:pt idx="1">
                  <c:v>Medellín AM (2)</c:v>
                </c:pt>
                <c:pt idx="2">
                  <c:v>Popayán (3)</c:v>
                </c:pt>
                <c:pt idx="3">
                  <c:v>Pasto (4)</c:v>
                </c:pt>
                <c:pt idx="4">
                  <c:v>Cali AM (5)</c:v>
                </c:pt>
                <c:pt idx="5">
                  <c:v>Pereira AM (6)</c:v>
                </c:pt>
                <c:pt idx="6">
                  <c:v>Manizales AM (7)</c:v>
                </c:pt>
                <c:pt idx="7">
                  <c:v>Bogotá D.C (8)</c:v>
                </c:pt>
                <c:pt idx="8">
                  <c:v>Neiva (9)</c:v>
                </c:pt>
                <c:pt idx="9">
                  <c:v>Bucaramanga AM (10)</c:v>
                </c:pt>
                <c:pt idx="10">
                  <c:v>Sincelejo (11)</c:v>
                </c:pt>
                <c:pt idx="11">
                  <c:v>Armenia (12)</c:v>
                </c:pt>
                <c:pt idx="12">
                  <c:v>Ibagué (13)</c:v>
                </c:pt>
                <c:pt idx="13">
                  <c:v>Cúcuta AM (14)</c:v>
                </c:pt>
                <c:pt idx="14">
                  <c:v>Barranquilla AM (15)</c:v>
                </c:pt>
                <c:pt idx="15">
                  <c:v>Arauca (16)</c:v>
                </c:pt>
                <c:pt idx="16">
                  <c:v>Cartagena (17)</c:v>
                </c:pt>
                <c:pt idx="17">
                  <c:v>Yopal (18)</c:v>
                </c:pt>
                <c:pt idx="18">
                  <c:v>Valledupar (19)</c:v>
                </c:pt>
                <c:pt idx="19">
                  <c:v>Florencia (20)</c:v>
                </c:pt>
                <c:pt idx="20">
                  <c:v>Villavicencio (21)</c:v>
                </c:pt>
                <c:pt idx="21">
                  <c:v>Santa Marta (22)</c:v>
                </c:pt>
                <c:pt idx="22">
                  <c:v>Inírida (23)</c:v>
                </c:pt>
                <c:pt idx="23">
                  <c:v>San Andrés (24)</c:v>
                </c:pt>
                <c:pt idx="24">
                  <c:v>Mocoa (25)</c:v>
                </c:pt>
                <c:pt idx="25">
                  <c:v>Montería (26)</c:v>
                </c:pt>
                <c:pt idx="26">
                  <c:v>Riohacha (27)</c:v>
                </c:pt>
                <c:pt idx="27">
                  <c:v>San José del Guaviare (28)</c:v>
                </c:pt>
                <c:pt idx="28">
                  <c:v>Quibdó (29)</c:v>
                </c:pt>
                <c:pt idx="29">
                  <c:v>Mitú (30)</c:v>
                </c:pt>
                <c:pt idx="30">
                  <c:v>Puerto Carreño (31)</c:v>
                </c:pt>
                <c:pt idx="31">
                  <c:v>Leticia (32)</c:v>
                </c:pt>
              </c:strCache>
            </c:strRef>
          </c:cat>
          <c:val>
            <c:numRef>
              <c:f>Sheet7!$B$3:$B$34</c:f>
              <c:numCache>
                <c:formatCode>0.0</c:formatCode>
                <c:ptCount val="32"/>
                <c:pt idx="0">
                  <c:v>7.7770669787477686</c:v>
                </c:pt>
                <c:pt idx="1">
                  <c:v>7.2618940360761144</c:v>
                </c:pt>
                <c:pt idx="2">
                  <c:v>7.0262048445297332</c:v>
                </c:pt>
                <c:pt idx="3">
                  <c:v>6.9212502224835326</c:v>
                </c:pt>
                <c:pt idx="4">
                  <c:v>6.910795589024902</c:v>
                </c:pt>
                <c:pt idx="5">
                  <c:v>6.8570517094680383</c:v>
                </c:pt>
                <c:pt idx="6">
                  <c:v>6.7318425577408334</c:v>
                </c:pt>
                <c:pt idx="7">
                  <c:v>6.7098712040544903</c:v>
                </c:pt>
                <c:pt idx="8">
                  <c:v>6.5904312073763895</c:v>
                </c:pt>
                <c:pt idx="9">
                  <c:v>6.5020436970345106</c:v>
                </c:pt>
                <c:pt idx="10">
                  <c:v>6.4143018788802211</c:v>
                </c:pt>
                <c:pt idx="11">
                  <c:v>6.281804464242323</c:v>
                </c:pt>
                <c:pt idx="12">
                  <c:v>6.1031190207457353</c:v>
                </c:pt>
                <c:pt idx="13">
                  <c:v>5.9967633762204251</c:v>
                </c:pt>
                <c:pt idx="14">
                  <c:v>5.9086516129844266</c:v>
                </c:pt>
                <c:pt idx="15">
                  <c:v>5.8295455865958683</c:v>
                </c:pt>
                <c:pt idx="16">
                  <c:v>5.7863783253949821</c:v>
                </c:pt>
                <c:pt idx="17">
                  <c:v>5.637985491984546</c:v>
                </c:pt>
                <c:pt idx="18">
                  <c:v>5.5930321904538447</c:v>
                </c:pt>
                <c:pt idx="19">
                  <c:v>5.5881121776182239</c:v>
                </c:pt>
                <c:pt idx="20">
                  <c:v>5.5662588585429065</c:v>
                </c:pt>
                <c:pt idx="21">
                  <c:v>5.3859429464824125</c:v>
                </c:pt>
                <c:pt idx="22">
                  <c:v>5.1859197253236005</c:v>
                </c:pt>
                <c:pt idx="23">
                  <c:v>4.8424615534348288</c:v>
                </c:pt>
                <c:pt idx="24">
                  <c:v>4.8397031015254104</c:v>
                </c:pt>
                <c:pt idx="25">
                  <c:v>4.352892793204532</c:v>
                </c:pt>
                <c:pt idx="26">
                  <c:v>3.8033101648525509</c:v>
                </c:pt>
                <c:pt idx="27">
                  <c:v>3.5789990320498277</c:v>
                </c:pt>
                <c:pt idx="28">
                  <c:v>3.5071147113098311</c:v>
                </c:pt>
                <c:pt idx="29">
                  <c:v>3.3228536369778054</c:v>
                </c:pt>
                <c:pt idx="30">
                  <c:v>3.1731461492463353</c:v>
                </c:pt>
                <c:pt idx="31">
                  <c:v>2.472288272298957</c:v>
                </c:pt>
              </c:numCache>
            </c:numRef>
          </c:val>
          <c:extLst>
            <c:ext xmlns:c16="http://schemas.microsoft.com/office/drawing/2014/chart" uri="{C3380CC4-5D6E-409C-BE32-E72D297353CC}">
              <c16:uniqueId val="{00000000-E421-48C0-89B1-0F18AEF4A714}"/>
            </c:ext>
          </c:extLst>
        </c:ser>
        <c:dLbls>
          <c:showLegendKey val="0"/>
          <c:showVal val="0"/>
          <c:showCatName val="0"/>
          <c:showSerName val="0"/>
          <c:showPercent val="0"/>
          <c:showBubbleSize val="0"/>
        </c:dLbls>
        <c:gapWidth val="219"/>
        <c:overlap val="-27"/>
        <c:axId val="1578876864"/>
        <c:axId val="75237600"/>
      </c:barChart>
      <c:catAx>
        <c:axId val="1578876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75237600"/>
        <c:crosses val="autoZero"/>
        <c:auto val="1"/>
        <c:lblAlgn val="ctr"/>
        <c:lblOffset val="100"/>
        <c:noMultiLvlLbl val="0"/>
      </c:catAx>
      <c:valAx>
        <c:axId val="75237600"/>
        <c:scaling>
          <c:orientation val="minMax"/>
        </c:scaling>
        <c:delete val="1"/>
        <c:axPos val="l"/>
        <c:numFmt formatCode="0.0" sourceLinked="1"/>
        <c:majorTickMark val="none"/>
        <c:minorTickMark val="none"/>
        <c:tickLblPos val="nextTo"/>
        <c:crossAx val="1578876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09924422808912E-2"/>
          <c:y val="0.13425650330763858"/>
          <c:w val="0.9881900755771913"/>
          <c:h val="0.4383433131297918"/>
        </c:manualLayout>
      </c:layout>
      <c:barChart>
        <c:barDir val="col"/>
        <c:grouping val="clustered"/>
        <c:varyColors val="0"/>
        <c:ser>
          <c:idx val="0"/>
          <c:order val="0"/>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'Educación básica '!$B$39:$B$70</c:f>
              <c:strCache>
                <c:ptCount val="32"/>
                <c:pt idx="0">
                  <c:v>Bucaramanga AM (1)</c:v>
                </c:pt>
                <c:pt idx="1">
                  <c:v>Popayán (2)</c:v>
                </c:pt>
                <c:pt idx="2">
                  <c:v>Bogotá D.C (3)</c:v>
                </c:pt>
                <c:pt idx="3">
                  <c:v>Yopal (4)</c:v>
                </c:pt>
                <c:pt idx="4">
                  <c:v>Montería (5)</c:v>
                </c:pt>
                <c:pt idx="5">
                  <c:v>Neiva (6)</c:v>
                </c:pt>
                <c:pt idx="6">
                  <c:v>Sincelejo (7)</c:v>
                </c:pt>
                <c:pt idx="7">
                  <c:v>Santa Marta (8)</c:v>
                </c:pt>
                <c:pt idx="8">
                  <c:v>Cúcuta AM (9)</c:v>
                </c:pt>
                <c:pt idx="9">
                  <c:v>Tunja (10)</c:v>
                </c:pt>
                <c:pt idx="10">
                  <c:v>Leticia (11)</c:v>
                </c:pt>
                <c:pt idx="11">
                  <c:v>Pasto (12)</c:v>
                </c:pt>
                <c:pt idx="12">
                  <c:v>Pereira AM (13)</c:v>
                </c:pt>
                <c:pt idx="13">
                  <c:v>Villavicencio (14)</c:v>
                </c:pt>
                <c:pt idx="14">
                  <c:v>Valledupar (15)</c:v>
                </c:pt>
                <c:pt idx="15">
                  <c:v>Mocoa (16)</c:v>
                </c:pt>
                <c:pt idx="16">
                  <c:v>Barranquilla AM (17)</c:v>
                </c:pt>
                <c:pt idx="17">
                  <c:v>Manizales AM (18)</c:v>
                </c:pt>
                <c:pt idx="18">
                  <c:v>Inírida (19)</c:v>
                </c:pt>
                <c:pt idx="19">
                  <c:v>Medellín AM (20)</c:v>
                </c:pt>
                <c:pt idx="20">
                  <c:v>Quibdó (21)</c:v>
                </c:pt>
                <c:pt idx="21">
                  <c:v>Cartagena (22)</c:v>
                </c:pt>
                <c:pt idx="22">
                  <c:v>Ibagué (23)</c:v>
                </c:pt>
                <c:pt idx="23">
                  <c:v>Armenia (24)</c:v>
                </c:pt>
                <c:pt idx="24">
                  <c:v>Cali AM (25)</c:v>
                </c:pt>
                <c:pt idx="25">
                  <c:v>Riohacha (26)</c:v>
                </c:pt>
                <c:pt idx="26">
                  <c:v>Puerto Carreño (27)</c:v>
                </c:pt>
                <c:pt idx="27">
                  <c:v>Florencia (28)</c:v>
                </c:pt>
                <c:pt idx="28">
                  <c:v>San Andrés (29)</c:v>
                </c:pt>
                <c:pt idx="29">
                  <c:v>Arauca (30)</c:v>
                </c:pt>
                <c:pt idx="30">
                  <c:v>Mitú (31)</c:v>
                </c:pt>
                <c:pt idx="31">
                  <c:v>San José del Guaviare (32)</c:v>
                </c:pt>
              </c:strCache>
            </c:strRef>
          </c:cat>
          <c:val>
            <c:numRef>
              <c:f>'Educación básica '!$C$39:$C$70</c:f>
              <c:numCache>
                <c:formatCode>0.0</c:formatCode>
                <c:ptCount val="32"/>
                <c:pt idx="0">
                  <c:v>6.9976526452129413</c:v>
                </c:pt>
                <c:pt idx="1">
                  <c:v>6.935242246298861</c:v>
                </c:pt>
                <c:pt idx="2">
                  <c:v>6.8781038131787184</c:v>
                </c:pt>
                <c:pt idx="3">
                  <c:v>6.6280968331253254</c:v>
                </c:pt>
                <c:pt idx="4">
                  <c:v>6.6143528855778371</c:v>
                </c:pt>
                <c:pt idx="5">
                  <c:v>6.5549688206266339</c:v>
                </c:pt>
                <c:pt idx="6">
                  <c:v>6.4001972463793262</c:v>
                </c:pt>
                <c:pt idx="7">
                  <c:v>6.0785100058978045</c:v>
                </c:pt>
                <c:pt idx="8">
                  <c:v>6.0188705216859981</c:v>
                </c:pt>
                <c:pt idx="9">
                  <c:v>5.9904748821834497</c:v>
                </c:pt>
                <c:pt idx="10">
                  <c:v>5.9860377291836375</c:v>
                </c:pt>
                <c:pt idx="11">
                  <c:v>5.9772221647572472</c:v>
                </c:pt>
                <c:pt idx="12">
                  <c:v>5.9547725816616204</c:v>
                </c:pt>
                <c:pt idx="13">
                  <c:v>5.9127435960857433</c:v>
                </c:pt>
                <c:pt idx="14">
                  <c:v>5.9114753420231914</c:v>
                </c:pt>
                <c:pt idx="15">
                  <c:v>5.9078835454846619</c:v>
                </c:pt>
                <c:pt idx="16">
                  <c:v>5.9068281164868095</c:v>
                </c:pt>
                <c:pt idx="17">
                  <c:v>5.8541633699962663</c:v>
                </c:pt>
                <c:pt idx="18">
                  <c:v>5.8266801523944336</c:v>
                </c:pt>
                <c:pt idx="19">
                  <c:v>5.7849720822968118</c:v>
                </c:pt>
                <c:pt idx="20">
                  <c:v>5.7705643519130554</c:v>
                </c:pt>
                <c:pt idx="21">
                  <c:v>5.7566555752706012</c:v>
                </c:pt>
                <c:pt idx="22">
                  <c:v>5.6915848893259025</c:v>
                </c:pt>
                <c:pt idx="23">
                  <c:v>5.5742186424848716</c:v>
                </c:pt>
                <c:pt idx="24">
                  <c:v>4.99228410103039</c:v>
                </c:pt>
                <c:pt idx="25">
                  <c:v>4.8867114903098301</c:v>
                </c:pt>
                <c:pt idx="26">
                  <c:v>4.4462482412880888</c:v>
                </c:pt>
                <c:pt idx="27">
                  <c:v>4.4277302187338226</c:v>
                </c:pt>
                <c:pt idx="28">
                  <c:v>4.1800681313663794</c:v>
                </c:pt>
                <c:pt idx="29">
                  <c:v>3.8184334479106443</c:v>
                </c:pt>
                <c:pt idx="30">
                  <c:v>3.1871651662608427</c:v>
                </c:pt>
                <c:pt idx="31">
                  <c:v>3.1571275173243607</c:v>
                </c:pt>
              </c:numCache>
            </c:numRef>
          </c:val>
          <c:extLst>
            <c:ext xmlns:c16="http://schemas.microsoft.com/office/drawing/2014/chart" uri="{C3380CC4-5D6E-409C-BE32-E72D297353CC}">
              <c16:uniqueId val="{00000000-77C7-4D9A-92D0-A0B11CF650C0}"/>
            </c:ext>
          </c:extLst>
        </c:ser>
        <c:dLbls>
          <c:showLegendKey val="0"/>
          <c:showVal val="0"/>
          <c:showCatName val="0"/>
          <c:showSerName val="0"/>
          <c:showPercent val="0"/>
          <c:showBubbleSize val="0"/>
        </c:dLbls>
        <c:gapWidth val="182"/>
        <c:axId val="1482565600"/>
        <c:axId val="1560161744"/>
      </c:barChart>
      <c:catAx>
        <c:axId val="1482565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560161744"/>
        <c:crosses val="autoZero"/>
        <c:auto val="1"/>
        <c:lblAlgn val="ctr"/>
        <c:lblOffset val="100"/>
        <c:noMultiLvlLbl val="0"/>
      </c:catAx>
      <c:valAx>
        <c:axId val="1560161744"/>
        <c:scaling>
          <c:orientation val="minMax"/>
        </c:scaling>
        <c:delete val="1"/>
        <c:axPos val="l"/>
        <c:numFmt formatCode="0.0" sourceLinked="1"/>
        <c:majorTickMark val="none"/>
        <c:minorTickMark val="none"/>
        <c:tickLblPos val="nextTo"/>
        <c:crossAx val="148256560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8623467270790985E-2"/>
          <c:y val="2.7012880135710234E-2"/>
          <c:w val="0.9742881392049737"/>
          <c:h val="0.52559421350039659"/>
        </c:manualLayout>
      </c:layout>
      <c:barChart>
        <c:barDir val="col"/>
        <c:grouping val="clustered"/>
        <c:varyColors val="0"/>
        <c:ser>
          <c:idx val="0"/>
          <c:order val="0"/>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Sheet9!$A$3:$A$34</c:f>
              <c:strCache>
                <c:ptCount val="32"/>
                <c:pt idx="0">
                  <c:v>Bogotá D.C (1)</c:v>
                </c:pt>
                <c:pt idx="1">
                  <c:v>Manizales AM (2)</c:v>
                </c:pt>
                <c:pt idx="2">
                  <c:v>Medellín AM (3)</c:v>
                </c:pt>
                <c:pt idx="3">
                  <c:v>Bucaramanga AM (4)</c:v>
                </c:pt>
                <c:pt idx="4">
                  <c:v>Tunja (5)</c:v>
                </c:pt>
                <c:pt idx="5">
                  <c:v>Armenia (6)</c:v>
                </c:pt>
                <c:pt idx="6">
                  <c:v>Cali AM (7)</c:v>
                </c:pt>
                <c:pt idx="7">
                  <c:v>Barranquilla AM (8)</c:v>
                </c:pt>
                <c:pt idx="8">
                  <c:v>San Andrés (9)</c:v>
                </c:pt>
                <c:pt idx="9">
                  <c:v>Popayán (10)</c:v>
                </c:pt>
                <c:pt idx="10">
                  <c:v>Pereira AM (11)</c:v>
                </c:pt>
                <c:pt idx="11">
                  <c:v>Cartagena (12)</c:v>
                </c:pt>
                <c:pt idx="12">
                  <c:v>Montería (13)</c:v>
                </c:pt>
                <c:pt idx="13">
                  <c:v>Ibagué (14)</c:v>
                </c:pt>
                <c:pt idx="14">
                  <c:v>Santa Marta (15)</c:v>
                </c:pt>
                <c:pt idx="15">
                  <c:v>Pasto (16)</c:v>
                </c:pt>
                <c:pt idx="16">
                  <c:v>Cúcuta AM (17)</c:v>
                </c:pt>
                <c:pt idx="17">
                  <c:v>Villavicencio (18)</c:v>
                </c:pt>
                <c:pt idx="18">
                  <c:v>Valledupar (19)</c:v>
                </c:pt>
                <c:pt idx="19">
                  <c:v>Sincelejo (20)</c:v>
                </c:pt>
                <c:pt idx="20">
                  <c:v>Neiva (21)</c:v>
                </c:pt>
                <c:pt idx="21">
                  <c:v>Yopal (22)</c:v>
                </c:pt>
                <c:pt idx="22">
                  <c:v>Leticia (23)</c:v>
                </c:pt>
                <c:pt idx="23">
                  <c:v>Florencia (24)</c:v>
                </c:pt>
                <c:pt idx="24">
                  <c:v>Riohacha (25)</c:v>
                </c:pt>
                <c:pt idx="25">
                  <c:v>Puerto Carreño (26)</c:v>
                </c:pt>
                <c:pt idx="26">
                  <c:v>Quibdó (27)</c:v>
                </c:pt>
                <c:pt idx="27">
                  <c:v>Mocoa (28)</c:v>
                </c:pt>
                <c:pt idx="28">
                  <c:v>San José del Guaviare (29)</c:v>
                </c:pt>
                <c:pt idx="29">
                  <c:v>Arauca (30)</c:v>
                </c:pt>
                <c:pt idx="30">
                  <c:v>Inírida (31)</c:v>
                </c:pt>
                <c:pt idx="31">
                  <c:v>Mitú (32)</c:v>
                </c:pt>
              </c:strCache>
            </c:strRef>
          </c:cat>
          <c:val>
            <c:numRef>
              <c:f>Sheet9!$B$3:$B$34</c:f>
              <c:numCache>
                <c:formatCode>0.0</c:formatCode>
                <c:ptCount val="32"/>
                <c:pt idx="0">
                  <c:v>7.414507518311293</c:v>
                </c:pt>
                <c:pt idx="1">
                  <c:v>7.3243502387574253</c:v>
                </c:pt>
                <c:pt idx="2">
                  <c:v>6.8739118176552125</c:v>
                </c:pt>
                <c:pt idx="3">
                  <c:v>6.7733832334453838</c:v>
                </c:pt>
                <c:pt idx="4">
                  <c:v>6.647518217019174</c:v>
                </c:pt>
                <c:pt idx="5">
                  <c:v>6.2411248637599526</c:v>
                </c:pt>
                <c:pt idx="6">
                  <c:v>6.1382765412857978</c:v>
                </c:pt>
                <c:pt idx="7">
                  <c:v>5.6616507805332947</c:v>
                </c:pt>
                <c:pt idx="8">
                  <c:v>5.5087381400960975</c:v>
                </c:pt>
                <c:pt idx="9">
                  <c:v>5.3549709897101376</c:v>
                </c:pt>
                <c:pt idx="10">
                  <c:v>4.9723893790991776</c:v>
                </c:pt>
                <c:pt idx="11">
                  <c:v>4.8381490106968013</c:v>
                </c:pt>
                <c:pt idx="12">
                  <c:v>4.6238834395674564</c:v>
                </c:pt>
                <c:pt idx="13">
                  <c:v>4.5171540536492776</c:v>
                </c:pt>
                <c:pt idx="14">
                  <c:v>4.4552768490985972</c:v>
                </c:pt>
                <c:pt idx="15">
                  <c:v>4.2796243806174967</c:v>
                </c:pt>
                <c:pt idx="16">
                  <c:v>3.8407926669481345</c:v>
                </c:pt>
                <c:pt idx="17">
                  <c:v>3.6338965878003515</c:v>
                </c:pt>
                <c:pt idx="18">
                  <c:v>3.508980347239079</c:v>
                </c:pt>
                <c:pt idx="19">
                  <c:v>3.4631475336364348</c:v>
                </c:pt>
                <c:pt idx="20">
                  <c:v>3.2447033345455463</c:v>
                </c:pt>
                <c:pt idx="21">
                  <c:v>2.932859871909534</c:v>
                </c:pt>
                <c:pt idx="22">
                  <c:v>2.3275071084540819</c:v>
                </c:pt>
                <c:pt idx="23">
                  <c:v>2.2307454126844171</c:v>
                </c:pt>
                <c:pt idx="24">
                  <c:v>2.2257481312048775</c:v>
                </c:pt>
                <c:pt idx="25">
                  <c:v>1.8894915096730271</c:v>
                </c:pt>
                <c:pt idx="26">
                  <c:v>1.8445611942433557</c:v>
                </c:pt>
                <c:pt idx="27">
                  <c:v>1.8123837015688182</c:v>
                </c:pt>
                <c:pt idx="28">
                  <c:v>1.5806599670194779</c:v>
                </c:pt>
                <c:pt idx="29">
                  <c:v>1.5172024501195234</c:v>
                </c:pt>
                <c:pt idx="30">
                  <c:v>1.4767658163970243</c:v>
                </c:pt>
                <c:pt idx="31">
                  <c:v>0.92596063477981838</c:v>
                </c:pt>
              </c:numCache>
            </c:numRef>
          </c:val>
          <c:extLst>
            <c:ext xmlns:c16="http://schemas.microsoft.com/office/drawing/2014/chart" uri="{C3380CC4-5D6E-409C-BE32-E72D297353CC}">
              <c16:uniqueId val="{00000000-59CD-4D12-88EA-3E111285AEC1}"/>
            </c:ext>
          </c:extLst>
        </c:ser>
        <c:dLbls>
          <c:showLegendKey val="0"/>
          <c:showVal val="0"/>
          <c:showCatName val="0"/>
          <c:showSerName val="0"/>
          <c:showPercent val="0"/>
          <c:showBubbleSize val="0"/>
        </c:dLbls>
        <c:gapWidth val="219"/>
        <c:overlap val="-27"/>
        <c:axId val="118382864"/>
        <c:axId val="186823952"/>
      </c:barChart>
      <c:catAx>
        <c:axId val="1183828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86823952"/>
        <c:crosses val="autoZero"/>
        <c:auto val="1"/>
        <c:lblAlgn val="ctr"/>
        <c:lblOffset val="100"/>
        <c:noMultiLvlLbl val="0"/>
      </c:catAx>
      <c:valAx>
        <c:axId val="186823952"/>
        <c:scaling>
          <c:orientation val="minMax"/>
        </c:scaling>
        <c:delete val="1"/>
        <c:axPos val="l"/>
        <c:numFmt formatCode="0.0" sourceLinked="1"/>
        <c:majorTickMark val="none"/>
        <c:minorTickMark val="none"/>
        <c:tickLblPos val="nextTo"/>
        <c:crossAx val="11838286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userShapes r:id="rId4"/>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rgbClr val="4AAE6C"/>
            </a:solidFill>
            <a:ln>
              <a:solidFill>
                <a:srgbClr val="4AAE6C"/>
              </a:solid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 12'!$B$3:$B$34</c:f>
              <c:strCache>
                <c:ptCount val="32"/>
                <c:pt idx="0">
                  <c:v>Manizales AM (1)</c:v>
                </c:pt>
                <c:pt idx="1">
                  <c:v>Pereira AM (2)</c:v>
                </c:pt>
                <c:pt idx="2">
                  <c:v>Bogotá D.C (3)</c:v>
                </c:pt>
                <c:pt idx="3">
                  <c:v>Medellín AM (4)</c:v>
                </c:pt>
                <c:pt idx="4">
                  <c:v>Montería (5)</c:v>
                </c:pt>
                <c:pt idx="5">
                  <c:v>Cúcuta AM (6)</c:v>
                </c:pt>
                <c:pt idx="6">
                  <c:v>Valledupar (7)</c:v>
                </c:pt>
                <c:pt idx="7">
                  <c:v>Neiva (8)</c:v>
                </c:pt>
                <c:pt idx="8">
                  <c:v>Quibdó (9)</c:v>
                </c:pt>
                <c:pt idx="9">
                  <c:v>Armenia (10)</c:v>
                </c:pt>
                <c:pt idx="10">
                  <c:v>Villavicencio (11)</c:v>
                </c:pt>
                <c:pt idx="11">
                  <c:v>Sincelejo (12)</c:v>
                </c:pt>
                <c:pt idx="12">
                  <c:v>Yopal (13)</c:v>
                </c:pt>
                <c:pt idx="13">
                  <c:v>Barranquilla AM (14)</c:v>
                </c:pt>
                <c:pt idx="14">
                  <c:v>San José del Guaviare (15)</c:v>
                </c:pt>
                <c:pt idx="15">
                  <c:v>Cartagena (16)</c:v>
                </c:pt>
                <c:pt idx="16">
                  <c:v>Santa Marta (17)</c:v>
                </c:pt>
                <c:pt idx="17">
                  <c:v>Bucaramanga AM (18)</c:v>
                </c:pt>
                <c:pt idx="18">
                  <c:v>Popayán (19)</c:v>
                </c:pt>
                <c:pt idx="19">
                  <c:v>Arauca (20)</c:v>
                </c:pt>
                <c:pt idx="20">
                  <c:v>Tunja (21)</c:v>
                </c:pt>
                <c:pt idx="21">
                  <c:v>Riohacha (22)</c:v>
                </c:pt>
                <c:pt idx="22">
                  <c:v>Leticia (23)</c:v>
                </c:pt>
                <c:pt idx="23">
                  <c:v>Inírida (24)</c:v>
                </c:pt>
                <c:pt idx="24">
                  <c:v>Ibagué (25)</c:v>
                </c:pt>
                <c:pt idx="25">
                  <c:v>Mitú (26)</c:v>
                </c:pt>
                <c:pt idx="26">
                  <c:v>Puerto Carreño (27)</c:v>
                </c:pt>
                <c:pt idx="27">
                  <c:v>San Andrés (28)</c:v>
                </c:pt>
                <c:pt idx="28">
                  <c:v>Florencia (29)</c:v>
                </c:pt>
                <c:pt idx="29">
                  <c:v>Cali AM (30)</c:v>
                </c:pt>
                <c:pt idx="30">
                  <c:v>Pasto (31)</c:v>
                </c:pt>
                <c:pt idx="31">
                  <c:v>Mocoa (32)</c:v>
                </c:pt>
              </c:strCache>
            </c:strRef>
          </c:cat>
          <c:val>
            <c:numRef>
              <c:f>'Gráfica 12'!$C$3:$C$34</c:f>
              <c:numCache>
                <c:formatCode>0.00</c:formatCode>
                <c:ptCount val="32"/>
                <c:pt idx="0">
                  <c:v>7.3435000000000006</c:v>
                </c:pt>
                <c:pt idx="1">
                  <c:v>7.1972500000000004</c:v>
                </c:pt>
                <c:pt idx="2">
                  <c:v>7.1019999999999994</c:v>
                </c:pt>
                <c:pt idx="3">
                  <c:v>7.0552500000000009</c:v>
                </c:pt>
                <c:pt idx="4">
                  <c:v>7.0337500000000013</c:v>
                </c:pt>
                <c:pt idx="5">
                  <c:v>6.99125</c:v>
                </c:pt>
                <c:pt idx="6">
                  <c:v>6.9410000000000007</c:v>
                </c:pt>
                <c:pt idx="7">
                  <c:v>6.93025</c:v>
                </c:pt>
                <c:pt idx="8">
                  <c:v>6.8895</c:v>
                </c:pt>
                <c:pt idx="9">
                  <c:v>6.8692624999999996</c:v>
                </c:pt>
                <c:pt idx="10">
                  <c:v>6.84375</c:v>
                </c:pt>
                <c:pt idx="11">
                  <c:v>6.8367500000000003</c:v>
                </c:pt>
                <c:pt idx="12">
                  <c:v>6.8042500000000006</c:v>
                </c:pt>
                <c:pt idx="13">
                  <c:v>6.7772500000000004</c:v>
                </c:pt>
                <c:pt idx="14">
                  <c:v>6.7409999999999997</c:v>
                </c:pt>
                <c:pt idx="15">
                  <c:v>6.7287500000000016</c:v>
                </c:pt>
                <c:pt idx="16">
                  <c:v>6.6972499999999986</c:v>
                </c:pt>
                <c:pt idx="17">
                  <c:v>6.6832499999999992</c:v>
                </c:pt>
                <c:pt idx="18">
                  <c:v>6.6769999999999996</c:v>
                </c:pt>
                <c:pt idx="19">
                  <c:v>6.6735000000000007</c:v>
                </c:pt>
                <c:pt idx="20">
                  <c:v>6.65625</c:v>
                </c:pt>
                <c:pt idx="21">
                  <c:v>6.6490000000000009</c:v>
                </c:pt>
                <c:pt idx="22">
                  <c:v>6.5785</c:v>
                </c:pt>
                <c:pt idx="23">
                  <c:v>6.5772500000000012</c:v>
                </c:pt>
                <c:pt idx="24">
                  <c:v>6.5395000000000003</c:v>
                </c:pt>
                <c:pt idx="25">
                  <c:v>6.5275000000000007</c:v>
                </c:pt>
                <c:pt idx="26">
                  <c:v>6.5177499999999995</c:v>
                </c:pt>
                <c:pt idx="27">
                  <c:v>6.4987625000000007</c:v>
                </c:pt>
                <c:pt idx="28">
                  <c:v>6.4912499999999991</c:v>
                </c:pt>
                <c:pt idx="29">
                  <c:v>6.4595000000000002</c:v>
                </c:pt>
                <c:pt idx="30">
                  <c:v>6.4440000000000008</c:v>
                </c:pt>
                <c:pt idx="31">
                  <c:v>6.2622499999999999</c:v>
                </c:pt>
              </c:numCache>
            </c:numRef>
          </c:val>
          <c:extLst>
            <c:ext xmlns:c16="http://schemas.microsoft.com/office/drawing/2014/chart" uri="{C3380CC4-5D6E-409C-BE32-E72D297353CC}">
              <c16:uniqueId val="{00000000-65D3-45DD-AA7C-7E8EDB4F046F}"/>
            </c:ext>
          </c:extLst>
        </c:ser>
        <c:dLbls>
          <c:showLegendKey val="0"/>
          <c:showVal val="0"/>
          <c:showCatName val="0"/>
          <c:showSerName val="0"/>
          <c:showPercent val="0"/>
          <c:showBubbleSize val="0"/>
        </c:dLbls>
        <c:gapWidth val="182"/>
        <c:axId val="888345823"/>
        <c:axId val="991635439"/>
      </c:barChart>
      <c:catAx>
        <c:axId val="8883458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991635439"/>
        <c:crosses val="autoZero"/>
        <c:auto val="1"/>
        <c:lblAlgn val="ctr"/>
        <c:lblOffset val="100"/>
        <c:noMultiLvlLbl val="0"/>
      </c:catAx>
      <c:valAx>
        <c:axId val="991635439"/>
        <c:scaling>
          <c:orientation val="minMax"/>
        </c:scaling>
        <c:delete val="1"/>
        <c:axPos val="l"/>
        <c:numFmt formatCode="0" sourceLinked="0"/>
        <c:majorTickMark val="none"/>
        <c:minorTickMark val="none"/>
        <c:tickLblPos val="nextTo"/>
        <c:crossAx val="888345823"/>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s-E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9034368974855847E-3"/>
          <c:y val="9.0995459335407425E-2"/>
          <c:w val="0.99442609243618196"/>
          <c:h val="0.43798641038254843"/>
        </c:manualLayout>
      </c:layout>
      <c:barChart>
        <c:barDir val="col"/>
        <c:grouping val="clustered"/>
        <c:varyColors val="0"/>
        <c:ser>
          <c:idx val="0"/>
          <c:order val="0"/>
          <c:tx>
            <c:strRef>
              <c:f>Sheet10!$B$2</c:f>
              <c:strCache>
                <c:ptCount val="1"/>
                <c:pt idx="0">
                  <c:v>Puntaje</c:v>
                </c:pt>
              </c:strCache>
            </c:strRef>
          </c:tx>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Sheet10!$A$3:$A$34</c:f>
              <c:strCache>
                <c:ptCount val="32"/>
                <c:pt idx="0">
                  <c:v>San Andrés (1)</c:v>
                </c:pt>
                <c:pt idx="1">
                  <c:v>Manizales AM (2)</c:v>
                </c:pt>
                <c:pt idx="2">
                  <c:v>Pereira AM (3)</c:v>
                </c:pt>
                <c:pt idx="3">
                  <c:v>Yopal (4)</c:v>
                </c:pt>
                <c:pt idx="4">
                  <c:v>Medellín AM (5)</c:v>
                </c:pt>
                <c:pt idx="5">
                  <c:v>Bogotá D.C (6)</c:v>
                </c:pt>
                <c:pt idx="6">
                  <c:v>Mocoa (7)</c:v>
                </c:pt>
                <c:pt idx="7">
                  <c:v>Leticia (8)</c:v>
                </c:pt>
                <c:pt idx="8">
                  <c:v>Villavicencio (9)</c:v>
                </c:pt>
                <c:pt idx="9">
                  <c:v>Bucaramanga AM (10)</c:v>
                </c:pt>
                <c:pt idx="10">
                  <c:v>Tunja (11)</c:v>
                </c:pt>
                <c:pt idx="11">
                  <c:v>Cali AM (12)</c:v>
                </c:pt>
                <c:pt idx="12">
                  <c:v>Inírida (13)</c:v>
                </c:pt>
                <c:pt idx="13">
                  <c:v>Cartagena (14)</c:v>
                </c:pt>
                <c:pt idx="14">
                  <c:v>Popayán (15)</c:v>
                </c:pt>
                <c:pt idx="15">
                  <c:v>Ibagué (16)</c:v>
                </c:pt>
                <c:pt idx="16">
                  <c:v>Florencia (17)</c:v>
                </c:pt>
                <c:pt idx="17">
                  <c:v>Pasto (18)</c:v>
                </c:pt>
                <c:pt idx="18">
                  <c:v>Armenia (19)</c:v>
                </c:pt>
                <c:pt idx="19">
                  <c:v>Mitú (20)</c:v>
                </c:pt>
                <c:pt idx="20">
                  <c:v>Barranquilla AM (21)</c:v>
                </c:pt>
                <c:pt idx="21">
                  <c:v>Puerto Carreño (22)</c:v>
                </c:pt>
                <c:pt idx="22">
                  <c:v>Neiva (23)</c:v>
                </c:pt>
                <c:pt idx="23">
                  <c:v>Quibdó (24)</c:v>
                </c:pt>
                <c:pt idx="24">
                  <c:v>Montería (25)</c:v>
                </c:pt>
                <c:pt idx="25">
                  <c:v>Santa Marta (26)</c:v>
                </c:pt>
                <c:pt idx="26">
                  <c:v>Cúcuta AM (27)</c:v>
                </c:pt>
                <c:pt idx="27">
                  <c:v>Sincelejo (28)</c:v>
                </c:pt>
                <c:pt idx="28">
                  <c:v>Valledupar (29)</c:v>
                </c:pt>
                <c:pt idx="29">
                  <c:v>San José del Guaviare (30)</c:v>
                </c:pt>
                <c:pt idx="30">
                  <c:v>Riohacha (31)</c:v>
                </c:pt>
                <c:pt idx="31">
                  <c:v>Arauca (32)</c:v>
                </c:pt>
              </c:strCache>
            </c:strRef>
          </c:cat>
          <c:val>
            <c:numRef>
              <c:f>Sheet10!$B$3:$B$34</c:f>
              <c:numCache>
                <c:formatCode>0.0</c:formatCode>
                <c:ptCount val="32"/>
                <c:pt idx="0">
                  <c:v>7.9954247947530286</c:v>
                </c:pt>
                <c:pt idx="1">
                  <c:v>6.592140072978772</c:v>
                </c:pt>
                <c:pt idx="2">
                  <c:v>6.309660560198691</c:v>
                </c:pt>
                <c:pt idx="3">
                  <c:v>5.9405590390860583</c:v>
                </c:pt>
                <c:pt idx="4">
                  <c:v>5.8667101731813345</c:v>
                </c:pt>
                <c:pt idx="5">
                  <c:v>5.6388952309216354</c:v>
                </c:pt>
                <c:pt idx="6">
                  <c:v>5.4534245825804906</c:v>
                </c:pt>
                <c:pt idx="7">
                  <c:v>5.4476113837997788</c:v>
                </c:pt>
                <c:pt idx="8">
                  <c:v>5.416415306134005</c:v>
                </c:pt>
                <c:pt idx="9">
                  <c:v>5.3553361986986436</c:v>
                </c:pt>
                <c:pt idx="10">
                  <c:v>5.3196279263295949</c:v>
                </c:pt>
                <c:pt idx="11">
                  <c:v>5.3009219555940668</c:v>
                </c:pt>
                <c:pt idx="12">
                  <c:v>5.2758658379359735</c:v>
                </c:pt>
                <c:pt idx="13">
                  <c:v>5.1724015754060613</c:v>
                </c:pt>
                <c:pt idx="14">
                  <c:v>5.0813413738835926</c:v>
                </c:pt>
                <c:pt idx="15">
                  <c:v>4.9556731293836371</c:v>
                </c:pt>
                <c:pt idx="16">
                  <c:v>4.9231721736034002</c:v>
                </c:pt>
                <c:pt idx="17">
                  <c:v>4.920339376403275</c:v>
                </c:pt>
                <c:pt idx="18">
                  <c:v>4.7814174982455722</c:v>
                </c:pt>
                <c:pt idx="19">
                  <c:v>4.7518401709008522</c:v>
                </c:pt>
                <c:pt idx="20">
                  <c:v>4.6617456833015716</c:v>
                </c:pt>
                <c:pt idx="21">
                  <c:v>4.584657973799092</c:v>
                </c:pt>
                <c:pt idx="22">
                  <c:v>4.5235760469840747</c:v>
                </c:pt>
                <c:pt idx="23">
                  <c:v>4.4114161586311287</c:v>
                </c:pt>
                <c:pt idx="24">
                  <c:v>4.378236985879802</c:v>
                </c:pt>
                <c:pt idx="25">
                  <c:v>4.3017681254304794</c:v>
                </c:pt>
                <c:pt idx="26">
                  <c:v>4.0206056058829818</c:v>
                </c:pt>
                <c:pt idx="27">
                  <c:v>3.9789746835829307</c:v>
                </c:pt>
                <c:pt idx="28">
                  <c:v>3.8310535897381213</c:v>
                </c:pt>
                <c:pt idx="29">
                  <c:v>3.5471844081369031</c:v>
                </c:pt>
                <c:pt idx="30">
                  <c:v>3.4162523218242038</c:v>
                </c:pt>
                <c:pt idx="31">
                  <c:v>3.3283033330135292</c:v>
                </c:pt>
              </c:numCache>
            </c:numRef>
          </c:val>
          <c:extLst>
            <c:ext xmlns:c16="http://schemas.microsoft.com/office/drawing/2014/chart" uri="{C3380CC4-5D6E-409C-BE32-E72D297353CC}">
              <c16:uniqueId val="{00000000-ED7D-4D65-AC67-ACD4AA2F35C0}"/>
            </c:ext>
          </c:extLst>
        </c:ser>
        <c:dLbls>
          <c:showLegendKey val="0"/>
          <c:showVal val="0"/>
          <c:showCatName val="0"/>
          <c:showSerName val="0"/>
          <c:showPercent val="0"/>
          <c:showBubbleSize val="0"/>
        </c:dLbls>
        <c:gapWidth val="219"/>
        <c:overlap val="-27"/>
        <c:axId val="249012768"/>
        <c:axId val="129677264"/>
      </c:barChart>
      <c:catAx>
        <c:axId val="2490127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29677264"/>
        <c:crosses val="autoZero"/>
        <c:auto val="1"/>
        <c:lblAlgn val="ctr"/>
        <c:lblOffset val="100"/>
        <c:noMultiLvlLbl val="0"/>
      </c:catAx>
      <c:valAx>
        <c:axId val="129677264"/>
        <c:scaling>
          <c:orientation val="minMax"/>
        </c:scaling>
        <c:delete val="1"/>
        <c:axPos val="l"/>
        <c:numFmt formatCode="0.0" sourceLinked="1"/>
        <c:majorTickMark val="none"/>
        <c:minorTickMark val="none"/>
        <c:tickLblPos val="nextTo"/>
        <c:crossAx val="2490127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5431797574379185E-3"/>
          <c:y val="8.1578230233191884E-2"/>
          <c:w val="0.98833611362979812"/>
          <c:h val="0.45648499240861146"/>
        </c:manualLayout>
      </c:layout>
      <c:barChart>
        <c:barDir val="col"/>
        <c:grouping val="clustered"/>
        <c:varyColors val="0"/>
        <c:ser>
          <c:idx val="0"/>
          <c:order val="0"/>
          <c:spPr>
            <a:solidFill>
              <a:srgbClr val="4AAE6C"/>
            </a:solidFill>
            <a:ln>
              <a:noFill/>
            </a:ln>
            <a:effectLst/>
          </c:spPr>
          <c:invertIfNegative val="0"/>
          <c:dLbls>
            <c:spPr>
              <a:noFill/>
              <a:ln>
                <a:noFill/>
              </a:ln>
              <a:effectLst/>
            </c:spPr>
            <c:txPr>
              <a:bodyPr rot="0" spcFirstLastPara="1" vertOverflow="ellipsis" vert="horz" wrap="square" anchor="ctr" anchorCtr="1"/>
              <a:lstStyle/>
              <a:p>
                <a:pPr>
                  <a:defRPr sz="1400" b="1"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'Sis Fin'!$A$39:$A$70</c:f>
              <c:strCache>
                <c:ptCount val="32"/>
                <c:pt idx="0">
                  <c:v>Bogotá D.C(1)</c:v>
                </c:pt>
                <c:pt idx="1">
                  <c:v>Tunja(2)</c:v>
                </c:pt>
                <c:pt idx="2">
                  <c:v>Medellín AM(3)</c:v>
                </c:pt>
                <c:pt idx="3">
                  <c:v>Neiva(4)</c:v>
                </c:pt>
                <c:pt idx="4">
                  <c:v>Cali AM(5)</c:v>
                </c:pt>
                <c:pt idx="5">
                  <c:v>Bucaramanga AM(6)</c:v>
                </c:pt>
                <c:pt idx="6">
                  <c:v>Armenia(7)</c:v>
                </c:pt>
                <c:pt idx="7">
                  <c:v>Ibagué(8)</c:v>
                </c:pt>
                <c:pt idx="8">
                  <c:v>Popayán(9)</c:v>
                </c:pt>
                <c:pt idx="9">
                  <c:v>Barranquilla AM(10)</c:v>
                </c:pt>
                <c:pt idx="10">
                  <c:v>Villavicencio(11)</c:v>
                </c:pt>
                <c:pt idx="11">
                  <c:v>Pasto(12)</c:v>
                </c:pt>
                <c:pt idx="12">
                  <c:v>Pereira AM(13)</c:v>
                </c:pt>
                <c:pt idx="13">
                  <c:v>Manizales AM(14)</c:v>
                </c:pt>
                <c:pt idx="14">
                  <c:v>Yopal(15)</c:v>
                </c:pt>
                <c:pt idx="15">
                  <c:v>Mocoa(16)</c:v>
                </c:pt>
                <c:pt idx="16">
                  <c:v>San Andrés(17)</c:v>
                </c:pt>
                <c:pt idx="17">
                  <c:v>Puerto Carreño(18)</c:v>
                </c:pt>
                <c:pt idx="18">
                  <c:v>Santa Marta(19)</c:v>
                </c:pt>
                <c:pt idx="19">
                  <c:v>Montería(20)</c:v>
                </c:pt>
                <c:pt idx="20">
                  <c:v>Quibdó(21)</c:v>
                </c:pt>
                <c:pt idx="21">
                  <c:v>San José del Guaviare(22)</c:v>
                </c:pt>
                <c:pt idx="22">
                  <c:v>Florencia(23)</c:v>
                </c:pt>
                <c:pt idx="23">
                  <c:v>Cartagena(24)</c:v>
                </c:pt>
                <c:pt idx="24">
                  <c:v>Cúcuta AM(25)</c:v>
                </c:pt>
                <c:pt idx="25">
                  <c:v>Sincelejo(26)</c:v>
                </c:pt>
                <c:pt idx="26">
                  <c:v>Valledupar(27)</c:v>
                </c:pt>
                <c:pt idx="27">
                  <c:v>Riohacha(28)</c:v>
                </c:pt>
                <c:pt idx="28">
                  <c:v>Arauca(29)</c:v>
                </c:pt>
                <c:pt idx="29">
                  <c:v>Leticia(30)</c:v>
                </c:pt>
                <c:pt idx="30">
                  <c:v>Inírida(31)</c:v>
                </c:pt>
                <c:pt idx="31">
                  <c:v>Mitú(32)</c:v>
                </c:pt>
              </c:strCache>
            </c:strRef>
          </c:cat>
          <c:val>
            <c:numRef>
              <c:f>'Sis Fin'!$B$39:$B$70</c:f>
              <c:numCache>
                <c:formatCode>0.0</c:formatCode>
                <c:ptCount val="32"/>
                <c:pt idx="0">
                  <c:v>8.31</c:v>
                </c:pt>
                <c:pt idx="1">
                  <c:v>8.0399999999999991</c:v>
                </c:pt>
                <c:pt idx="2">
                  <c:v>7.47</c:v>
                </c:pt>
                <c:pt idx="3">
                  <c:v>6.64</c:v>
                </c:pt>
                <c:pt idx="4">
                  <c:v>6.32</c:v>
                </c:pt>
                <c:pt idx="5">
                  <c:v>5.81</c:v>
                </c:pt>
                <c:pt idx="6">
                  <c:v>5.59</c:v>
                </c:pt>
                <c:pt idx="7">
                  <c:v>5.48</c:v>
                </c:pt>
                <c:pt idx="8">
                  <c:v>5.26</c:v>
                </c:pt>
                <c:pt idx="9">
                  <c:v>5.13</c:v>
                </c:pt>
                <c:pt idx="10">
                  <c:v>4.99</c:v>
                </c:pt>
                <c:pt idx="11">
                  <c:v>4.87</c:v>
                </c:pt>
                <c:pt idx="12">
                  <c:v>4.8</c:v>
                </c:pt>
                <c:pt idx="13">
                  <c:v>4.5199999999999996</c:v>
                </c:pt>
                <c:pt idx="14">
                  <c:v>4.42</c:v>
                </c:pt>
                <c:pt idx="15">
                  <c:v>4.28</c:v>
                </c:pt>
                <c:pt idx="16">
                  <c:v>4.21</c:v>
                </c:pt>
                <c:pt idx="17">
                  <c:v>3.9</c:v>
                </c:pt>
                <c:pt idx="18">
                  <c:v>3.87</c:v>
                </c:pt>
                <c:pt idx="19">
                  <c:v>3.75</c:v>
                </c:pt>
                <c:pt idx="20">
                  <c:v>3.61</c:v>
                </c:pt>
                <c:pt idx="21">
                  <c:v>3.43</c:v>
                </c:pt>
                <c:pt idx="22">
                  <c:v>3.43</c:v>
                </c:pt>
                <c:pt idx="23">
                  <c:v>3.31</c:v>
                </c:pt>
                <c:pt idx="24">
                  <c:v>3.18</c:v>
                </c:pt>
                <c:pt idx="25">
                  <c:v>3.14</c:v>
                </c:pt>
                <c:pt idx="26">
                  <c:v>3.03</c:v>
                </c:pt>
                <c:pt idx="27">
                  <c:v>2.56</c:v>
                </c:pt>
                <c:pt idx="28">
                  <c:v>2.5</c:v>
                </c:pt>
                <c:pt idx="29">
                  <c:v>1.8</c:v>
                </c:pt>
                <c:pt idx="30">
                  <c:v>1.76</c:v>
                </c:pt>
                <c:pt idx="31">
                  <c:v>0.47</c:v>
                </c:pt>
              </c:numCache>
            </c:numRef>
          </c:val>
          <c:extLst>
            <c:ext xmlns:c16="http://schemas.microsoft.com/office/drawing/2014/chart" uri="{C3380CC4-5D6E-409C-BE32-E72D297353CC}">
              <c16:uniqueId val="{00000000-A4A2-45CC-83C8-696AC377A6ED}"/>
            </c:ext>
          </c:extLst>
        </c:ser>
        <c:dLbls>
          <c:showLegendKey val="0"/>
          <c:showVal val="0"/>
          <c:showCatName val="0"/>
          <c:showSerName val="0"/>
          <c:showPercent val="0"/>
          <c:showBubbleSize val="0"/>
        </c:dLbls>
        <c:gapWidth val="219"/>
        <c:overlap val="-27"/>
        <c:axId val="1024334808"/>
        <c:axId val="1024335464"/>
      </c:barChart>
      <c:catAx>
        <c:axId val="102433480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024335464"/>
        <c:crosses val="autoZero"/>
        <c:auto val="1"/>
        <c:lblAlgn val="ctr"/>
        <c:lblOffset val="100"/>
        <c:noMultiLvlLbl val="0"/>
      </c:catAx>
      <c:valAx>
        <c:axId val="1024335464"/>
        <c:scaling>
          <c:orientation val="minMax"/>
        </c:scaling>
        <c:delete val="1"/>
        <c:axPos val="l"/>
        <c:numFmt formatCode="0.0" sourceLinked="1"/>
        <c:majorTickMark val="out"/>
        <c:minorTickMark val="none"/>
        <c:tickLblPos val="nextTo"/>
        <c:crossAx val="10243348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pPr>
      <a:endParaRPr lang="es-ES"/>
    </a:p>
  </c:txPr>
  <c:externalData r:id="rId3">
    <c:autoUpdate val="0"/>
  </c:externalData>
  <c:userShapes r:id="rId4"/>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90033024395083E-3"/>
          <c:y val="2.8238303793614989E-2"/>
          <c:w val="0.99360996697560489"/>
          <c:h val="0.47880419172049699"/>
        </c:manualLayout>
      </c:layout>
      <c:barChart>
        <c:barDir val="col"/>
        <c:grouping val="clustered"/>
        <c:varyColors val="0"/>
        <c:ser>
          <c:idx val="0"/>
          <c:order val="0"/>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Sheet9!$B$3:$B$34</c:f>
              <c:strCache>
                <c:ptCount val="32"/>
                <c:pt idx="0">
                  <c:v>Bogotá D.C (1)</c:v>
                </c:pt>
                <c:pt idx="1">
                  <c:v>Medellín AM (2)</c:v>
                </c:pt>
                <c:pt idx="2">
                  <c:v>Cartagena (3)</c:v>
                </c:pt>
                <c:pt idx="3">
                  <c:v>Cali AM (4)</c:v>
                </c:pt>
                <c:pt idx="4">
                  <c:v>Riohacha (5)</c:v>
                </c:pt>
                <c:pt idx="5">
                  <c:v>Barranquilla AM (6)</c:v>
                </c:pt>
                <c:pt idx="6">
                  <c:v>Valledupar (7)</c:v>
                </c:pt>
                <c:pt idx="7">
                  <c:v>Bucaramanga AM (8)</c:v>
                </c:pt>
                <c:pt idx="8">
                  <c:v>Villavicencio (9)</c:v>
                </c:pt>
                <c:pt idx="9">
                  <c:v>Manizales AM (10)</c:v>
                </c:pt>
                <c:pt idx="10">
                  <c:v>Sincelejo (11)</c:v>
                </c:pt>
                <c:pt idx="11">
                  <c:v>Santa Marta (12)</c:v>
                </c:pt>
                <c:pt idx="12">
                  <c:v>Pereira AM (13)</c:v>
                </c:pt>
                <c:pt idx="13">
                  <c:v>Yopal (14)</c:v>
                </c:pt>
                <c:pt idx="14">
                  <c:v>Tunja (15)</c:v>
                </c:pt>
                <c:pt idx="15">
                  <c:v>Montería (16)</c:v>
                </c:pt>
                <c:pt idx="16">
                  <c:v>Popayán (17)</c:v>
                </c:pt>
                <c:pt idx="17">
                  <c:v>Neiva (18)</c:v>
                </c:pt>
                <c:pt idx="18">
                  <c:v>Cúcuta AM (19)</c:v>
                </c:pt>
                <c:pt idx="19">
                  <c:v>Ibagué (20)</c:v>
                </c:pt>
                <c:pt idx="20">
                  <c:v>Pasto (21)</c:v>
                </c:pt>
                <c:pt idx="21">
                  <c:v>Armenia (22)</c:v>
                </c:pt>
                <c:pt idx="22">
                  <c:v>Mocoa (23)</c:v>
                </c:pt>
                <c:pt idx="23">
                  <c:v>Arauca (24)</c:v>
                </c:pt>
                <c:pt idx="24">
                  <c:v>Quibdó (25)</c:v>
                </c:pt>
                <c:pt idx="25">
                  <c:v>Florencia (26)</c:v>
                </c:pt>
                <c:pt idx="26">
                  <c:v>San Andrés (27)</c:v>
                </c:pt>
                <c:pt idx="27">
                  <c:v>San José del Guaviare (28)</c:v>
                </c:pt>
                <c:pt idx="28">
                  <c:v>Mitú (29)</c:v>
                </c:pt>
                <c:pt idx="29">
                  <c:v>Inírida (30)</c:v>
                </c:pt>
                <c:pt idx="30">
                  <c:v>Puerto Carreño (31)</c:v>
                </c:pt>
                <c:pt idx="31">
                  <c:v>Leticia (32)</c:v>
                </c:pt>
              </c:strCache>
            </c:strRef>
          </c:cat>
          <c:val>
            <c:numRef>
              <c:f>Sheet9!$C$3:$C$34</c:f>
              <c:numCache>
                <c:formatCode>0.0</c:formatCode>
                <c:ptCount val="32"/>
                <c:pt idx="0">
                  <c:v>8.4685176612545838</c:v>
                </c:pt>
                <c:pt idx="1">
                  <c:v>7.7374081153453886</c:v>
                </c:pt>
                <c:pt idx="2">
                  <c:v>7.2310741027719434</c:v>
                </c:pt>
                <c:pt idx="3">
                  <c:v>7.1830736408486251</c:v>
                </c:pt>
                <c:pt idx="4">
                  <c:v>6.9738443534426668</c:v>
                </c:pt>
                <c:pt idx="5">
                  <c:v>6.9153774284579841</c:v>
                </c:pt>
                <c:pt idx="6">
                  <c:v>6.6114470916508106</c:v>
                </c:pt>
                <c:pt idx="7">
                  <c:v>6.4334470457833559</c:v>
                </c:pt>
                <c:pt idx="8">
                  <c:v>5.8875673179053036</c:v>
                </c:pt>
                <c:pt idx="9">
                  <c:v>5.8726297193119539</c:v>
                </c:pt>
                <c:pt idx="10">
                  <c:v>5.8105223121771594</c:v>
                </c:pt>
                <c:pt idx="11">
                  <c:v>5.7985118415443795</c:v>
                </c:pt>
                <c:pt idx="12">
                  <c:v>5.7907849539390188</c:v>
                </c:pt>
                <c:pt idx="13">
                  <c:v>5.7867069346895246</c:v>
                </c:pt>
                <c:pt idx="14">
                  <c:v>5.617392497522566</c:v>
                </c:pt>
                <c:pt idx="15">
                  <c:v>5.5279245595112219</c:v>
                </c:pt>
                <c:pt idx="16">
                  <c:v>5.4776526524059985</c:v>
                </c:pt>
                <c:pt idx="17">
                  <c:v>5.3994009040871944</c:v>
                </c:pt>
                <c:pt idx="18">
                  <c:v>5.3704821625215171</c:v>
                </c:pt>
                <c:pt idx="19">
                  <c:v>5.3285474566719273</c:v>
                </c:pt>
                <c:pt idx="20">
                  <c:v>5.2403789960725886</c:v>
                </c:pt>
                <c:pt idx="21">
                  <c:v>5.0309886605982177</c:v>
                </c:pt>
                <c:pt idx="22">
                  <c:v>4.7187516582335123</c:v>
                </c:pt>
                <c:pt idx="23">
                  <c:v>4.5632180729778655</c:v>
                </c:pt>
                <c:pt idx="24">
                  <c:v>4.2371637525118349</c:v>
                </c:pt>
                <c:pt idx="25">
                  <c:v>3.5474934578167758</c:v>
                </c:pt>
                <c:pt idx="26">
                  <c:v>3.1364236178812481</c:v>
                </c:pt>
                <c:pt idx="27">
                  <c:v>2.3984126505414944</c:v>
                </c:pt>
                <c:pt idx="28">
                  <c:v>1.8326012823811015</c:v>
                </c:pt>
                <c:pt idx="29">
                  <c:v>1.7961650086208976</c:v>
                </c:pt>
                <c:pt idx="30">
                  <c:v>1.7182273309979381</c:v>
                </c:pt>
                <c:pt idx="31">
                  <c:v>0.81034492831508098</c:v>
                </c:pt>
              </c:numCache>
            </c:numRef>
          </c:val>
          <c:extLst>
            <c:ext xmlns:c16="http://schemas.microsoft.com/office/drawing/2014/chart" uri="{C3380CC4-5D6E-409C-BE32-E72D297353CC}">
              <c16:uniqueId val="{00000000-5827-4716-A6AB-D1B63E3439A9}"/>
            </c:ext>
          </c:extLst>
        </c:ser>
        <c:dLbls>
          <c:showLegendKey val="0"/>
          <c:showVal val="0"/>
          <c:showCatName val="0"/>
          <c:showSerName val="0"/>
          <c:showPercent val="0"/>
          <c:showBubbleSize val="0"/>
        </c:dLbls>
        <c:gapWidth val="219"/>
        <c:overlap val="-27"/>
        <c:axId val="1179224383"/>
        <c:axId val="812111151"/>
      </c:barChart>
      <c:catAx>
        <c:axId val="117922438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812111151"/>
        <c:crosses val="autoZero"/>
        <c:auto val="1"/>
        <c:lblAlgn val="ctr"/>
        <c:lblOffset val="100"/>
        <c:noMultiLvlLbl val="0"/>
      </c:catAx>
      <c:valAx>
        <c:axId val="812111151"/>
        <c:scaling>
          <c:orientation val="minMax"/>
        </c:scaling>
        <c:delete val="1"/>
        <c:axPos val="l"/>
        <c:numFmt formatCode="0.0" sourceLinked="1"/>
        <c:majorTickMark val="none"/>
        <c:minorTickMark val="none"/>
        <c:tickLblPos val="nextTo"/>
        <c:crossAx val="117922438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458333333333333E-2"/>
          <c:y val="3.0004353530752099E-2"/>
          <c:w val="0.9770833333333333"/>
          <c:h val="0.46575197417692604"/>
        </c:manualLayout>
      </c:layout>
      <c:barChart>
        <c:barDir val="col"/>
        <c:grouping val="clustered"/>
        <c:varyColors val="0"/>
        <c:ser>
          <c:idx val="0"/>
          <c:order val="0"/>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'sofis diver'!$A$39:$A$70</c:f>
              <c:strCache>
                <c:ptCount val="32"/>
                <c:pt idx="0">
                  <c:v>Bogotá D.C(1)</c:v>
                </c:pt>
                <c:pt idx="1">
                  <c:v>Medellín AM(2)</c:v>
                </c:pt>
                <c:pt idx="2">
                  <c:v>Cali AM(3)</c:v>
                </c:pt>
                <c:pt idx="3">
                  <c:v>Barranquilla AM(4)</c:v>
                </c:pt>
                <c:pt idx="4">
                  <c:v>Pereira AM(5)</c:v>
                </c:pt>
                <c:pt idx="5">
                  <c:v>Manizales AM(6)</c:v>
                </c:pt>
                <c:pt idx="6">
                  <c:v>Cartagena(7)</c:v>
                </c:pt>
                <c:pt idx="7">
                  <c:v>Popayán(8)</c:v>
                </c:pt>
                <c:pt idx="8">
                  <c:v>Bucaramanga AM(9)</c:v>
                </c:pt>
                <c:pt idx="9">
                  <c:v>Cúcuta AM(10)</c:v>
                </c:pt>
                <c:pt idx="10">
                  <c:v>Pasto(11)</c:v>
                </c:pt>
                <c:pt idx="11">
                  <c:v>Santa Marta(12)</c:v>
                </c:pt>
                <c:pt idx="12">
                  <c:v>Ibagué(13)</c:v>
                </c:pt>
                <c:pt idx="13">
                  <c:v>Tunja(14)</c:v>
                </c:pt>
                <c:pt idx="14">
                  <c:v>San Andrés(15)</c:v>
                </c:pt>
                <c:pt idx="15">
                  <c:v>Armenia(16)</c:v>
                </c:pt>
                <c:pt idx="16">
                  <c:v>Neiva(17)</c:v>
                </c:pt>
                <c:pt idx="17">
                  <c:v>Mitú(18)</c:v>
                </c:pt>
                <c:pt idx="18">
                  <c:v>Montería(19)</c:v>
                </c:pt>
                <c:pt idx="19">
                  <c:v>Valledupar(20)</c:v>
                </c:pt>
                <c:pt idx="20">
                  <c:v>Villavicencio(21)</c:v>
                </c:pt>
                <c:pt idx="21">
                  <c:v>Sincelejo(22)</c:v>
                </c:pt>
                <c:pt idx="22">
                  <c:v>Riohacha(23)</c:v>
                </c:pt>
                <c:pt idx="23">
                  <c:v>Quibdó(24)</c:v>
                </c:pt>
                <c:pt idx="24">
                  <c:v>Yopal(25)</c:v>
                </c:pt>
                <c:pt idx="25">
                  <c:v>Florencia(26)</c:v>
                </c:pt>
                <c:pt idx="26">
                  <c:v>Arauca(27)</c:v>
                </c:pt>
                <c:pt idx="27">
                  <c:v>Mocoa(28)</c:v>
                </c:pt>
                <c:pt idx="28">
                  <c:v>San José del Guaviare(29)</c:v>
                </c:pt>
                <c:pt idx="29">
                  <c:v>Inírida(30)</c:v>
                </c:pt>
                <c:pt idx="30">
                  <c:v>Leticia(30)</c:v>
                </c:pt>
                <c:pt idx="31">
                  <c:v>Puerto Carreño(30)</c:v>
                </c:pt>
              </c:strCache>
            </c:strRef>
          </c:cat>
          <c:val>
            <c:numRef>
              <c:f>'sofis diver'!$B$39:$B$70</c:f>
              <c:numCache>
                <c:formatCode>0.0</c:formatCode>
                <c:ptCount val="32"/>
                <c:pt idx="0">
                  <c:v>9.83</c:v>
                </c:pt>
                <c:pt idx="1">
                  <c:v>9.68</c:v>
                </c:pt>
                <c:pt idx="2">
                  <c:v>9.5399999999999991</c:v>
                </c:pt>
                <c:pt idx="3">
                  <c:v>8.02</c:v>
                </c:pt>
                <c:pt idx="4">
                  <c:v>7.87</c:v>
                </c:pt>
                <c:pt idx="5">
                  <c:v>7.54</c:v>
                </c:pt>
                <c:pt idx="6">
                  <c:v>7.31</c:v>
                </c:pt>
                <c:pt idx="7">
                  <c:v>6.99</c:v>
                </c:pt>
                <c:pt idx="8">
                  <c:v>6.74</c:v>
                </c:pt>
                <c:pt idx="9">
                  <c:v>6.24</c:v>
                </c:pt>
                <c:pt idx="10">
                  <c:v>5.89</c:v>
                </c:pt>
                <c:pt idx="11">
                  <c:v>5.73</c:v>
                </c:pt>
                <c:pt idx="12">
                  <c:v>5.54</c:v>
                </c:pt>
                <c:pt idx="13">
                  <c:v>5.23</c:v>
                </c:pt>
                <c:pt idx="14">
                  <c:v>4.97</c:v>
                </c:pt>
                <c:pt idx="15">
                  <c:v>4.84</c:v>
                </c:pt>
                <c:pt idx="16">
                  <c:v>4.51</c:v>
                </c:pt>
                <c:pt idx="17">
                  <c:v>4.3</c:v>
                </c:pt>
                <c:pt idx="18">
                  <c:v>4.16</c:v>
                </c:pt>
                <c:pt idx="19">
                  <c:v>4.1100000000000003</c:v>
                </c:pt>
                <c:pt idx="20">
                  <c:v>3.32</c:v>
                </c:pt>
                <c:pt idx="21">
                  <c:v>3.31</c:v>
                </c:pt>
                <c:pt idx="22">
                  <c:v>3.09</c:v>
                </c:pt>
                <c:pt idx="23">
                  <c:v>2.73</c:v>
                </c:pt>
                <c:pt idx="24">
                  <c:v>2.5499999999999998</c:v>
                </c:pt>
                <c:pt idx="25">
                  <c:v>2.54</c:v>
                </c:pt>
                <c:pt idx="26">
                  <c:v>2.33</c:v>
                </c:pt>
                <c:pt idx="27">
                  <c:v>1.56</c:v>
                </c:pt>
                <c:pt idx="28">
                  <c:v>1.06</c:v>
                </c:pt>
                <c:pt idx="29">
                  <c:v>0</c:v>
                </c:pt>
                <c:pt idx="30">
                  <c:v>0</c:v>
                </c:pt>
                <c:pt idx="31">
                  <c:v>0</c:v>
                </c:pt>
              </c:numCache>
            </c:numRef>
          </c:val>
          <c:extLst>
            <c:ext xmlns:c16="http://schemas.microsoft.com/office/drawing/2014/chart" uri="{C3380CC4-5D6E-409C-BE32-E72D297353CC}">
              <c16:uniqueId val="{00000001-5BC7-47C8-BF44-27FE3232159B}"/>
            </c:ext>
          </c:extLst>
        </c:ser>
        <c:dLbls>
          <c:dLblPos val="outEnd"/>
          <c:showLegendKey val="0"/>
          <c:showVal val="1"/>
          <c:showCatName val="0"/>
          <c:showSerName val="0"/>
          <c:showPercent val="0"/>
          <c:showBubbleSize val="0"/>
        </c:dLbls>
        <c:gapWidth val="219"/>
        <c:overlap val="-27"/>
        <c:axId val="1025977824"/>
        <c:axId val="1025976512"/>
      </c:barChart>
      <c:catAx>
        <c:axId val="1025977824"/>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025976512"/>
        <c:crosses val="autoZero"/>
        <c:auto val="1"/>
        <c:lblAlgn val="ctr"/>
        <c:lblOffset val="100"/>
        <c:noMultiLvlLbl val="0"/>
      </c:catAx>
      <c:valAx>
        <c:axId val="1025976512"/>
        <c:scaling>
          <c:orientation val="minMax"/>
        </c:scaling>
        <c:delete val="1"/>
        <c:axPos val="l"/>
        <c:numFmt formatCode="0.0" sourceLinked="1"/>
        <c:majorTickMark val="out"/>
        <c:minorTickMark val="none"/>
        <c:tickLblPos val="nextTo"/>
        <c:crossAx val="102597782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userShapes r:id="rId4"/>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89896118102858E-2"/>
          <c:y val="2.82407413022762E-2"/>
          <c:w val="0.97642020776379423"/>
          <c:h val="0.48389388273603257"/>
        </c:manualLayout>
      </c:layout>
      <c:barChart>
        <c:barDir val="col"/>
        <c:grouping val="clustered"/>
        <c:varyColors val="0"/>
        <c:ser>
          <c:idx val="0"/>
          <c:order val="0"/>
          <c:tx>
            <c:strRef>
              <c:f>Sheet14!$B$2</c:f>
              <c:strCache>
                <c:ptCount val="1"/>
                <c:pt idx="0">
                  <c:v>Puntaje</c:v>
                </c:pt>
              </c:strCache>
            </c:strRef>
          </c:tx>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Sheet14!$A$3:$A$34</c:f>
              <c:strCache>
                <c:ptCount val="32"/>
                <c:pt idx="0">
                  <c:v>Medellín AM (1)</c:v>
                </c:pt>
                <c:pt idx="1">
                  <c:v>Manizales AM (2)</c:v>
                </c:pt>
                <c:pt idx="2">
                  <c:v>Bogotá D.C (3)</c:v>
                </c:pt>
                <c:pt idx="3">
                  <c:v>Bucaramanga AM (4)</c:v>
                </c:pt>
                <c:pt idx="4">
                  <c:v>Tunja (5)</c:v>
                </c:pt>
                <c:pt idx="5">
                  <c:v>Armenia (6)</c:v>
                </c:pt>
                <c:pt idx="6">
                  <c:v>Pereira AM (7)</c:v>
                </c:pt>
                <c:pt idx="7">
                  <c:v>Cali AM (8)</c:v>
                </c:pt>
                <c:pt idx="8">
                  <c:v>Barranquilla AM (9)</c:v>
                </c:pt>
                <c:pt idx="9">
                  <c:v>Popayán (10)</c:v>
                </c:pt>
                <c:pt idx="10">
                  <c:v>Santa Marta (11)</c:v>
                </c:pt>
                <c:pt idx="11">
                  <c:v>Cartagena (12)</c:v>
                </c:pt>
                <c:pt idx="12">
                  <c:v>Ibagué (13)</c:v>
                </c:pt>
                <c:pt idx="13">
                  <c:v>Neiva (14)</c:v>
                </c:pt>
                <c:pt idx="14">
                  <c:v>Pasto (15)</c:v>
                </c:pt>
                <c:pt idx="15">
                  <c:v>Montería (16)</c:v>
                </c:pt>
                <c:pt idx="16">
                  <c:v>Sincelejo (17)</c:v>
                </c:pt>
                <c:pt idx="17">
                  <c:v>Cúcuta AM (18)</c:v>
                </c:pt>
                <c:pt idx="18">
                  <c:v>Florencia (19)</c:v>
                </c:pt>
                <c:pt idx="19">
                  <c:v>Villavicencio (20)</c:v>
                </c:pt>
                <c:pt idx="20">
                  <c:v>Riohacha (21)</c:v>
                </c:pt>
                <c:pt idx="21">
                  <c:v>Quibdó (22)</c:v>
                </c:pt>
                <c:pt idx="22">
                  <c:v>Leticia (23)</c:v>
                </c:pt>
                <c:pt idx="23">
                  <c:v>Valledupar (24)</c:v>
                </c:pt>
                <c:pt idx="24">
                  <c:v>San Andrés (25)</c:v>
                </c:pt>
                <c:pt idx="25">
                  <c:v>Yopal (26)</c:v>
                </c:pt>
                <c:pt idx="26">
                  <c:v>San José del Guaviare (27)</c:v>
                </c:pt>
                <c:pt idx="27">
                  <c:v>Inírida (28)</c:v>
                </c:pt>
                <c:pt idx="28">
                  <c:v>Mocoa (29)</c:v>
                </c:pt>
                <c:pt idx="29">
                  <c:v>Mitú (30)</c:v>
                </c:pt>
                <c:pt idx="30">
                  <c:v>Arauca (31)</c:v>
                </c:pt>
                <c:pt idx="31">
                  <c:v>Puerto Carreño (32)</c:v>
                </c:pt>
              </c:strCache>
            </c:strRef>
          </c:cat>
          <c:val>
            <c:numRef>
              <c:f>Sheet14!$B$3:$B$34</c:f>
              <c:numCache>
                <c:formatCode>0.0</c:formatCode>
                <c:ptCount val="32"/>
                <c:pt idx="0">
                  <c:v>7.5484732715922362</c:v>
                </c:pt>
                <c:pt idx="1">
                  <c:v>7.2989955065976373</c:v>
                </c:pt>
                <c:pt idx="2">
                  <c:v>6.4849937247382474</c:v>
                </c:pt>
                <c:pt idx="3">
                  <c:v>5.4788154472174169</c:v>
                </c:pt>
                <c:pt idx="4">
                  <c:v>5.4276330404374686</c:v>
                </c:pt>
                <c:pt idx="5">
                  <c:v>4.9395347760415707</c:v>
                </c:pt>
                <c:pt idx="6">
                  <c:v>4.6364560665908501</c:v>
                </c:pt>
                <c:pt idx="7">
                  <c:v>4.3938807830723485</c:v>
                </c:pt>
                <c:pt idx="8">
                  <c:v>4.3793152884221769</c:v>
                </c:pt>
                <c:pt idx="9">
                  <c:v>4.2260917910196802</c:v>
                </c:pt>
                <c:pt idx="10">
                  <c:v>3.4964167219983162</c:v>
                </c:pt>
                <c:pt idx="11">
                  <c:v>3.4508341727988396</c:v>
                </c:pt>
                <c:pt idx="12">
                  <c:v>3.449780123685517</c:v>
                </c:pt>
                <c:pt idx="13">
                  <c:v>3.2283830012200982</c:v>
                </c:pt>
                <c:pt idx="14">
                  <c:v>3.1875691779564046</c:v>
                </c:pt>
                <c:pt idx="15">
                  <c:v>2.9322010582324505</c:v>
                </c:pt>
                <c:pt idx="16">
                  <c:v>2.8380789944799973</c:v>
                </c:pt>
                <c:pt idx="17">
                  <c:v>2.5621079810771201</c:v>
                </c:pt>
                <c:pt idx="18">
                  <c:v>2.5397143920002656</c:v>
                </c:pt>
                <c:pt idx="19">
                  <c:v>2.4277763487795534</c:v>
                </c:pt>
                <c:pt idx="20">
                  <c:v>2.4248353876506945</c:v>
                </c:pt>
                <c:pt idx="21">
                  <c:v>2.2516887480218513</c:v>
                </c:pt>
                <c:pt idx="22">
                  <c:v>2.0968479156248798</c:v>
                </c:pt>
                <c:pt idx="23">
                  <c:v>2.0428680576417682</c:v>
                </c:pt>
                <c:pt idx="24">
                  <c:v>2.0275995619465079</c:v>
                </c:pt>
                <c:pt idx="25">
                  <c:v>1.578280745949413</c:v>
                </c:pt>
                <c:pt idx="26">
                  <c:v>1.430086409874598</c:v>
                </c:pt>
                <c:pt idx="27">
                  <c:v>1.2329485286739204</c:v>
                </c:pt>
                <c:pt idx="28">
                  <c:v>1.2289980529468261</c:v>
                </c:pt>
                <c:pt idx="29">
                  <c:v>1.2045043039203907</c:v>
                </c:pt>
                <c:pt idx="30">
                  <c:v>0.94312609866773189</c:v>
                </c:pt>
                <c:pt idx="31">
                  <c:v>0.80524997578015578</c:v>
                </c:pt>
              </c:numCache>
            </c:numRef>
          </c:val>
          <c:extLst>
            <c:ext xmlns:c16="http://schemas.microsoft.com/office/drawing/2014/chart" uri="{C3380CC4-5D6E-409C-BE32-E72D297353CC}">
              <c16:uniqueId val="{00000000-AA8D-4ABB-A169-292780A6770E}"/>
            </c:ext>
          </c:extLst>
        </c:ser>
        <c:dLbls>
          <c:showLegendKey val="0"/>
          <c:showVal val="0"/>
          <c:showCatName val="0"/>
          <c:showSerName val="0"/>
          <c:showPercent val="0"/>
          <c:showBubbleSize val="0"/>
        </c:dLbls>
        <c:gapWidth val="219"/>
        <c:overlap val="-27"/>
        <c:axId val="340088208"/>
        <c:axId val="129678928"/>
      </c:barChart>
      <c:catAx>
        <c:axId val="3400882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29678928"/>
        <c:crosses val="autoZero"/>
        <c:auto val="1"/>
        <c:lblAlgn val="ctr"/>
        <c:lblOffset val="100"/>
        <c:noMultiLvlLbl val="0"/>
      </c:catAx>
      <c:valAx>
        <c:axId val="129678928"/>
        <c:scaling>
          <c:orientation val="minMax"/>
        </c:scaling>
        <c:delete val="1"/>
        <c:axPos val="l"/>
        <c:numFmt formatCode="0.0" sourceLinked="1"/>
        <c:majorTickMark val="none"/>
        <c:minorTickMark val="none"/>
        <c:tickLblPos val="nextTo"/>
        <c:crossAx val="34008820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scatterChart>
        <c:scatterStyle val="lineMarker"/>
        <c:varyColors val="1"/>
        <c:ser>
          <c:idx val="0"/>
          <c:order val="0"/>
          <c:tx>
            <c:strRef>
              <c:f>'cap sal - letal'!$B$5:$B$36</c:f>
              <c:strCache>
                <c:ptCount val="32"/>
                <c:pt idx="0">
                  <c:v>Arauca</c:v>
                </c:pt>
                <c:pt idx="1">
                  <c:v>Armenia</c:v>
                </c:pt>
                <c:pt idx="2">
                  <c:v>Barranquilla AM</c:v>
                </c:pt>
                <c:pt idx="3">
                  <c:v>Bogotá D.C</c:v>
                </c:pt>
                <c:pt idx="4">
                  <c:v>Bucaramanga AM</c:v>
                </c:pt>
                <c:pt idx="5">
                  <c:v>Cali AM</c:v>
                </c:pt>
                <c:pt idx="6">
                  <c:v>Cartagena</c:v>
                </c:pt>
                <c:pt idx="7">
                  <c:v>Cúcuta AM</c:v>
                </c:pt>
                <c:pt idx="8">
                  <c:v>Florencia</c:v>
                </c:pt>
                <c:pt idx="9">
                  <c:v>Ibagué</c:v>
                </c:pt>
                <c:pt idx="10">
                  <c:v>Inírida</c:v>
                </c:pt>
                <c:pt idx="11">
                  <c:v>Leticia</c:v>
                </c:pt>
                <c:pt idx="12">
                  <c:v>Manizales AM</c:v>
                </c:pt>
                <c:pt idx="13">
                  <c:v>Medellín AM</c:v>
                </c:pt>
                <c:pt idx="14">
                  <c:v>Mitú</c:v>
                </c:pt>
                <c:pt idx="15">
                  <c:v>Mocoa</c:v>
                </c:pt>
                <c:pt idx="16">
                  <c:v>Montería</c:v>
                </c:pt>
                <c:pt idx="17">
                  <c:v>Neiva</c:v>
                </c:pt>
                <c:pt idx="18">
                  <c:v>Pasto</c:v>
                </c:pt>
                <c:pt idx="19">
                  <c:v>Pereira AM</c:v>
                </c:pt>
                <c:pt idx="20">
                  <c:v>Popayán</c:v>
                </c:pt>
                <c:pt idx="21">
                  <c:v>Puerto Carreño</c:v>
                </c:pt>
                <c:pt idx="22">
                  <c:v>Quibdó</c:v>
                </c:pt>
                <c:pt idx="23">
                  <c:v>Riohacha</c:v>
                </c:pt>
                <c:pt idx="24">
                  <c:v>San Andrés</c:v>
                </c:pt>
                <c:pt idx="25">
                  <c:v>San José Del Guaviare</c:v>
                </c:pt>
                <c:pt idx="26">
                  <c:v>Santa Marta</c:v>
                </c:pt>
                <c:pt idx="27">
                  <c:v>Sincelejo</c:v>
                </c:pt>
                <c:pt idx="28">
                  <c:v>Tunja</c:v>
                </c:pt>
                <c:pt idx="29">
                  <c:v>Valledupar</c:v>
                </c:pt>
                <c:pt idx="30">
                  <c:v>Villavicencio</c:v>
                </c:pt>
                <c:pt idx="31">
                  <c:v>Yopal</c:v>
                </c:pt>
              </c:strCache>
            </c:strRef>
          </c:tx>
          <c:spPr>
            <a:ln w="25400">
              <a:noFill/>
            </a:ln>
          </c:spPr>
          <c:marker>
            <c:symbol val="circle"/>
            <c:size val="12"/>
            <c:spPr>
              <a:solidFill>
                <a:srgbClr val="0F3F23">
                  <a:alpha val="71000"/>
                </a:srgbClr>
              </a:solidFill>
              <a:ln>
                <a:noFill/>
              </a:ln>
            </c:spPr>
          </c:marker>
          <c:dPt>
            <c:idx val="0"/>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1-E81D-4AB7-9848-3638959CEBC3}"/>
              </c:ext>
            </c:extLst>
          </c:dPt>
          <c:dPt>
            <c:idx val="1"/>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3-E81D-4AB7-9848-3638959CEBC3}"/>
              </c:ext>
            </c:extLst>
          </c:dPt>
          <c:dPt>
            <c:idx val="2"/>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5-E81D-4AB7-9848-3638959CEBC3}"/>
              </c:ext>
            </c:extLst>
          </c:dPt>
          <c:dPt>
            <c:idx val="3"/>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7-E81D-4AB7-9848-3638959CEBC3}"/>
              </c:ext>
            </c:extLst>
          </c:dPt>
          <c:dPt>
            <c:idx val="4"/>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9-E81D-4AB7-9848-3638959CEBC3}"/>
              </c:ext>
            </c:extLst>
          </c:dPt>
          <c:dPt>
            <c:idx val="5"/>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B-E81D-4AB7-9848-3638959CEBC3}"/>
              </c:ext>
            </c:extLst>
          </c:dPt>
          <c:dPt>
            <c:idx val="6"/>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D-E81D-4AB7-9848-3638959CEBC3}"/>
              </c:ext>
            </c:extLst>
          </c:dPt>
          <c:dPt>
            <c:idx val="7"/>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0F-E81D-4AB7-9848-3638959CEBC3}"/>
              </c:ext>
            </c:extLst>
          </c:dPt>
          <c:dPt>
            <c:idx val="8"/>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1-E81D-4AB7-9848-3638959CEBC3}"/>
              </c:ext>
            </c:extLst>
          </c:dPt>
          <c:dPt>
            <c:idx val="9"/>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3-E81D-4AB7-9848-3638959CEBC3}"/>
              </c:ext>
            </c:extLst>
          </c:dPt>
          <c:dPt>
            <c:idx val="10"/>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5-E81D-4AB7-9848-3638959CEBC3}"/>
              </c:ext>
            </c:extLst>
          </c:dPt>
          <c:dPt>
            <c:idx val="11"/>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7-E81D-4AB7-9848-3638959CEBC3}"/>
              </c:ext>
            </c:extLst>
          </c:dPt>
          <c:dPt>
            <c:idx val="12"/>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9-E81D-4AB7-9848-3638959CEBC3}"/>
              </c:ext>
            </c:extLst>
          </c:dPt>
          <c:dPt>
            <c:idx val="13"/>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B-E81D-4AB7-9848-3638959CEBC3}"/>
              </c:ext>
            </c:extLst>
          </c:dPt>
          <c:dPt>
            <c:idx val="14"/>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D-E81D-4AB7-9848-3638959CEBC3}"/>
              </c:ext>
            </c:extLst>
          </c:dPt>
          <c:dPt>
            <c:idx val="15"/>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1F-E81D-4AB7-9848-3638959CEBC3}"/>
              </c:ext>
            </c:extLst>
          </c:dPt>
          <c:dPt>
            <c:idx val="16"/>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1-E81D-4AB7-9848-3638959CEBC3}"/>
              </c:ext>
            </c:extLst>
          </c:dPt>
          <c:dPt>
            <c:idx val="17"/>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3-E81D-4AB7-9848-3638959CEBC3}"/>
              </c:ext>
            </c:extLst>
          </c:dPt>
          <c:dPt>
            <c:idx val="18"/>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5-E81D-4AB7-9848-3638959CEBC3}"/>
              </c:ext>
            </c:extLst>
          </c:dPt>
          <c:dPt>
            <c:idx val="19"/>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7-E81D-4AB7-9848-3638959CEBC3}"/>
              </c:ext>
            </c:extLst>
          </c:dPt>
          <c:dPt>
            <c:idx val="20"/>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9-E81D-4AB7-9848-3638959CEBC3}"/>
              </c:ext>
            </c:extLst>
          </c:dPt>
          <c:dPt>
            <c:idx val="21"/>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B-E81D-4AB7-9848-3638959CEBC3}"/>
              </c:ext>
            </c:extLst>
          </c:dPt>
          <c:dPt>
            <c:idx val="22"/>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D-E81D-4AB7-9848-3638959CEBC3}"/>
              </c:ext>
            </c:extLst>
          </c:dPt>
          <c:dPt>
            <c:idx val="23"/>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2F-E81D-4AB7-9848-3638959CEBC3}"/>
              </c:ext>
            </c:extLst>
          </c:dPt>
          <c:dPt>
            <c:idx val="24"/>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1-E81D-4AB7-9848-3638959CEBC3}"/>
              </c:ext>
            </c:extLst>
          </c:dPt>
          <c:dPt>
            <c:idx val="25"/>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3-E81D-4AB7-9848-3638959CEBC3}"/>
              </c:ext>
            </c:extLst>
          </c:dPt>
          <c:dPt>
            <c:idx val="26"/>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5-E81D-4AB7-9848-3638959CEBC3}"/>
              </c:ext>
            </c:extLst>
          </c:dPt>
          <c:dPt>
            <c:idx val="27"/>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7-E81D-4AB7-9848-3638959CEBC3}"/>
              </c:ext>
            </c:extLst>
          </c:dPt>
          <c:dPt>
            <c:idx val="28"/>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9-E81D-4AB7-9848-3638959CEBC3}"/>
              </c:ext>
            </c:extLst>
          </c:dPt>
          <c:dPt>
            <c:idx val="29"/>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B-E81D-4AB7-9848-3638959CEBC3}"/>
              </c:ext>
            </c:extLst>
          </c:dPt>
          <c:dPt>
            <c:idx val="30"/>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D-E81D-4AB7-9848-3638959CEBC3}"/>
              </c:ext>
            </c:extLst>
          </c:dPt>
          <c:dPt>
            <c:idx val="31"/>
            <c:marker>
              <c:spPr>
                <a:solidFill>
                  <a:srgbClr val="0F3F23">
                    <a:alpha val="71000"/>
                  </a:srgbClr>
                </a:solidFill>
                <a:ln w="9525">
                  <a:noFill/>
                </a:ln>
                <a:effectLst/>
              </c:spPr>
            </c:marker>
            <c:bubble3D val="0"/>
            <c:spPr>
              <a:ln w="25400" cap="rnd">
                <a:noFill/>
                <a:round/>
              </a:ln>
              <a:effectLst/>
            </c:spPr>
            <c:extLst>
              <c:ext xmlns:c16="http://schemas.microsoft.com/office/drawing/2014/chart" uri="{C3380CC4-5D6E-409C-BE32-E72D297353CC}">
                <c16:uniqueId val="{0000003F-E81D-4AB7-9848-3638959CEBC3}"/>
              </c:ext>
            </c:extLst>
          </c:dPt>
          <c:dLbls>
            <c:dLbl>
              <c:idx val="0"/>
              <c:layout>
                <c:manualLayout>
                  <c:x val="-3.8974141904306911E-2"/>
                  <c:y val="-3.8255126396636301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E81D-4AB7-9848-3638959CEBC3}"/>
                </c:ext>
              </c:extLst>
            </c:dLbl>
            <c:dLbl>
              <c:idx val="1"/>
              <c:layout>
                <c:manualLayout>
                  <c:x val="-5.7585837217940035E-2"/>
                  <c:y val="3.8266754091521818E-2"/>
                </c:manualLayout>
              </c:layout>
              <c:tx>
                <c:rich>
                  <a:bodyPr/>
                  <a:lstStyle/>
                  <a:p>
                    <a:fld id="{D823CE60-CE7D-4EC6-B68F-3AED862C235F}"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7.8143548075965144E-2"/>
                      <c:h val="5.5245956709726249E-2"/>
                    </c:manualLayout>
                  </c15:layout>
                  <c15:dlblFieldTable/>
                  <c15:showDataLabelsRange val="1"/>
                </c:ext>
                <c:ext xmlns:c16="http://schemas.microsoft.com/office/drawing/2014/chart" uri="{C3380CC4-5D6E-409C-BE32-E72D297353CC}">
                  <c16:uniqueId val="{00000003-E81D-4AB7-9848-3638959CEBC3}"/>
                </c:ext>
              </c:extLst>
            </c:dLbl>
            <c:dLbl>
              <c:idx val="2"/>
              <c:layout>
                <c:manualLayout>
                  <c:x val="-8.396043393113943E-2"/>
                  <c:y val="-3.9135071753797324E-2"/>
                </c:manualLayout>
              </c:layout>
              <c:tx>
                <c:rich>
                  <a:bodyPr/>
                  <a:lstStyle/>
                  <a:p>
                    <a:fld id="{2B2A2FAD-C7FE-4987-94F4-2C54C02EC75C}" type="CELLRANGE">
                      <a:rPr lang="en-US">
                        <a:solidFill>
                          <a:schemeClr val="tx1"/>
                        </a:solidFill>
                      </a:rPr>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0.13985042805631484"/>
                      <c:h val="5.5245956709726249E-2"/>
                    </c:manualLayout>
                  </c15:layout>
                  <c15:dlblFieldTable/>
                  <c15:showDataLabelsRange val="1"/>
                </c:ext>
                <c:ext xmlns:c16="http://schemas.microsoft.com/office/drawing/2014/chart" uri="{C3380CC4-5D6E-409C-BE32-E72D297353CC}">
                  <c16:uniqueId val="{00000005-E81D-4AB7-9848-3638959CEBC3}"/>
                </c:ext>
              </c:extLst>
            </c:dLbl>
            <c:dLbl>
              <c:idx val="3"/>
              <c:layout>
                <c:manualLayout>
                  <c:x val="-4.1067349297028141E-2"/>
                  <c:y val="4.1479124262264702E-2"/>
                </c:manualLayout>
              </c:layout>
              <c:tx>
                <c:rich>
                  <a:bodyPr/>
                  <a:lstStyle/>
                  <a:p>
                    <a:fld id="{50B64B48-8B35-406D-AB18-56DF5B16603C}"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7-E81D-4AB7-9848-3638959CEBC3}"/>
                </c:ext>
              </c:extLst>
            </c:dLbl>
            <c:dLbl>
              <c:idx val="4"/>
              <c:delete val="1"/>
              <c:extLst>
                <c:ext xmlns:c15="http://schemas.microsoft.com/office/drawing/2012/chart" uri="{CE6537A1-D6FC-4f65-9D91-7224C49458BB}"/>
                <c:ext xmlns:c16="http://schemas.microsoft.com/office/drawing/2014/chart" uri="{C3380CC4-5D6E-409C-BE32-E72D297353CC}">
                  <c16:uniqueId val="{00000009-E81D-4AB7-9848-3638959CEBC3}"/>
                </c:ext>
              </c:extLst>
            </c:dLbl>
            <c:dLbl>
              <c:idx val="5"/>
              <c:tx>
                <c:rich>
                  <a:bodyPr/>
                  <a:lstStyle/>
                  <a:p>
                    <a:fld id="{496C017B-F203-4DF2-8227-266B3132E23B}"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E81D-4AB7-9848-3638959CEBC3}"/>
                </c:ext>
              </c:extLst>
            </c:dLbl>
            <c:dLbl>
              <c:idx val="6"/>
              <c:layout>
                <c:manualLayout>
                  <c:x val="-5.1001881211408077E-2"/>
                  <c:y val="1.909276017900206E-2"/>
                </c:manualLayout>
              </c:layout>
              <c:tx>
                <c:rich>
                  <a:bodyPr/>
                  <a:lstStyle/>
                  <a:p>
                    <a:fld id="{F06F68C7-5BCF-4FE1-80E7-B30B1FE99C41}"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E81D-4AB7-9848-3638959CEBC3}"/>
                </c:ext>
              </c:extLst>
            </c:dLbl>
            <c:dLbl>
              <c:idx val="7"/>
              <c:layout>
                <c:manualLayout>
                  <c:x val="-5.542277884196558E-2"/>
                  <c:y val="4.7144351635093271E-2"/>
                </c:manualLayout>
              </c:layout>
              <c:tx>
                <c:rich>
                  <a:bodyPr/>
                  <a:lstStyle/>
                  <a:p>
                    <a:fld id="{FF992EE9-0E2E-44BA-9BA4-BADC0FDAAEA6}" type="CELLRANGE">
                      <a:rPr lang="en-US">
                        <a:solidFill>
                          <a:schemeClr val="tx1"/>
                        </a:solidFill>
                      </a:rPr>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9.8109188529388866E-2"/>
                      <c:h val="5.5245956709726249E-2"/>
                    </c:manualLayout>
                  </c15:layout>
                  <c15:dlblFieldTable/>
                  <c15:showDataLabelsRange val="1"/>
                </c:ext>
                <c:ext xmlns:c16="http://schemas.microsoft.com/office/drawing/2014/chart" uri="{C3380CC4-5D6E-409C-BE32-E72D297353CC}">
                  <c16:uniqueId val="{0000000F-E81D-4AB7-9848-3638959CEBC3}"/>
                </c:ext>
              </c:extLst>
            </c:dLbl>
            <c:dLbl>
              <c:idx val="8"/>
              <c:tx>
                <c:rich>
                  <a:bodyPr/>
                  <a:lstStyle/>
                  <a:p>
                    <a:fld id="{9369A1BB-89F8-4937-86EC-7FA7FCBAEF85}"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E81D-4AB7-9848-3638959CEBC3}"/>
                </c:ext>
              </c:extLst>
            </c:dLbl>
            <c:dLbl>
              <c:idx val="9"/>
              <c:layout>
                <c:manualLayout>
                  <c:x val="-3.3652495316869153E-2"/>
                  <c:y val="3.7558041988593582E-2"/>
                </c:manualLayout>
              </c:layout>
              <c:tx>
                <c:rich>
                  <a:bodyPr/>
                  <a:lstStyle/>
                  <a:p>
                    <a:fld id="{30481026-5816-424A-A188-C90A063EAF63}"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E81D-4AB7-9848-3638959CEBC3}"/>
                </c:ext>
              </c:extLst>
            </c:dLbl>
            <c:dLbl>
              <c:idx val="10"/>
              <c:tx>
                <c:rich>
                  <a:bodyPr/>
                  <a:lstStyle/>
                  <a:p>
                    <a:fld id="{EDCC4D6C-64E7-4356-966C-BD04D73AE6C9}"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E81D-4AB7-9848-3638959CEBC3}"/>
                </c:ext>
              </c:extLst>
            </c:dLbl>
            <c:dLbl>
              <c:idx val="11"/>
              <c:tx>
                <c:rich>
                  <a:bodyPr/>
                  <a:lstStyle/>
                  <a:p>
                    <a:fld id="{191E5F9F-A441-4FBB-AEBB-E0FA2FE660D2}"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E81D-4AB7-9848-3638959CEBC3}"/>
                </c:ext>
              </c:extLst>
            </c:dLbl>
            <c:dLbl>
              <c:idx val="12"/>
              <c:delete val="1"/>
              <c:extLst>
                <c:ext xmlns:c15="http://schemas.microsoft.com/office/drawing/2012/chart" uri="{CE6537A1-D6FC-4f65-9D91-7224C49458BB}"/>
                <c:ext xmlns:c16="http://schemas.microsoft.com/office/drawing/2014/chart" uri="{C3380CC4-5D6E-409C-BE32-E72D297353CC}">
                  <c16:uniqueId val="{00000019-E81D-4AB7-9848-3638959CEBC3}"/>
                </c:ext>
              </c:extLst>
            </c:dLbl>
            <c:dLbl>
              <c:idx val="13"/>
              <c:layout>
                <c:manualLayout>
                  <c:x val="-6.0125520107076535E-3"/>
                  <c:y val="8.4631464421524982E-3"/>
                </c:manualLayout>
              </c:layout>
              <c:tx>
                <c:rich>
                  <a:bodyPr/>
                  <a:lstStyle/>
                  <a:p>
                    <a:fld id="{47B8174F-A00D-496F-A6B6-E80017973444}"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E81D-4AB7-9848-3638959CEBC3}"/>
                </c:ext>
              </c:extLst>
            </c:dLbl>
            <c:dLbl>
              <c:idx val="14"/>
              <c:tx>
                <c:rich>
                  <a:bodyPr/>
                  <a:lstStyle/>
                  <a:p>
                    <a:endParaRPr lang="es-CO"/>
                  </a:p>
                </c:rich>
              </c:tx>
              <c:dLblPos val="b"/>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D-E81D-4AB7-9848-3638959CEBC3}"/>
                </c:ext>
              </c:extLst>
            </c:dLbl>
            <c:dLbl>
              <c:idx val="15"/>
              <c:layout>
                <c:manualLayout>
                  <c:x val="-4.5988910340150643E-4"/>
                  <c:y val="-7.4830896975134047E-3"/>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E81D-4AB7-9848-3638959CEBC3}"/>
                </c:ext>
              </c:extLst>
            </c:dLbl>
            <c:dLbl>
              <c:idx val="16"/>
              <c:layout>
                <c:manualLayout>
                  <c:x val="-2.7501671532965653E-2"/>
                  <c:y val="3.4153987060325422E-2"/>
                </c:manualLayout>
              </c:layout>
              <c:tx>
                <c:rich>
                  <a:bodyPr/>
                  <a:lstStyle/>
                  <a:p>
                    <a:fld id="{CEEDAEA1-C120-4534-9B8C-E6D4C4E182C6}" type="CELLRANGE">
                      <a:rPr lang="en-US">
                        <a:solidFill>
                          <a:schemeClr val="tx1"/>
                        </a:solidFill>
                      </a:rPr>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8.4461496825803367E-2"/>
                      <c:h val="5.5245956709726249E-2"/>
                    </c:manualLayout>
                  </c15:layout>
                  <c15:dlblFieldTable/>
                  <c15:showDataLabelsRange val="1"/>
                </c:ext>
                <c:ext xmlns:c16="http://schemas.microsoft.com/office/drawing/2014/chart" uri="{C3380CC4-5D6E-409C-BE32-E72D297353CC}">
                  <c16:uniqueId val="{00000021-E81D-4AB7-9848-3638959CEBC3}"/>
                </c:ext>
              </c:extLst>
            </c:dLbl>
            <c:dLbl>
              <c:idx val="17"/>
              <c:delete val="1"/>
              <c:extLst>
                <c:ext xmlns:c15="http://schemas.microsoft.com/office/drawing/2012/chart" uri="{CE6537A1-D6FC-4f65-9D91-7224C49458BB}"/>
                <c:ext xmlns:c16="http://schemas.microsoft.com/office/drawing/2014/chart" uri="{C3380CC4-5D6E-409C-BE32-E72D297353CC}">
                  <c16:uniqueId val="{00000023-E81D-4AB7-9848-3638959CEBC3}"/>
                </c:ext>
              </c:extLst>
            </c:dLbl>
            <c:dLbl>
              <c:idx val="18"/>
              <c:layout>
                <c:manualLayout>
                  <c:x val="-3.2429143001820579E-2"/>
                  <c:y val="-3.5457668514897948E-2"/>
                </c:manualLayout>
              </c:layout>
              <c:tx>
                <c:rich>
                  <a:bodyPr/>
                  <a:lstStyle/>
                  <a:p>
                    <a:fld id="{7418070D-9F25-4855-9A15-1D1F6630CD6F}"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5-E81D-4AB7-9848-3638959CEBC3}"/>
                </c:ext>
              </c:extLst>
            </c:dLbl>
            <c:dLbl>
              <c:idx val="19"/>
              <c:layout>
                <c:manualLayout>
                  <c:x val="-8.3868289377583546E-2"/>
                  <c:y val="-2.4777657166470332E-2"/>
                </c:manualLayout>
              </c:layout>
              <c:tx>
                <c:rich>
                  <a:bodyPr/>
                  <a:lstStyle/>
                  <a:p>
                    <a:fld id="{0C104FE0-8224-429D-B432-F3C63915985F}"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9.9195085970767316E-2"/>
                      <c:h val="5.5245956709726249E-2"/>
                    </c:manualLayout>
                  </c15:layout>
                  <c15:dlblFieldTable/>
                  <c15:showDataLabelsRange val="1"/>
                </c:ext>
                <c:ext xmlns:c16="http://schemas.microsoft.com/office/drawing/2014/chart" uri="{C3380CC4-5D6E-409C-BE32-E72D297353CC}">
                  <c16:uniqueId val="{00000027-E81D-4AB7-9848-3638959CEBC3}"/>
                </c:ext>
              </c:extLst>
            </c:dLbl>
            <c:dLbl>
              <c:idx val="20"/>
              <c:delete val="1"/>
              <c:extLst>
                <c:ext xmlns:c15="http://schemas.microsoft.com/office/drawing/2012/chart" uri="{CE6537A1-D6FC-4f65-9D91-7224C49458BB}"/>
                <c:ext xmlns:c16="http://schemas.microsoft.com/office/drawing/2014/chart" uri="{C3380CC4-5D6E-409C-BE32-E72D297353CC}">
                  <c16:uniqueId val="{00000029-E81D-4AB7-9848-3638959CEBC3}"/>
                </c:ext>
              </c:extLst>
            </c:dLbl>
            <c:dLbl>
              <c:idx val="21"/>
              <c:layout>
                <c:manualLayout>
                  <c:x val="-6.528965659330635E-2"/>
                  <c:y val="-2.9862752751420977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2B-E81D-4AB7-9848-3638959CEBC3}"/>
                </c:ext>
              </c:extLst>
            </c:dLbl>
            <c:dLbl>
              <c:idx val="22"/>
              <c:tx>
                <c:rich>
                  <a:bodyPr/>
                  <a:lstStyle/>
                  <a:p>
                    <a:fld id="{4A74CC09-65AC-4C71-A1BC-58EAE68CA1B9}"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2D-E81D-4AB7-9848-3638959CEBC3}"/>
                </c:ext>
              </c:extLst>
            </c:dLbl>
            <c:dLbl>
              <c:idx val="23"/>
              <c:layout>
                <c:manualLayout>
                  <c:x val="-8.5872763960389897E-2"/>
                  <c:y val="-3.2868879981199665E-3"/>
                </c:manualLayout>
              </c:layout>
              <c:tx>
                <c:rich>
                  <a:bodyPr/>
                  <a:lstStyle/>
                  <a:p>
                    <a:fld id="{F464005C-47E4-47E0-8127-5C1EACBAEF33}"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2F-E81D-4AB7-9848-3638959CEBC3}"/>
                </c:ext>
              </c:extLst>
            </c:dLbl>
            <c:dLbl>
              <c:idx val="24"/>
              <c:layout>
                <c:manualLayout>
                  <c:x val="-6.3649168387788918E-2"/>
                  <c:y val="3.30435945263221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9.9589957767632201E-2"/>
                      <c:h val="5.5245956709726249E-2"/>
                    </c:manualLayout>
                  </c15:layout>
                  <c15:showDataLabelsRange val="0"/>
                </c:ext>
                <c:ext xmlns:c16="http://schemas.microsoft.com/office/drawing/2014/chart" uri="{C3380CC4-5D6E-409C-BE32-E72D297353CC}">
                  <c16:uniqueId val="{00000031-E81D-4AB7-9848-3638959CEBC3}"/>
                </c:ext>
              </c:extLst>
            </c:dLbl>
            <c:dLbl>
              <c:idx val="25"/>
              <c:delete val="1"/>
              <c:extLst>
                <c:ext xmlns:c15="http://schemas.microsoft.com/office/drawing/2012/chart" uri="{CE6537A1-D6FC-4f65-9D91-7224C49458BB}"/>
                <c:ext xmlns:c16="http://schemas.microsoft.com/office/drawing/2014/chart" uri="{C3380CC4-5D6E-409C-BE32-E72D297353CC}">
                  <c16:uniqueId val="{00000033-E81D-4AB7-9848-3638959CEBC3}"/>
                </c:ext>
              </c:extLst>
            </c:dLbl>
            <c:dLbl>
              <c:idx val="26"/>
              <c:delete val="1"/>
              <c:extLst>
                <c:ext xmlns:c15="http://schemas.microsoft.com/office/drawing/2012/chart" uri="{CE6537A1-D6FC-4f65-9D91-7224C49458BB}"/>
                <c:ext xmlns:c16="http://schemas.microsoft.com/office/drawing/2014/chart" uri="{C3380CC4-5D6E-409C-BE32-E72D297353CC}">
                  <c16:uniqueId val="{00000035-E81D-4AB7-9848-3638959CEBC3}"/>
                </c:ext>
              </c:extLst>
            </c:dLbl>
            <c:dLbl>
              <c:idx val="27"/>
              <c:layout>
                <c:manualLayout>
                  <c:x val="-4.3166363423546524E-2"/>
                  <c:y val="-4.3850042160113324E-2"/>
                </c:manualLayout>
              </c:layout>
              <c:tx>
                <c:rich>
                  <a:bodyPr/>
                  <a:lstStyle/>
                  <a:p>
                    <a:fld id="{EB11FA57-F198-4DA8-9004-C9C5BD5A3A1D}"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37-E81D-4AB7-9848-3638959CEBC3}"/>
                </c:ext>
              </c:extLst>
            </c:dLbl>
            <c:dLbl>
              <c:idx val="28"/>
              <c:layout>
                <c:manualLayout>
                  <c:x val="-2.732962105272586E-2"/>
                  <c:y val="3.4154047169789974E-2"/>
                </c:manualLayout>
              </c:layout>
              <c:tx>
                <c:rich>
                  <a:bodyPr/>
                  <a:lstStyle/>
                  <a:p>
                    <a:fld id="{C50BCDC5-E57D-405F-994D-0ACD4E2EA1FD}"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5.3200812907332994E-2"/>
                      <c:h val="5.5245956709726249E-2"/>
                    </c:manualLayout>
                  </c15:layout>
                  <c15:dlblFieldTable/>
                  <c15:showDataLabelsRange val="1"/>
                </c:ext>
                <c:ext xmlns:c16="http://schemas.microsoft.com/office/drawing/2014/chart" uri="{C3380CC4-5D6E-409C-BE32-E72D297353CC}">
                  <c16:uniqueId val="{00000039-E81D-4AB7-9848-3638959CEBC3}"/>
                </c:ext>
              </c:extLst>
            </c:dLbl>
            <c:dLbl>
              <c:idx val="29"/>
              <c:layout>
                <c:manualLayout>
                  <c:x val="-6.0312614558252153E-2"/>
                  <c:y val="2.8184167886240723E-2"/>
                </c:manualLayout>
              </c:layout>
              <c:tx>
                <c:rich>
                  <a:bodyPr/>
                  <a:lstStyle/>
                  <a:p>
                    <a:fld id="{0AAA11CC-FF64-4C64-BC26-2489CF640DD7}"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9.5789316722807646E-2"/>
                      <c:h val="5.5245956709726249E-2"/>
                    </c:manualLayout>
                  </c15:layout>
                  <c15:dlblFieldTable/>
                  <c15:showDataLabelsRange val="1"/>
                </c:ext>
                <c:ext xmlns:c16="http://schemas.microsoft.com/office/drawing/2014/chart" uri="{C3380CC4-5D6E-409C-BE32-E72D297353CC}">
                  <c16:uniqueId val="{0000003B-E81D-4AB7-9848-3638959CEBC3}"/>
                </c:ext>
              </c:extLst>
            </c:dLbl>
            <c:dLbl>
              <c:idx val="30"/>
              <c:delete val="1"/>
              <c:extLst>
                <c:ext xmlns:c15="http://schemas.microsoft.com/office/drawing/2012/chart" uri="{CE6537A1-D6FC-4f65-9D91-7224C49458BB}"/>
                <c:ext xmlns:c16="http://schemas.microsoft.com/office/drawing/2014/chart" uri="{C3380CC4-5D6E-409C-BE32-E72D297353CC}">
                  <c16:uniqueId val="{0000003D-E81D-4AB7-9848-3638959CEBC3}"/>
                </c:ext>
              </c:extLst>
            </c:dLbl>
            <c:dLbl>
              <c:idx val="31"/>
              <c:delete val="1"/>
              <c:extLst>
                <c:ext xmlns:c15="http://schemas.microsoft.com/office/drawing/2012/chart" uri="{CE6537A1-D6FC-4f65-9D91-7224C49458BB}"/>
                <c:ext xmlns:c16="http://schemas.microsoft.com/office/drawing/2014/chart" uri="{C3380CC4-5D6E-409C-BE32-E72D297353CC}">
                  <c16:uniqueId val="{0000003F-E81D-4AB7-9848-3638959CEBC3}"/>
                </c:ext>
              </c:extLst>
            </c:dLbl>
            <c:spPr>
              <a:noFill/>
              <a:ln>
                <a:noFill/>
              </a:ln>
              <a:effectLst/>
            </c:spPr>
            <c:txPr>
              <a:bodyPr rot="0" spcFirstLastPara="1" vertOverflow="overflow" horzOverflow="overflow" vert="horz" wrap="square" lIns="38100" tIns="19050" rIns="38100" bIns="19050" anchor="t" anchorCtr="1">
                <a:noAutofit/>
              </a:bodyPr>
              <a:lstStyle/>
              <a:p>
                <a:pPr>
                  <a:defRPr sz="1500" b="0" i="0" u="none" strike="noStrike" kern="1200" baseline="0">
                    <a:solidFill>
                      <a:schemeClr val="tx1"/>
                    </a:solidFill>
                    <a:latin typeface="+mn-lt"/>
                    <a:ea typeface="+mn-ea"/>
                    <a:cs typeface="+mn-cs"/>
                  </a:defRPr>
                </a:pPr>
                <a:endParaRPr lang="es-ES"/>
              </a:p>
            </c:txPr>
            <c:dLblPos val="b"/>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15:leaderLines>
                  <c:spPr>
                    <a:ln w="9525" cap="flat" cmpd="sng" algn="ctr">
                      <a:solidFill>
                        <a:schemeClr val="tx1">
                          <a:lumMod val="35000"/>
                          <a:lumOff val="65000"/>
                        </a:schemeClr>
                      </a:solidFill>
                      <a:round/>
                    </a:ln>
                    <a:effectLst/>
                  </c:spPr>
                </c15:leaderLines>
              </c:ext>
            </c:extLst>
          </c:dLbls>
          <c:trendline>
            <c:spPr>
              <a:ln w="28575" cap="rnd">
                <a:solidFill>
                  <a:schemeClr val="accent1"/>
                </a:solidFill>
                <a:prstDash val="sysDot"/>
              </a:ln>
              <a:effectLst/>
            </c:spPr>
            <c:trendlineType val="linear"/>
            <c:dispRSqr val="0"/>
            <c:dispEq val="0"/>
          </c:trendline>
          <c:xVal>
            <c:numRef>
              <c:f>'cap sal - letal'!$C$5:$C$36</c:f>
              <c:numCache>
                <c:formatCode>0.00</c:formatCode>
                <c:ptCount val="32"/>
                <c:pt idx="0">
                  <c:v>2.0789693907412405</c:v>
                </c:pt>
                <c:pt idx="1">
                  <c:v>3.7827764237328054</c:v>
                </c:pt>
                <c:pt idx="2">
                  <c:v>3.647697452362002</c:v>
                </c:pt>
                <c:pt idx="3">
                  <c:v>4.7949934176640898</c:v>
                </c:pt>
                <c:pt idx="4">
                  <c:v>3.6150131737429763</c:v>
                </c:pt>
                <c:pt idx="5">
                  <c:v>3.8820494150619278</c:v>
                </c:pt>
                <c:pt idx="6">
                  <c:v>4.4093941800574266</c:v>
                </c:pt>
                <c:pt idx="7">
                  <c:v>1.7914887310410832</c:v>
                </c:pt>
                <c:pt idx="8">
                  <c:v>3.3321913254305358</c:v>
                </c:pt>
                <c:pt idx="9">
                  <c:v>3.1761774880005618</c:v>
                </c:pt>
                <c:pt idx="10">
                  <c:v>0.89609844011824091</c:v>
                </c:pt>
                <c:pt idx="11">
                  <c:v>2.1085199509042551</c:v>
                </c:pt>
                <c:pt idx="12">
                  <c:v>5.4176036866000583</c:v>
                </c:pt>
                <c:pt idx="13">
                  <c:v>4.1945385630387646</c:v>
                </c:pt>
                <c:pt idx="14">
                  <c:v>0.19005507840337227</c:v>
                </c:pt>
                <c:pt idx="15">
                  <c:v>3.4194085239996239</c:v>
                </c:pt>
                <c:pt idx="16">
                  <c:v>4.797045958923813</c:v>
                </c:pt>
                <c:pt idx="17">
                  <c:v>5.7316575750997583</c:v>
                </c:pt>
                <c:pt idx="18">
                  <c:v>5.7203087137283344</c:v>
                </c:pt>
                <c:pt idx="19">
                  <c:v>5.0961002559408488</c:v>
                </c:pt>
                <c:pt idx="20">
                  <c:v>5.5297165496910257</c:v>
                </c:pt>
                <c:pt idx="21">
                  <c:v>1.6822402911075987</c:v>
                </c:pt>
                <c:pt idx="22">
                  <c:v>2.594387267198297</c:v>
                </c:pt>
                <c:pt idx="23">
                  <c:v>3.4613207443583613</c:v>
                </c:pt>
                <c:pt idx="24">
                  <c:v>1.0951357803060251</c:v>
                </c:pt>
                <c:pt idx="25">
                  <c:v>0.63963327775467105</c:v>
                </c:pt>
                <c:pt idx="26">
                  <c:v>3.7582617855977452</c:v>
                </c:pt>
                <c:pt idx="27">
                  <c:v>4.8821318970177883</c:v>
                </c:pt>
                <c:pt idx="28">
                  <c:v>8.0838870232287956</c:v>
                </c:pt>
                <c:pt idx="29">
                  <c:v>4.0375006072001485</c:v>
                </c:pt>
                <c:pt idx="30">
                  <c:v>3.8325917335233628</c:v>
                </c:pt>
                <c:pt idx="31">
                  <c:v>2.57478091636266</c:v>
                </c:pt>
              </c:numCache>
            </c:numRef>
          </c:xVal>
          <c:yVal>
            <c:numRef>
              <c:f>'cap sal - letal'!$D$5:$D$36</c:f>
              <c:numCache>
                <c:formatCode>0.0%</c:formatCode>
                <c:ptCount val="32"/>
                <c:pt idx="1">
                  <c:v>9.5238095238095247E-3</c:v>
                </c:pt>
                <c:pt idx="2">
                  <c:v>4.7676849416683528E-2</c:v>
                </c:pt>
                <c:pt idx="3">
                  <c:v>2.2122097743140119E-2</c:v>
                </c:pt>
                <c:pt idx="4">
                  <c:v>2.491103202846975E-2</c:v>
                </c:pt>
                <c:pt idx="5">
                  <c:v>3.5425255764238814E-2</c:v>
                </c:pt>
                <c:pt idx="6">
                  <c:v>3.750705019740553E-2</c:v>
                </c:pt>
                <c:pt idx="7">
                  <c:v>5.7777777777777775E-2</c:v>
                </c:pt>
                <c:pt idx="8">
                  <c:v>0.04</c:v>
                </c:pt>
                <c:pt idx="9">
                  <c:v>1.937984496124031E-2</c:v>
                </c:pt>
                <c:pt idx="10">
                  <c:v>7.1428571428571425E-2</c:v>
                </c:pt>
                <c:pt idx="11">
                  <c:v>3.9603960396039604E-2</c:v>
                </c:pt>
                <c:pt idx="12">
                  <c:v>2.2727272727272728E-2</c:v>
                </c:pt>
                <c:pt idx="13">
                  <c:v>6.9962686567164182E-3</c:v>
                </c:pt>
                <c:pt idx="16">
                  <c:v>4.3824701195219126E-2</c:v>
                </c:pt>
                <c:pt idx="17">
                  <c:v>2.8571428571428571E-2</c:v>
                </c:pt>
                <c:pt idx="18">
                  <c:v>2.88659793814433E-2</c:v>
                </c:pt>
                <c:pt idx="19">
                  <c:v>2.2831050228310501E-2</c:v>
                </c:pt>
                <c:pt idx="20">
                  <c:v>2.564102564102564E-2</c:v>
                </c:pt>
                <c:pt idx="22">
                  <c:v>2.414113277623027E-2</c:v>
                </c:pt>
                <c:pt idx="23">
                  <c:v>4.5454545454545456E-2</c:v>
                </c:pt>
                <c:pt idx="26">
                  <c:v>4.4359949302915085E-2</c:v>
                </c:pt>
                <c:pt idx="27">
                  <c:v>4.2397660818713448E-2</c:v>
                </c:pt>
                <c:pt idx="28">
                  <c:v>2.9126213592233011E-2</c:v>
                </c:pt>
                <c:pt idx="29">
                  <c:v>2.1153846153846155E-2</c:v>
                </c:pt>
                <c:pt idx="30">
                  <c:v>9.1659028414298807E-3</c:v>
                </c:pt>
              </c:numCache>
            </c:numRef>
          </c:yVal>
          <c:smooth val="0"/>
          <c:extLst>
            <c:ext xmlns:c15="http://schemas.microsoft.com/office/drawing/2012/chart" uri="{02D57815-91ED-43cb-92C2-25804820EDAC}">
              <c15:datalabelsRange>
                <c15:f>'cap sal - letal'!$B$5:$B$36</c15:f>
                <c15:dlblRangeCache>
                  <c:ptCount val="32"/>
                  <c:pt idx="0">
                    <c:v>Arauca</c:v>
                  </c:pt>
                  <c:pt idx="1">
                    <c:v>Armenia</c:v>
                  </c:pt>
                  <c:pt idx="2">
                    <c:v>Barranquilla AM</c:v>
                  </c:pt>
                  <c:pt idx="3">
                    <c:v>Bogotá D.C</c:v>
                  </c:pt>
                  <c:pt idx="4">
                    <c:v>Bucaramanga AM</c:v>
                  </c:pt>
                  <c:pt idx="5">
                    <c:v>Cali AM</c:v>
                  </c:pt>
                  <c:pt idx="6">
                    <c:v>Cartagena</c:v>
                  </c:pt>
                  <c:pt idx="7">
                    <c:v>Cúcuta AM</c:v>
                  </c:pt>
                  <c:pt idx="8">
                    <c:v>Florencia</c:v>
                  </c:pt>
                  <c:pt idx="9">
                    <c:v>Ibagué</c:v>
                  </c:pt>
                  <c:pt idx="10">
                    <c:v>Inírida</c:v>
                  </c:pt>
                  <c:pt idx="11">
                    <c:v>Leticia</c:v>
                  </c:pt>
                  <c:pt idx="12">
                    <c:v>Manizales AM</c:v>
                  </c:pt>
                  <c:pt idx="13">
                    <c:v>Medellín AM</c:v>
                  </c:pt>
                  <c:pt idx="14">
                    <c:v>Mitú</c:v>
                  </c:pt>
                  <c:pt idx="15">
                    <c:v>Mocoa</c:v>
                  </c:pt>
                  <c:pt idx="16">
                    <c:v>Montería</c:v>
                  </c:pt>
                  <c:pt idx="17">
                    <c:v>Neiva</c:v>
                  </c:pt>
                  <c:pt idx="18">
                    <c:v>Pasto</c:v>
                  </c:pt>
                  <c:pt idx="19">
                    <c:v>Pereira AM</c:v>
                  </c:pt>
                  <c:pt idx="20">
                    <c:v>Popayán</c:v>
                  </c:pt>
                  <c:pt idx="21">
                    <c:v>Puerto Carreño</c:v>
                  </c:pt>
                  <c:pt idx="22">
                    <c:v>Quibdó</c:v>
                  </c:pt>
                  <c:pt idx="23">
                    <c:v>Riohacha</c:v>
                  </c:pt>
                  <c:pt idx="24">
                    <c:v>San Andrés</c:v>
                  </c:pt>
                  <c:pt idx="25">
                    <c:v>San José Del Guaviare</c:v>
                  </c:pt>
                  <c:pt idx="26">
                    <c:v>Santa Marta</c:v>
                  </c:pt>
                  <c:pt idx="27">
                    <c:v>Sincelejo</c:v>
                  </c:pt>
                  <c:pt idx="28">
                    <c:v>Tunja</c:v>
                  </c:pt>
                  <c:pt idx="29">
                    <c:v>Valledupar</c:v>
                  </c:pt>
                  <c:pt idx="30">
                    <c:v>Villavicencio</c:v>
                  </c:pt>
                  <c:pt idx="31">
                    <c:v>Yopal</c:v>
                  </c:pt>
                </c15:dlblRangeCache>
              </c15:datalabelsRange>
            </c:ext>
            <c:ext xmlns:c16="http://schemas.microsoft.com/office/drawing/2014/chart" uri="{C3380CC4-5D6E-409C-BE32-E72D297353CC}">
              <c16:uniqueId val="{00000042-E81D-4AB7-9848-3638959CEBC3}"/>
            </c:ext>
          </c:extLst>
        </c:ser>
        <c:dLbls>
          <c:showLegendKey val="0"/>
          <c:showVal val="0"/>
          <c:showCatName val="0"/>
          <c:showSerName val="0"/>
          <c:showPercent val="0"/>
          <c:showBubbleSize val="0"/>
        </c:dLbls>
        <c:axId val="1652533632"/>
        <c:axId val="1715819184"/>
      </c:scatterChart>
      <c:valAx>
        <c:axId val="1652533632"/>
        <c:scaling>
          <c:orientation val="minMax"/>
        </c:scaling>
        <c:delete val="0"/>
        <c:axPos val="b"/>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CO" sz="1600" b="1" dirty="0">
                    <a:solidFill>
                      <a:sysClr val="windowText" lastClr="000000"/>
                    </a:solidFill>
                  </a:rPr>
                  <a:t>ICC 2020 – </a:t>
                </a:r>
                <a:r>
                  <a:rPr lang="es-CO" sz="1600" b="1" dirty="0" err="1">
                    <a:solidFill>
                      <a:sysClr val="windowText" lastClr="000000"/>
                    </a:solidFill>
                  </a:rPr>
                  <a:t>Subpilar</a:t>
                </a:r>
                <a:r>
                  <a:rPr lang="es-CO" sz="1600" b="1" dirty="0">
                    <a:solidFill>
                      <a:sysClr val="windowText" lastClr="000000"/>
                    </a:solidFill>
                  </a:rPr>
                  <a:t> Capacidad en salud</a:t>
                </a:r>
                <a:r>
                  <a:rPr lang="es-CO" sz="1600" b="1" baseline="0" dirty="0">
                    <a:solidFill>
                      <a:sysClr val="windowText" lastClr="000000"/>
                    </a:solidFill>
                  </a:rPr>
                  <a:t> </a:t>
                </a:r>
                <a:r>
                  <a:rPr lang="es-CO" sz="1600" b="1" dirty="0">
                    <a:solidFill>
                      <a:sysClr val="windowText" lastClr="000000"/>
                    </a:solidFill>
                  </a:rPr>
                  <a:t>(0</a:t>
                </a:r>
                <a:r>
                  <a:rPr lang="es-CO" sz="1600" b="1" baseline="0" dirty="0">
                    <a:solidFill>
                      <a:sysClr val="windowText" lastClr="000000"/>
                    </a:solidFill>
                  </a:rPr>
                  <a:t> - 10)</a:t>
                </a:r>
                <a:endParaRPr lang="es-CO" sz="1600" b="1" dirty="0">
                  <a:solidFill>
                    <a:sysClr val="windowText" lastClr="000000"/>
                  </a:solidFill>
                </a:endParaRPr>
              </a:p>
            </c:rich>
          </c:tx>
          <c:layout>
            <c:manualLayout>
              <c:xMode val="edge"/>
              <c:yMode val="edge"/>
              <c:x val="0.43866808878506003"/>
              <c:y val="0.92864292052291852"/>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ES"/>
          </a:p>
        </c:txPr>
        <c:crossAx val="1715819184"/>
        <c:crosses val="autoZero"/>
        <c:crossBetween val="midCat"/>
      </c:valAx>
      <c:valAx>
        <c:axId val="1715819184"/>
        <c:scaling>
          <c:orientation val="minMax"/>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CO" sz="1600" b="1" dirty="0">
                    <a:solidFill>
                      <a:sysClr val="windowText" lastClr="000000"/>
                    </a:solidFill>
                  </a:rPr>
                  <a:t>Tasa</a:t>
                </a:r>
                <a:r>
                  <a:rPr lang="es-CO" sz="1600" b="1" baseline="0" dirty="0">
                    <a:solidFill>
                      <a:sysClr val="windowText" lastClr="000000"/>
                    </a:solidFill>
                  </a:rPr>
                  <a:t> de letalidad COVID-19</a:t>
                </a:r>
              </a:p>
            </c:rich>
          </c:tx>
          <c:layout>
            <c:manualLayout>
              <c:xMode val="edge"/>
              <c:yMode val="edge"/>
              <c:x val="9.7012348853280674E-3"/>
              <c:y val="0.25378603984813547"/>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ES"/>
          </a:p>
        </c:txPr>
        <c:crossAx val="1652533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043062955741849E-2"/>
          <c:y val="4.0073694292040503E-2"/>
          <c:w val="0.90020889249923797"/>
          <c:h val="0.81888751047394659"/>
        </c:manualLayout>
      </c:layout>
      <c:scatterChart>
        <c:scatterStyle val="lineMarker"/>
        <c:varyColors val="0"/>
        <c:ser>
          <c:idx val="0"/>
          <c:order val="0"/>
          <c:tx>
            <c:strRef>
              <c:f>'Medicos -letal'!$B$5:$B$36</c:f>
              <c:strCache>
                <c:ptCount val="32"/>
                <c:pt idx="0">
                  <c:v>Arauca</c:v>
                </c:pt>
                <c:pt idx="1">
                  <c:v>Armenia</c:v>
                </c:pt>
                <c:pt idx="2">
                  <c:v>Barranquilla AM</c:v>
                </c:pt>
                <c:pt idx="3">
                  <c:v>Bogotá D.C</c:v>
                </c:pt>
                <c:pt idx="4">
                  <c:v>Bucaramanga AM</c:v>
                </c:pt>
                <c:pt idx="5">
                  <c:v>Cali AM</c:v>
                </c:pt>
                <c:pt idx="6">
                  <c:v>Cartagena</c:v>
                </c:pt>
                <c:pt idx="7">
                  <c:v>Cúcuta AM</c:v>
                </c:pt>
                <c:pt idx="8">
                  <c:v>Florencia</c:v>
                </c:pt>
                <c:pt idx="9">
                  <c:v>Ibagué</c:v>
                </c:pt>
                <c:pt idx="10">
                  <c:v>Inírida</c:v>
                </c:pt>
                <c:pt idx="11">
                  <c:v>Leticia</c:v>
                </c:pt>
                <c:pt idx="12">
                  <c:v>Manizales AM</c:v>
                </c:pt>
                <c:pt idx="13">
                  <c:v>Medellín AM</c:v>
                </c:pt>
                <c:pt idx="14">
                  <c:v>Mitú</c:v>
                </c:pt>
                <c:pt idx="15">
                  <c:v>Mocoa</c:v>
                </c:pt>
                <c:pt idx="16">
                  <c:v>Montería</c:v>
                </c:pt>
                <c:pt idx="17">
                  <c:v>Neiva</c:v>
                </c:pt>
                <c:pt idx="18">
                  <c:v>Pasto</c:v>
                </c:pt>
                <c:pt idx="19">
                  <c:v>Pereira AM</c:v>
                </c:pt>
                <c:pt idx="20">
                  <c:v>Popayán</c:v>
                </c:pt>
                <c:pt idx="21">
                  <c:v>Puerto Carreño</c:v>
                </c:pt>
                <c:pt idx="22">
                  <c:v>Quibdó</c:v>
                </c:pt>
                <c:pt idx="23">
                  <c:v>Riohacha</c:v>
                </c:pt>
                <c:pt idx="24">
                  <c:v>San Andrés</c:v>
                </c:pt>
                <c:pt idx="25">
                  <c:v>San José Del Guaviare</c:v>
                </c:pt>
                <c:pt idx="26">
                  <c:v>Santa Marta</c:v>
                </c:pt>
                <c:pt idx="27">
                  <c:v>Sincelejo</c:v>
                </c:pt>
                <c:pt idx="28">
                  <c:v>Tunja</c:v>
                </c:pt>
                <c:pt idx="29">
                  <c:v>Valledupar</c:v>
                </c:pt>
                <c:pt idx="30">
                  <c:v>Villavicencio</c:v>
                </c:pt>
                <c:pt idx="31">
                  <c:v>Yopal</c:v>
                </c:pt>
              </c:strCache>
            </c:strRef>
          </c:tx>
          <c:spPr>
            <a:ln w="19050">
              <a:noFill/>
            </a:ln>
          </c:spPr>
          <c:marker>
            <c:symbol val="circle"/>
            <c:size val="12"/>
            <c:spPr>
              <a:solidFill>
                <a:srgbClr val="285F37"/>
              </a:solidFill>
              <a:ln>
                <a:noFill/>
              </a:ln>
            </c:spPr>
          </c:marker>
          <c:dPt>
            <c:idx val="0"/>
            <c:bubble3D val="0"/>
            <c:extLst>
              <c:ext xmlns:c16="http://schemas.microsoft.com/office/drawing/2014/chart" uri="{C3380CC4-5D6E-409C-BE32-E72D297353CC}">
                <c16:uniqueId val="{00000000-A350-451A-A962-016F3F93B695}"/>
              </c:ext>
            </c:extLst>
          </c:dPt>
          <c:dPt>
            <c:idx val="1"/>
            <c:bubble3D val="0"/>
            <c:extLst>
              <c:ext xmlns:c16="http://schemas.microsoft.com/office/drawing/2014/chart" uri="{C3380CC4-5D6E-409C-BE32-E72D297353CC}">
                <c16:uniqueId val="{00000001-A350-451A-A962-016F3F93B695}"/>
              </c:ext>
            </c:extLst>
          </c:dPt>
          <c:dPt>
            <c:idx val="2"/>
            <c:bubble3D val="0"/>
            <c:extLst>
              <c:ext xmlns:c16="http://schemas.microsoft.com/office/drawing/2014/chart" uri="{C3380CC4-5D6E-409C-BE32-E72D297353CC}">
                <c16:uniqueId val="{00000002-A350-451A-A962-016F3F93B695}"/>
              </c:ext>
            </c:extLst>
          </c:dPt>
          <c:dPt>
            <c:idx val="3"/>
            <c:bubble3D val="0"/>
            <c:extLst>
              <c:ext xmlns:c16="http://schemas.microsoft.com/office/drawing/2014/chart" uri="{C3380CC4-5D6E-409C-BE32-E72D297353CC}">
                <c16:uniqueId val="{00000003-A350-451A-A962-016F3F93B695}"/>
              </c:ext>
            </c:extLst>
          </c:dPt>
          <c:dPt>
            <c:idx val="4"/>
            <c:bubble3D val="0"/>
            <c:extLst>
              <c:ext xmlns:c16="http://schemas.microsoft.com/office/drawing/2014/chart" uri="{C3380CC4-5D6E-409C-BE32-E72D297353CC}">
                <c16:uniqueId val="{00000004-A350-451A-A962-016F3F93B695}"/>
              </c:ext>
            </c:extLst>
          </c:dPt>
          <c:dPt>
            <c:idx val="5"/>
            <c:bubble3D val="0"/>
            <c:extLst>
              <c:ext xmlns:c16="http://schemas.microsoft.com/office/drawing/2014/chart" uri="{C3380CC4-5D6E-409C-BE32-E72D297353CC}">
                <c16:uniqueId val="{00000005-A350-451A-A962-016F3F93B695}"/>
              </c:ext>
            </c:extLst>
          </c:dPt>
          <c:dPt>
            <c:idx val="6"/>
            <c:bubble3D val="0"/>
            <c:extLst>
              <c:ext xmlns:c16="http://schemas.microsoft.com/office/drawing/2014/chart" uri="{C3380CC4-5D6E-409C-BE32-E72D297353CC}">
                <c16:uniqueId val="{00000006-A350-451A-A962-016F3F93B695}"/>
              </c:ext>
            </c:extLst>
          </c:dPt>
          <c:dPt>
            <c:idx val="7"/>
            <c:bubble3D val="0"/>
            <c:extLst>
              <c:ext xmlns:c16="http://schemas.microsoft.com/office/drawing/2014/chart" uri="{C3380CC4-5D6E-409C-BE32-E72D297353CC}">
                <c16:uniqueId val="{00000007-A350-451A-A962-016F3F93B695}"/>
              </c:ext>
            </c:extLst>
          </c:dPt>
          <c:dPt>
            <c:idx val="8"/>
            <c:bubble3D val="0"/>
            <c:extLst>
              <c:ext xmlns:c16="http://schemas.microsoft.com/office/drawing/2014/chart" uri="{C3380CC4-5D6E-409C-BE32-E72D297353CC}">
                <c16:uniqueId val="{00000008-A350-451A-A962-016F3F93B695}"/>
              </c:ext>
            </c:extLst>
          </c:dPt>
          <c:dPt>
            <c:idx val="9"/>
            <c:bubble3D val="0"/>
            <c:extLst>
              <c:ext xmlns:c16="http://schemas.microsoft.com/office/drawing/2014/chart" uri="{C3380CC4-5D6E-409C-BE32-E72D297353CC}">
                <c16:uniqueId val="{00000009-A350-451A-A962-016F3F93B695}"/>
              </c:ext>
            </c:extLst>
          </c:dPt>
          <c:dPt>
            <c:idx val="10"/>
            <c:bubble3D val="0"/>
            <c:extLst>
              <c:ext xmlns:c16="http://schemas.microsoft.com/office/drawing/2014/chart" uri="{C3380CC4-5D6E-409C-BE32-E72D297353CC}">
                <c16:uniqueId val="{0000000A-A350-451A-A962-016F3F93B695}"/>
              </c:ext>
            </c:extLst>
          </c:dPt>
          <c:dPt>
            <c:idx val="11"/>
            <c:bubble3D val="0"/>
            <c:extLst>
              <c:ext xmlns:c16="http://schemas.microsoft.com/office/drawing/2014/chart" uri="{C3380CC4-5D6E-409C-BE32-E72D297353CC}">
                <c16:uniqueId val="{0000000B-A350-451A-A962-016F3F93B695}"/>
              </c:ext>
            </c:extLst>
          </c:dPt>
          <c:dPt>
            <c:idx val="12"/>
            <c:bubble3D val="0"/>
            <c:extLst>
              <c:ext xmlns:c16="http://schemas.microsoft.com/office/drawing/2014/chart" uri="{C3380CC4-5D6E-409C-BE32-E72D297353CC}">
                <c16:uniqueId val="{0000000C-A350-451A-A962-016F3F93B695}"/>
              </c:ext>
            </c:extLst>
          </c:dPt>
          <c:dPt>
            <c:idx val="13"/>
            <c:bubble3D val="0"/>
            <c:extLst>
              <c:ext xmlns:c16="http://schemas.microsoft.com/office/drawing/2014/chart" uri="{C3380CC4-5D6E-409C-BE32-E72D297353CC}">
                <c16:uniqueId val="{0000000D-A350-451A-A962-016F3F93B695}"/>
              </c:ext>
            </c:extLst>
          </c:dPt>
          <c:dPt>
            <c:idx val="14"/>
            <c:bubble3D val="0"/>
            <c:extLst>
              <c:ext xmlns:c16="http://schemas.microsoft.com/office/drawing/2014/chart" uri="{C3380CC4-5D6E-409C-BE32-E72D297353CC}">
                <c16:uniqueId val="{0000000E-A350-451A-A962-016F3F93B695}"/>
              </c:ext>
            </c:extLst>
          </c:dPt>
          <c:dPt>
            <c:idx val="15"/>
            <c:bubble3D val="0"/>
            <c:extLst>
              <c:ext xmlns:c16="http://schemas.microsoft.com/office/drawing/2014/chart" uri="{C3380CC4-5D6E-409C-BE32-E72D297353CC}">
                <c16:uniqueId val="{0000000F-A350-451A-A962-016F3F93B695}"/>
              </c:ext>
            </c:extLst>
          </c:dPt>
          <c:dPt>
            <c:idx val="16"/>
            <c:bubble3D val="0"/>
            <c:extLst>
              <c:ext xmlns:c16="http://schemas.microsoft.com/office/drawing/2014/chart" uri="{C3380CC4-5D6E-409C-BE32-E72D297353CC}">
                <c16:uniqueId val="{00000010-A350-451A-A962-016F3F93B695}"/>
              </c:ext>
            </c:extLst>
          </c:dPt>
          <c:dPt>
            <c:idx val="17"/>
            <c:bubble3D val="0"/>
            <c:extLst>
              <c:ext xmlns:c16="http://schemas.microsoft.com/office/drawing/2014/chart" uri="{C3380CC4-5D6E-409C-BE32-E72D297353CC}">
                <c16:uniqueId val="{00000011-A350-451A-A962-016F3F93B695}"/>
              </c:ext>
            </c:extLst>
          </c:dPt>
          <c:dPt>
            <c:idx val="18"/>
            <c:bubble3D val="0"/>
            <c:extLst>
              <c:ext xmlns:c16="http://schemas.microsoft.com/office/drawing/2014/chart" uri="{C3380CC4-5D6E-409C-BE32-E72D297353CC}">
                <c16:uniqueId val="{00000012-A350-451A-A962-016F3F93B695}"/>
              </c:ext>
            </c:extLst>
          </c:dPt>
          <c:dPt>
            <c:idx val="19"/>
            <c:bubble3D val="0"/>
            <c:extLst>
              <c:ext xmlns:c16="http://schemas.microsoft.com/office/drawing/2014/chart" uri="{C3380CC4-5D6E-409C-BE32-E72D297353CC}">
                <c16:uniqueId val="{00000013-A350-451A-A962-016F3F93B695}"/>
              </c:ext>
            </c:extLst>
          </c:dPt>
          <c:dPt>
            <c:idx val="20"/>
            <c:bubble3D val="0"/>
            <c:extLst>
              <c:ext xmlns:c16="http://schemas.microsoft.com/office/drawing/2014/chart" uri="{C3380CC4-5D6E-409C-BE32-E72D297353CC}">
                <c16:uniqueId val="{00000014-A350-451A-A962-016F3F93B695}"/>
              </c:ext>
            </c:extLst>
          </c:dPt>
          <c:dPt>
            <c:idx val="21"/>
            <c:bubble3D val="0"/>
            <c:extLst>
              <c:ext xmlns:c16="http://schemas.microsoft.com/office/drawing/2014/chart" uri="{C3380CC4-5D6E-409C-BE32-E72D297353CC}">
                <c16:uniqueId val="{00000015-A350-451A-A962-016F3F93B695}"/>
              </c:ext>
            </c:extLst>
          </c:dPt>
          <c:dPt>
            <c:idx val="22"/>
            <c:bubble3D val="0"/>
            <c:extLst>
              <c:ext xmlns:c16="http://schemas.microsoft.com/office/drawing/2014/chart" uri="{C3380CC4-5D6E-409C-BE32-E72D297353CC}">
                <c16:uniqueId val="{00000016-A350-451A-A962-016F3F93B695}"/>
              </c:ext>
            </c:extLst>
          </c:dPt>
          <c:dPt>
            <c:idx val="23"/>
            <c:bubble3D val="0"/>
            <c:extLst>
              <c:ext xmlns:c16="http://schemas.microsoft.com/office/drawing/2014/chart" uri="{C3380CC4-5D6E-409C-BE32-E72D297353CC}">
                <c16:uniqueId val="{00000017-A350-451A-A962-016F3F93B695}"/>
              </c:ext>
            </c:extLst>
          </c:dPt>
          <c:dPt>
            <c:idx val="24"/>
            <c:bubble3D val="0"/>
            <c:extLst>
              <c:ext xmlns:c16="http://schemas.microsoft.com/office/drawing/2014/chart" uri="{C3380CC4-5D6E-409C-BE32-E72D297353CC}">
                <c16:uniqueId val="{00000018-A350-451A-A962-016F3F93B695}"/>
              </c:ext>
            </c:extLst>
          </c:dPt>
          <c:dPt>
            <c:idx val="25"/>
            <c:bubble3D val="0"/>
            <c:extLst>
              <c:ext xmlns:c16="http://schemas.microsoft.com/office/drawing/2014/chart" uri="{C3380CC4-5D6E-409C-BE32-E72D297353CC}">
                <c16:uniqueId val="{00000019-A350-451A-A962-016F3F93B695}"/>
              </c:ext>
            </c:extLst>
          </c:dPt>
          <c:dPt>
            <c:idx val="26"/>
            <c:bubble3D val="0"/>
            <c:extLst>
              <c:ext xmlns:c16="http://schemas.microsoft.com/office/drawing/2014/chart" uri="{C3380CC4-5D6E-409C-BE32-E72D297353CC}">
                <c16:uniqueId val="{0000001A-A350-451A-A962-016F3F93B695}"/>
              </c:ext>
            </c:extLst>
          </c:dPt>
          <c:dPt>
            <c:idx val="27"/>
            <c:bubble3D val="0"/>
            <c:extLst>
              <c:ext xmlns:c16="http://schemas.microsoft.com/office/drawing/2014/chart" uri="{C3380CC4-5D6E-409C-BE32-E72D297353CC}">
                <c16:uniqueId val="{0000001B-A350-451A-A962-016F3F93B695}"/>
              </c:ext>
            </c:extLst>
          </c:dPt>
          <c:dPt>
            <c:idx val="28"/>
            <c:bubble3D val="0"/>
            <c:extLst>
              <c:ext xmlns:c16="http://schemas.microsoft.com/office/drawing/2014/chart" uri="{C3380CC4-5D6E-409C-BE32-E72D297353CC}">
                <c16:uniqueId val="{0000001C-A350-451A-A962-016F3F93B695}"/>
              </c:ext>
            </c:extLst>
          </c:dPt>
          <c:dPt>
            <c:idx val="29"/>
            <c:bubble3D val="0"/>
            <c:extLst>
              <c:ext xmlns:c16="http://schemas.microsoft.com/office/drawing/2014/chart" uri="{C3380CC4-5D6E-409C-BE32-E72D297353CC}">
                <c16:uniqueId val="{0000001D-A350-451A-A962-016F3F93B695}"/>
              </c:ext>
            </c:extLst>
          </c:dPt>
          <c:dPt>
            <c:idx val="30"/>
            <c:bubble3D val="0"/>
            <c:extLst>
              <c:ext xmlns:c16="http://schemas.microsoft.com/office/drawing/2014/chart" uri="{C3380CC4-5D6E-409C-BE32-E72D297353CC}">
                <c16:uniqueId val="{0000001E-A350-451A-A962-016F3F93B695}"/>
              </c:ext>
            </c:extLst>
          </c:dPt>
          <c:dPt>
            <c:idx val="31"/>
            <c:bubble3D val="0"/>
            <c:extLst>
              <c:ext xmlns:c16="http://schemas.microsoft.com/office/drawing/2014/chart" uri="{C3380CC4-5D6E-409C-BE32-E72D297353CC}">
                <c16:uniqueId val="{0000001F-A350-451A-A962-016F3F93B695}"/>
              </c:ext>
            </c:extLst>
          </c:dPt>
          <c:dLbls>
            <c:dLbl>
              <c:idx val="0"/>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350-451A-A962-016F3F93B695}"/>
                </c:ext>
              </c:extLst>
            </c:dLbl>
            <c:dLbl>
              <c:idx val="1"/>
              <c:tx>
                <c:rich>
                  <a:bodyPr/>
                  <a:lstStyle/>
                  <a:p>
                    <a:fld id="{908C96C5-43D3-4E7D-80A4-9B0DDE57A7EE}" type="CELLRANGE">
                      <a:rPr lang="en-U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A350-451A-A962-016F3F93B695}"/>
                </c:ext>
              </c:extLst>
            </c:dLbl>
            <c:dLbl>
              <c:idx val="2"/>
              <c:tx>
                <c:rich>
                  <a:bodyPr/>
                  <a:lstStyle/>
                  <a:p>
                    <a:fld id="{89777705-355D-4240-8769-AB63919BA34B}"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2-A350-451A-A962-016F3F93B695}"/>
                </c:ext>
              </c:extLst>
            </c:dLbl>
            <c:dLbl>
              <c:idx val="3"/>
              <c:tx>
                <c:rich>
                  <a:bodyPr/>
                  <a:lstStyle/>
                  <a:p>
                    <a:fld id="{0D74815C-2193-47A2-812F-9D3E936B15AE}"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A350-451A-A962-016F3F93B695}"/>
                </c:ext>
              </c:extLst>
            </c:dLbl>
            <c:dLbl>
              <c:idx val="4"/>
              <c:tx>
                <c:rich>
                  <a:bodyPr/>
                  <a:lstStyle/>
                  <a:p>
                    <a:fld id="{D2D914F6-5DE5-4E9E-9EBF-13FAD7804F1F}"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A350-451A-A962-016F3F93B695}"/>
                </c:ext>
              </c:extLst>
            </c:dLbl>
            <c:dLbl>
              <c:idx val="5"/>
              <c:tx>
                <c:rich>
                  <a:bodyPr/>
                  <a:lstStyle/>
                  <a:p>
                    <a:fld id="{9D2E46FA-374E-49F0-8F17-A7584CE1F07F}"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350-451A-A962-016F3F93B695}"/>
                </c:ext>
              </c:extLst>
            </c:dLbl>
            <c:dLbl>
              <c:idx val="6"/>
              <c:layout>
                <c:manualLayout>
                  <c:x val="-5.3881944444444446E-3"/>
                  <c:y val="-2.5311706349206348E-2"/>
                </c:manualLayout>
              </c:layout>
              <c:tx>
                <c:rich>
                  <a:bodyPr/>
                  <a:lstStyle/>
                  <a:p>
                    <a:fld id="{1A1F933E-6A3D-456F-8500-9EFBF60C424E}"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A350-451A-A962-016F3F93B695}"/>
                </c:ext>
              </c:extLst>
            </c:dLbl>
            <c:dLbl>
              <c:idx val="7"/>
              <c:tx>
                <c:rich>
                  <a:bodyPr/>
                  <a:lstStyle/>
                  <a:p>
                    <a:fld id="{4B145A55-CB61-4154-9A7E-22723EEFBDDA}"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A350-451A-A962-016F3F93B695}"/>
                </c:ext>
              </c:extLst>
            </c:dLbl>
            <c:dLbl>
              <c:idx val="8"/>
              <c:layout>
                <c:manualLayout>
                  <c:x val="-7.0722433460076062E-2"/>
                  <c:y val="2.9086513257307094E-2"/>
                </c:manualLayout>
              </c:layout>
              <c:tx>
                <c:rich>
                  <a:bodyPr/>
                  <a:lstStyle/>
                  <a:p>
                    <a:fld id="{CADAC777-D126-45B1-9355-456EE0C9D2CE}"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A350-451A-A962-016F3F93B695}"/>
                </c:ext>
              </c:extLst>
            </c:dLbl>
            <c:dLbl>
              <c:idx val="9"/>
              <c:tx>
                <c:rich>
                  <a:bodyPr/>
                  <a:lstStyle/>
                  <a:p>
                    <a:fld id="{F1B81D9A-F2A8-4AB0-A82F-5DE5C588BAA7}"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A350-451A-A962-016F3F93B695}"/>
                </c:ext>
              </c:extLst>
            </c:dLbl>
            <c:dLbl>
              <c:idx val="10"/>
              <c:layout>
                <c:manualLayout>
                  <c:x val="-8.4807772305491667E-3"/>
                  <c:y val="-3.2457560140939014E-2"/>
                </c:manualLayout>
              </c:layout>
              <c:tx>
                <c:rich>
                  <a:bodyPr/>
                  <a:lstStyle/>
                  <a:p>
                    <a:fld id="{85D36B4F-7102-4EA1-A351-BF5BEA877B2D}"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A-A350-451A-A962-016F3F93B695}"/>
                </c:ext>
              </c:extLst>
            </c:dLbl>
            <c:dLbl>
              <c:idx val="11"/>
              <c:tx>
                <c:rich>
                  <a:bodyPr/>
                  <a:lstStyle/>
                  <a:p>
                    <a:fld id="{7768DBA5-7D92-4F99-B823-B82BB693AE88}"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350-451A-A962-016F3F93B695}"/>
                </c:ext>
              </c:extLst>
            </c:dLbl>
            <c:dLbl>
              <c:idx val="12"/>
              <c:layout>
                <c:manualLayout>
                  <c:x val="-6.3993663194444522E-2"/>
                  <c:y val="3.7820436507936511E-2"/>
                </c:manualLayout>
              </c:layout>
              <c:tx>
                <c:rich>
                  <a:bodyPr/>
                  <a:lstStyle/>
                  <a:p>
                    <a:fld id="{6DD62ECA-FB0C-4784-BC53-09C33B9A743F}"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A350-451A-A962-016F3F93B695}"/>
                </c:ext>
              </c:extLst>
            </c:dLbl>
            <c:dLbl>
              <c:idx val="13"/>
              <c:tx>
                <c:rich>
                  <a:bodyPr/>
                  <a:lstStyle/>
                  <a:p>
                    <a:fld id="{9836CD13-0ED5-42C0-8108-1282E45C70F0}"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A350-451A-A962-016F3F93B695}"/>
                </c:ext>
              </c:extLst>
            </c:dLbl>
            <c:dLbl>
              <c:idx val="1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A350-451A-A962-016F3F93B695}"/>
                </c:ext>
              </c:extLst>
            </c:dLbl>
            <c:dLbl>
              <c:idx val="1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A350-451A-A962-016F3F93B695}"/>
                </c:ext>
              </c:extLst>
            </c:dLbl>
            <c:dLbl>
              <c:idx val="16"/>
              <c:layout>
                <c:manualLayout>
                  <c:x val="-4.7892361111111191E-2"/>
                  <c:y val="3.7684325396825397E-2"/>
                </c:manualLayout>
              </c:layout>
              <c:tx>
                <c:rich>
                  <a:bodyPr/>
                  <a:lstStyle/>
                  <a:p>
                    <a:fld id="{68F76849-8F1C-473B-9BD3-AF06ACCB5946}"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A350-451A-A962-016F3F93B695}"/>
                </c:ext>
              </c:extLst>
            </c:dLbl>
            <c:dLbl>
              <c:idx val="17"/>
              <c:tx>
                <c:rich>
                  <a:bodyPr/>
                  <a:lstStyle/>
                  <a:p>
                    <a:fld id="{9F9671FD-A524-493D-BA7A-2525C8A998DC}"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A350-451A-A962-016F3F93B695}"/>
                </c:ext>
              </c:extLst>
            </c:dLbl>
            <c:dLbl>
              <c:idx val="18"/>
              <c:tx>
                <c:rich>
                  <a:bodyPr/>
                  <a:lstStyle/>
                  <a:p>
                    <a:fld id="{8D603B19-29B5-427E-9DF5-ABF3CAB52EE4}"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2-A350-451A-A962-016F3F93B695}"/>
                </c:ext>
              </c:extLst>
            </c:dLbl>
            <c:dLbl>
              <c:idx val="19"/>
              <c:layout>
                <c:manualLayout>
                  <c:x val="-4.152031250000008E-2"/>
                  <c:y val="3.7684325396825306E-2"/>
                </c:manualLayout>
              </c:layout>
              <c:tx>
                <c:rich>
                  <a:bodyPr/>
                  <a:lstStyle/>
                  <a:p>
                    <a:fld id="{68E94A5E-E06F-405B-9728-679212D02B81}"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3-A350-451A-A962-016F3F93B695}"/>
                </c:ext>
              </c:extLst>
            </c:dLbl>
            <c:dLbl>
              <c:idx val="20"/>
              <c:tx>
                <c:rich>
                  <a:bodyPr/>
                  <a:lstStyle/>
                  <a:p>
                    <a:fld id="{E391CA2E-2CAA-4AF5-8A95-5110A7EA2132}"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4-A350-451A-A962-016F3F93B695}"/>
                </c:ext>
              </c:extLst>
            </c:dLbl>
            <c:dLbl>
              <c:idx val="2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A350-451A-A962-016F3F93B695}"/>
                </c:ext>
              </c:extLst>
            </c:dLbl>
            <c:dLbl>
              <c:idx val="22"/>
              <c:tx>
                <c:rich>
                  <a:bodyPr/>
                  <a:lstStyle/>
                  <a:p>
                    <a:fld id="{921D6092-720E-4FE5-8DC9-4027063CE1EB}"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A350-451A-A962-016F3F93B695}"/>
                </c:ext>
              </c:extLst>
            </c:dLbl>
            <c:dLbl>
              <c:idx val="23"/>
              <c:tx>
                <c:rich>
                  <a:bodyPr/>
                  <a:lstStyle/>
                  <a:p>
                    <a:fld id="{C7A0AC59-6F92-4F79-B5B0-6495E74ABF0A}"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A350-451A-A962-016F3F93B695}"/>
                </c:ext>
              </c:extLst>
            </c:dLbl>
            <c:dLbl>
              <c:idx val="24"/>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8-A350-451A-A962-016F3F93B695}"/>
                </c:ext>
              </c:extLst>
            </c:dLbl>
            <c:dLbl>
              <c:idx val="25"/>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9-A350-451A-A962-016F3F93B695}"/>
                </c:ext>
              </c:extLst>
            </c:dLbl>
            <c:dLbl>
              <c:idx val="26"/>
              <c:layout>
                <c:manualLayout>
                  <c:x val="-4.9353124999999998E-2"/>
                  <c:y val="-3.2871230158730155E-2"/>
                </c:manualLayout>
              </c:layout>
              <c:tx>
                <c:rich>
                  <a:bodyPr/>
                  <a:lstStyle/>
                  <a:p>
                    <a:fld id="{FBA749BE-BA98-4C54-BC4C-252628470488}"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A-A350-451A-A962-016F3F93B695}"/>
                </c:ext>
              </c:extLst>
            </c:dLbl>
            <c:dLbl>
              <c:idx val="27"/>
              <c:tx>
                <c:rich>
                  <a:bodyPr/>
                  <a:lstStyle/>
                  <a:p>
                    <a:fld id="{23101911-A13C-448F-9CB9-F9C581090028}"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A350-451A-A962-016F3F93B695}"/>
                </c:ext>
              </c:extLst>
            </c:dLbl>
            <c:dLbl>
              <c:idx val="28"/>
              <c:tx>
                <c:rich>
                  <a:bodyPr/>
                  <a:lstStyle/>
                  <a:p>
                    <a:fld id="{A27B1446-A8E8-467C-85E3-31C74C5211E9}"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C-A350-451A-A962-016F3F93B695}"/>
                </c:ext>
              </c:extLst>
            </c:dLbl>
            <c:dLbl>
              <c:idx val="29"/>
              <c:tx>
                <c:rich>
                  <a:bodyPr/>
                  <a:lstStyle/>
                  <a:p>
                    <a:fld id="{4252D69E-AFE6-49E9-BDA2-36BA0CF0206A}"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A350-451A-A962-016F3F93B695}"/>
                </c:ext>
              </c:extLst>
            </c:dLbl>
            <c:dLbl>
              <c:idx val="30"/>
              <c:tx>
                <c:rich>
                  <a:bodyPr/>
                  <a:lstStyle/>
                  <a:p>
                    <a:fld id="{963F36AA-60B6-433A-961A-D8FF953D7222}" type="CELLRANGE">
                      <a:rPr lang="es-ES"/>
                      <a:pPr/>
                      <a:t>[CELLRANGE]</a:t>
                    </a:fld>
                    <a:endParaRPr lang="es-ES"/>
                  </a:p>
                </c:rich>
              </c:tx>
              <c:dLblPos val="t"/>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E-A350-451A-A962-016F3F93B695}"/>
                </c:ext>
              </c:extLst>
            </c:dLbl>
            <c:dLbl>
              <c:idx val="31"/>
              <c:tx>
                <c:rich>
                  <a:bodyPr/>
                  <a:lstStyle/>
                  <a:p>
                    <a:endParaRPr lang="en-US"/>
                  </a:p>
                </c:rich>
              </c:tx>
              <c:dLblPos val="t"/>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F-A350-451A-A962-016F3F93B695}"/>
                </c:ext>
              </c:extLst>
            </c:dLbl>
            <c:spPr>
              <a:noFill/>
              <a:ln>
                <a:noFill/>
              </a:ln>
              <a:effectLst/>
            </c:spPr>
            <c:txPr>
              <a:bodyPr wrap="square" lIns="38100" tIns="19050" rIns="38100" bIns="19050" anchor="ctr">
                <a:spAutoFit/>
              </a:bodyPr>
              <a:lstStyle/>
              <a:p>
                <a:pPr>
                  <a:defRPr sz="1400">
                    <a:solidFill>
                      <a:sysClr val="windowText" lastClr="000000"/>
                    </a:solidFill>
                  </a:defRPr>
                </a:pPr>
                <a:endParaRPr lang="es-ES"/>
              </a:p>
            </c:txPr>
            <c:dLblPos val="t"/>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trendline>
            <c:spPr>
              <a:ln w="25400" cap="rnd">
                <a:solidFill>
                  <a:schemeClr val="accent1"/>
                </a:solidFill>
                <a:prstDash val="sysDot"/>
              </a:ln>
              <a:effectLst/>
            </c:spPr>
            <c:trendlineType val="linear"/>
            <c:dispRSqr val="1"/>
            <c:dispEq val="1"/>
            <c:trendlineLbl>
              <c:layout>
                <c:manualLayout>
                  <c:x val="2.0207552083333333E-2"/>
                  <c:y val="-0.65447996031746036"/>
                </c:manualLayout>
              </c:layout>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baseline="0" dirty="0">
                        <a:solidFill>
                          <a:schemeClr val="bg1"/>
                        </a:solidFill>
                      </a:rPr>
                      <a:t>y = -0,00x + 0,05</a:t>
                    </a:r>
                    <a:br>
                      <a:rPr lang="en-US" sz="1400" baseline="0" dirty="0"/>
                    </a:br>
                    <a:r>
                      <a:rPr lang="en-US" sz="1400" baseline="0" dirty="0"/>
                      <a:t>R² = 0,32</a:t>
                    </a:r>
                    <a:endParaRPr lang="en-US" sz="1400" dirty="0"/>
                  </a:p>
                </c:rich>
              </c:tx>
              <c:numFmt formatCode="#,##0.00" sourceLinked="0"/>
              <c:spPr>
                <a:noFill/>
                <a:ln>
                  <a:noFill/>
                </a:ln>
                <a:effectLst/>
              </c:spPr>
            </c:trendlineLbl>
          </c:trendline>
          <c:xVal>
            <c:numRef>
              <c:f>'Medicos -letal'!$C$5:$C$36</c:f>
              <c:numCache>
                <c:formatCode>0.00</c:formatCode>
                <c:ptCount val="32"/>
                <c:pt idx="0">
                  <c:v>2.5512359423286552</c:v>
                </c:pt>
                <c:pt idx="1">
                  <c:v>6.2437363391728766</c:v>
                </c:pt>
                <c:pt idx="2">
                  <c:v>3.3210921033429508</c:v>
                </c:pt>
                <c:pt idx="3">
                  <c:v>7.8649876849596083</c:v>
                </c:pt>
                <c:pt idx="4">
                  <c:v>6.1943832510934822</c:v>
                </c:pt>
                <c:pt idx="5">
                  <c:v>5.9476068863966871</c:v>
                </c:pt>
                <c:pt idx="6">
                  <c:v>3.7583041871156322</c:v>
                </c:pt>
                <c:pt idx="7">
                  <c:v>1.5395550628872843</c:v>
                </c:pt>
                <c:pt idx="8">
                  <c:v>0.85109863236479444</c:v>
                </c:pt>
                <c:pt idx="9">
                  <c:v>3.5500044973664231</c:v>
                </c:pt>
                <c:pt idx="10">
                  <c:v>0.2185754028254043</c:v>
                </c:pt>
                <c:pt idx="11">
                  <c:v>0.99240198377416844</c:v>
                </c:pt>
                <c:pt idx="12">
                  <c:v>7.2969735750841336</c:v>
                </c:pt>
                <c:pt idx="13">
                  <c:v>9.011393402719289</c:v>
                </c:pt>
                <c:pt idx="14">
                  <c:v>0.16060719521524902</c:v>
                </c:pt>
                <c:pt idx="15">
                  <c:v>3.1562175136300552</c:v>
                </c:pt>
                <c:pt idx="16">
                  <c:v>3.0739582934322089</c:v>
                </c:pt>
                <c:pt idx="17">
                  <c:v>8.387485168978646</c:v>
                </c:pt>
                <c:pt idx="18">
                  <c:v>3.3104783363346719</c:v>
                </c:pt>
                <c:pt idx="19">
                  <c:v>5.6056763357089849</c:v>
                </c:pt>
                <c:pt idx="20">
                  <c:v>5.2047314491993637</c:v>
                </c:pt>
                <c:pt idx="21">
                  <c:v>1.2316504756183022</c:v>
                </c:pt>
                <c:pt idx="22">
                  <c:v>1.1867261606984323</c:v>
                </c:pt>
                <c:pt idx="23">
                  <c:v>1.4341333573015105</c:v>
                </c:pt>
                <c:pt idx="24">
                  <c:v>1.3527134379924464</c:v>
                </c:pt>
                <c:pt idx="25">
                  <c:v>0</c:v>
                </c:pt>
                <c:pt idx="26">
                  <c:v>2.0792946198733238</c:v>
                </c:pt>
                <c:pt idx="27">
                  <c:v>3.7184590731878071</c:v>
                </c:pt>
                <c:pt idx="28">
                  <c:v>10</c:v>
                </c:pt>
                <c:pt idx="29">
                  <c:v>2.6157026334571043</c:v>
                </c:pt>
                <c:pt idx="30">
                  <c:v>2.6132522449392592</c:v>
                </c:pt>
                <c:pt idx="31">
                  <c:v>2.7000681082989737</c:v>
                </c:pt>
              </c:numCache>
            </c:numRef>
          </c:xVal>
          <c:yVal>
            <c:numRef>
              <c:f>'Medicos -letal'!$D$5:$D$36</c:f>
              <c:numCache>
                <c:formatCode>0.0%</c:formatCode>
                <c:ptCount val="32"/>
                <c:pt idx="1">
                  <c:v>9.5238095238095247E-3</c:v>
                </c:pt>
                <c:pt idx="2">
                  <c:v>4.7676849416683528E-2</c:v>
                </c:pt>
                <c:pt idx="3">
                  <c:v>2.2122097743140119E-2</c:v>
                </c:pt>
                <c:pt idx="4">
                  <c:v>2.491103202846975E-2</c:v>
                </c:pt>
                <c:pt idx="5">
                  <c:v>3.5425255764238814E-2</c:v>
                </c:pt>
                <c:pt idx="6">
                  <c:v>3.750705019740553E-2</c:v>
                </c:pt>
                <c:pt idx="7">
                  <c:v>5.7777777777777775E-2</c:v>
                </c:pt>
                <c:pt idx="8">
                  <c:v>0.04</c:v>
                </c:pt>
                <c:pt idx="9">
                  <c:v>1.937984496124031E-2</c:v>
                </c:pt>
                <c:pt idx="10">
                  <c:v>7.1428571428571425E-2</c:v>
                </c:pt>
                <c:pt idx="11">
                  <c:v>3.9603960396039604E-2</c:v>
                </c:pt>
                <c:pt idx="12">
                  <c:v>2.2727272727272728E-2</c:v>
                </c:pt>
                <c:pt idx="13">
                  <c:v>6.9962686567164182E-3</c:v>
                </c:pt>
                <c:pt idx="16">
                  <c:v>4.3824701195219126E-2</c:v>
                </c:pt>
                <c:pt idx="17">
                  <c:v>2.8571428571428571E-2</c:v>
                </c:pt>
                <c:pt idx="18">
                  <c:v>2.88659793814433E-2</c:v>
                </c:pt>
                <c:pt idx="19">
                  <c:v>2.2831050228310501E-2</c:v>
                </c:pt>
                <c:pt idx="20">
                  <c:v>2.564102564102564E-2</c:v>
                </c:pt>
                <c:pt idx="22">
                  <c:v>2.414113277623027E-2</c:v>
                </c:pt>
                <c:pt idx="23">
                  <c:v>4.5454545454545456E-2</c:v>
                </c:pt>
                <c:pt idx="26">
                  <c:v>4.4359949302915085E-2</c:v>
                </c:pt>
                <c:pt idx="27">
                  <c:v>4.2397660818713448E-2</c:v>
                </c:pt>
                <c:pt idx="28">
                  <c:v>2.9126213592233011E-2</c:v>
                </c:pt>
                <c:pt idx="29">
                  <c:v>2.1153846153846155E-2</c:v>
                </c:pt>
                <c:pt idx="30">
                  <c:v>9.1659028414298807E-3</c:v>
                </c:pt>
              </c:numCache>
            </c:numRef>
          </c:yVal>
          <c:smooth val="0"/>
          <c:extLst>
            <c:ext xmlns:c15="http://schemas.microsoft.com/office/drawing/2012/chart" uri="{02D57815-91ED-43cb-92C2-25804820EDAC}">
              <c15:datalabelsRange>
                <c15:f>'Medicos -letal'!$B$5:$B$36</c15:f>
                <c15:dlblRangeCache>
                  <c:ptCount val="32"/>
                  <c:pt idx="0">
                    <c:v>Arauca</c:v>
                  </c:pt>
                  <c:pt idx="1">
                    <c:v>Armenia</c:v>
                  </c:pt>
                  <c:pt idx="2">
                    <c:v>Barranquilla AM</c:v>
                  </c:pt>
                  <c:pt idx="3">
                    <c:v>Bogotá D.C</c:v>
                  </c:pt>
                  <c:pt idx="4">
                    <c:v>Bucaramanga AM</c:v>
                  </c:pt>
                  <c:pt idx="5">
                    <c:v>Cali AM</c:v>
                  </c:pt>
                  <c:pt idx="6">
                    <c:v>Cartagena</c:v>
                  </c:pt>
                  <c:pt idx="7">
                    <c:v>Cúcuta AM</c:v>
                  </c:pt>
                  <c:pt idx="8">
                    <c:v>Florencia</c:v>
                  </c:pt>
                  <c:pt idx="9">
                    <c:v>Ibagué</c:v>
                  </c:pt>
                  <c:pt idx="10">
                    <c:v>Inírida</c:v>
                  </c:pt>
                  <c:pt idx="11">
                    <c:v>Leticia</c:v>
                  </c:pt>
                  <c:pt idx="12">
                    <c:v>Manizales AM</c:v>
                  </c:pt>
                  <c:pt idx="13">
                    <c:v>Medellín AM</c:v>
                  </c:pt>
                  <c:pt idx="14">
                    <c:v>Mitú</c:v>
                  </c:pt>
                  <c:pt idx="15">
                    <c:v>Mocoa</c:v>
                  </c:pt>
                  <c:pt idx="16">
                    <c:v>Montería</c:v>
                  </c:pt>
                  <c:pt idx="17">
                    <c:v>Neiva</c:v>
                  </c:pt>
                  <c:pt idx="18">
                    <c:v>Pasto</c:v>
                  </c:pt>
                  <c:pt idx="19">
                    <c:v>Pereira AM</c:v>
                  </c:pt>
                  <c:pt idx="20">
                    <c:v>Popayán</c:v>
                  </c:pt>
                  <c:pt idx="21">
                    <c:v>Puerto Carreño</c:v>
                  </c:pt>
                  <c:pt idx="22">
                    <c:v>Quibdó</c:v>
                  </c:pt>
                  <c:pt idx="23">
                    <c:v>Riohacha</c:v>
                  </c:pt>
                  <c:pt idx="24">
                    <c:v>San Andrés</c:v>
                  </c:pt>
                  <c:pt idx="25">
                    <c:v>San José Del Guaviare</c:v>
                  </c:pt>
                  <c:pt idx="26">
                    <c:v>Santa Marta</c:v>
                  </c:pt>
                  <c:pt idx="27">
                    <c:v>Sincelejo</c:v>
                  </c:pt>
                  <c:pt idx="28">
                    <c:v>Tunja</c:v>
                  </c:pt>
                  <c:pt idx="29">
                    <c:v>Valledupar</c:v>
                  </c:pt>
                  <c:pt idx="30">
                    <c:v>Villavicencio</c:v>
                  </c:pt>
                  <c:pt idx="31">
                    <c:v>Yopal</c:v>
                  </c:pt>
                </c15:dlblRangeCache>
              </c15:datalabelsRange>
            </c:ext>
            <c:ext xmlns:c16="http://schemas.microsoft.com/office/drawing/2014/chart" uri="{C3380CC4-5D6E-409C-BE32-E72D297353CC}">
              <c16:uniqueId val="{00000021-A350-451A-A962-016F3F93B695}"/>
            </c:ext>
          </c:extLst>
        </c:ser>
        <c:dLbls>
          <c:dLblPos val="t"/>
          <c:showLegendKey val="0"/>
          <c:showVal val="1"/>
          <c:showCatName val="0"/>
          <c:showSerName val="0"/>
          <c:showPercent val="0"/>
          <c:showBubbleSize val="0"/>
        </c:dLbls>
        <c:axId val="1652533632"/>
        <c:axId val="1715819184"/>
      </c:scatterChart>
      <c:valAx>
        <c:axId val="1652533632"/>
        <c:scaling>
          <c:orientation val="minMax"/>
          <c:max val="10"/>
        </c:scaling>
        <c:delete val="0"/>
        <c:axPos val="b"/>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CO" sz="1600" b="1" dirty="0">
                    <a:solidFill>
                      <a:sysClr val="windowText" lastClr="000000"/>
                    </a:solidFill>
                  </a:rPr>
                  <a:t>ICC 2020 - Médicos especialistas</a:t>
                </a:r>
                <a:r>
                  <a:rPr lang="es-CO" sz="1600" b="1" baseline="0" dirty="0">
                    <a:solidFill>
                      <a:sysClr val="windowText" lastClr="000000"/>
                    </a:solidFill>
                  </a:rPr>
                  <a:t> </a:t>
                </a:r>
                <a:r>
                  <a:rPr lang="es-CO" sz="1600" b="1" dirty="0">
                    <a:solidFill>
                      <a:sysClr val="windowText" lastClr="000000"/>
                    </a:solidFill>
                  </a:rPr>
                  <a:t>(0</a:t>
                </a:r>
                <a:r>
                  <a:rPr lang="es-CO" sz="1600" b="1" baseline="0" dirty="0">
                    <a:solidFill>
                      <a:sysClr val="windowText" lastClr="000000"/>
                    </a:solidFill>
                  </a:rPr>
                  <a:t> - 10)</a:t>
                </a:r>
                <a:endParaRPr lang="es-CO" sz="1600" b="1" dirty="0">
                  <a:solidFill>
                    <a:sysClr val="windowText" lastClr="000000"/>
                  </a:solidFill>
                </a:endParaRPr>
              </a:p>
            </c:rich>
          </c:tx>
          <c:layout>
            <c:manualLayout>
              <c:xMode val="edge"/>
              <c:yMode val="edge"/>
              <c:x val="0.3864238715277778"/>
              <c:y val="0.93116289682539688"/>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ES"/>
          </a:p>
        </c:txPr>
        <c:crossAx val="1715819184"/>
        <c:crosses val="autoZero"/>
        <c:crossBetween val="midCat"/>
      </c:valAx>
      <c:valAx>
        <c:axId val="1715819184"/>
        <c:scaling>
          <c:orientation val="minMax"/>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CO" sz="1600" b="1" dirty="0">
                    <a:solidFill>
                      <a:sysClr val="windowText" lastClr="000000"/>
                    </a:solidFill>
                  </a:rPr>
                  <a:t>Tasa</a:t>
                </a:r>
                <a:r>
                  <a:rPr lang="es-CO" sz="1600" b="1" baseline="0" dirty="0">
                    <a:solidFill>
                      <a:sysClr val="windowText" lastClr="000000"/>
                    </a:solidFill>
                  </a:rPr>
                  <a:t> de letalidad COVID-19</a:t>
                </a:r>
              </a:p>
            </c:rich>
          </c:tx>
          <c:layout>
            <c:manualLayout>
              <c:xMode val="edge"/>
              <c:yMode val="edge"/>
              <c:x val="1.0803645833333335E-2"/>
              <c:y val="0.22572619047619047"/>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ES"/>
          </a:p>
        </c:txPr>
        <c:crossAx val="1652533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scatterChart>
        <c:scatterStyle val="lineMarker"/>
        <c:varyColors val="0"/>
        <c:ser>
          <c:idx val="0"/>
          <c:order val="0"/>
          <c:tx>
            <c:strRef>
              <c:f>'ins 1-1-letal'!$B$5:$B$36</c:f>
              <c:strCache>
                <c:ptCount val="32"/>
                <c:pt idx="0">
                  <c:v>Arauca</c:v>
                </c:pt>
                <c:pt idx="1">
                  <c:v>Armenia</c:v>
                </c:pt>
                <c:pt idx="2">
                  <c:v>Barranquilla AM</c:v>
                </c:pt>
                <c:pt idx="3">
                  <c:v>Bogotá D.C</c:v>
                </c:pt>
                <c:pt idx="4">
                  <c:v>Bucaramanga AM</c:v>
                </c:pt>
                <c:pt idx="5">
                  <c:v>Cali AM</c:v>
                </c:pt>
                <c:pt idx="6">
                  <c:v>Cartagena</c:v>
                </c:pt>
                <c:pt idx="7">
                  <c:v>Cúcuta AM</c:v>
                </c:pt>
                <c:pt idx="8">
                  <c:v>Florencia</c:v>
                </c:pt>
                <c:pt idx="9">
                  <c:v>Ibagué</c:v>
                </c:pt>
                <c:pt idx="10">
                  <c:v>Inírida</c:v>
                </c:pt>
                <c:pt idx="11">
                  <c:v>Leticia</c:v>
                </c:pt>
                <c:pt idx="12">
                  <c:v>Manizales AM</c:v>
                </c:pt>
                <c:pt idx="13">
                  <c:v>Medellín AM</c:v>
                </c:pt>
                <c:pt idx="14">
                  <c:v>Mitú</c:v>
                </c:pt>
                <c:pt idx="15">
                  <c:v>Mocoa</c:v>
                </c:pt>
                <c:pt idx="16">
                  <c:v>Montería</c:v>
                </c:pt>
                <c:pt idx="17">
                  <c:v>Neiva</c:v>
                </c:pt>
                <c:pt idx="18">
                  <c:v>Pasto</c:v>
                </c:pt>
                <c:pt idx="19">
                  <c:v>Pereira AM</c:v>
                </c:pt>
                <c:pt idx="20">
                  <c:v>Popayán</c:v>
                </c:pt>
                <c:pt idx="21">
                  <c:v>Puerto Carreño</c:v>
                </c:pt>
                <c:pt idx="22">
                  <c:v>Quibdó</c:v>
                </c:pt>
                <c:pt idx="23">
                  <c:v>Riohacha</c:v>
                </c:pt>
                <c:pt idx="24">
                  <c:v>San Andrés</c:v>
                </c:pt>
                <c:pt idx="25">
                  <c:v>San José Del Guaviare</c:v>
                </c:pt>
                <c:pt idx="26">
                  <c:v>Santa Marta</c:v>
                </c:pt>
                <c:pt idx="27">
                  <c:v>Sincelejo</c:v>
                </c:pt>
                <c:pt idx="28">
                  <c:v>Tunja</c:v>
                </c:pt>
                <c:pt idx="29">
                  <c:v>Valledupar</c:v>
                </c:pt>
                <c:pt idx="30">
                  <c:v>Villavicencio</c:v>
                </c:pt>
                <c:pt idx="31">
                  <c:v>Yopal</c:v>
                </c:pt>
              </c:strCache>
            </c:strRef>
          </c:tx>
          <c:spPr>
            <a:ln w="19050">
              <a:noFill/>
            </a:ln>
          </c:spPr>
          <c:marker>
            <c:symbol val="circle"/>
            <c:size val="12"/>
            <c:spPr>
              <a:solidFill>
                <a:srgbClr val="285F37"/>
              </a:solidFill>
              <a:ln>
                <a:noFill/>
              </a:ln>
            </c:spPr>
          </c:marker>
          <c:dPt>
            <c:idx val="0"/>
            <c:bubble3D val="0"/>
            <c:extLst>
              <c:ext xmlns:c16="http://schemas.microsoft.com/office/drawing/2014/chart" uri="{C3380CC4-5D6E-409C-BE32-E72D297353CC}">
                <c16:uniqueId val="{00000000-AB7D-4142-B822-F4CA80FCD2F6}"/>
              </c:ext>
            </c:extLst>
          </c:dPt>
          <c:dPt>
            <c:idx val="1"/>
            <c:bubble3D val="0"/>
            <c:extLst>
              <c:ext xmlns:c16="http://schemas.microsoft.com/office/drawing/2014/chart" uri="{C3380CC4-5D6E-409C-BE32-E72D297353CC}">
                <c16:uniqueId val="{00000001-AB7D-4142-B822-F4CA80FCD2F6}"/>
              </c:ext>
            </c:extLst>
          </c:dPt>
          <c:dPt>
            <c:idx val="2"/>
            <c:bubble3D val="0"/>
            <c:extLst>
              <c:ext xmlns:c16="http://schemas.microsoft.com/office/drawing/2014/chart" uri="{C3380CC4-5D6E-409C-BE32-E72D297353CC}">
                <c16:uniqueId val="{00000002-AB7D-4142-B822-F4CA80FCD2F6}"/>
              </c:ext>
            </c:extLst>
          </c:dPt>
          <c:dPt>
            <c:idx val="3"/>
            <c:bubble3D val="0"/>
            <c:extLst>
              <c:ext xmlns:c16="http://schemas.microsoft.com/office/drawing/2014/chart" uri="{C3380CC4-5D6E-409C-BE32-E72D297353CC}">
                <c16:uniqueId val="{00000003-AB7D-4142-B822-F4CA80FCD2F6}"/>
              </c:ext>
            </c:extLst>
          </c:dPt>
          <c:dPt>
            <c:idx val="4"/>
            <c:bubble3D val="0"/>
            <c:extLst>
              <c:ext xmlns:c16="http://schemas.microsoft.com/office/drawing/2014/chart" uri="{C3380CC4-5D6E-409C-BE32-E72D297353CC}">
                <c16:uniqueId val="{00000004-AB7D-4142-B822-F4CA80FCD2F6}"/>
              </c:ext>
            </c:extLst>
          </c:dPt>
          <c:dPt>
            <c:idx val="5"/>
            <c:bubble3D val="0"/>
            <c:extLst>
              <c:ext xmlns:c16="http://schemas.microsoft.com/office/drawing/2014/chart" uri="{C3380CC4-5D6E-409C-BE32-E72D297353CC}">
                <c16:uniqueId val="{00000005-AB7D-4142-B822-F4CA80FCD2F6}"/>
              </c:ext>
            </c:extLst>
          </c:dPt>
          <c:dPt>
            <c:idx val="6"/>
            <c:bubble3D val="0"/>
            <c:extLst>
              <c:ext xmlns:c16="http://schemas.microsoft.com/office/drawing/2014/chart" uri="{C3380CC4-5D6E-409C-BE32-E72D297353CC}">
                <c16:uniqueId val="{00000006-AB7D-4142-B822-F4CA80FCD2F6}"/>
              </c:ext>
            </c:extLst>
          </c:dPt>
          <c:dPt>
            <c:idx val="7"/>
            <c:bubble3D val="0"/>
            <c:extLst>
              <c:ext xmlns:c16="http://schemas.microsoft.com/office/drawing/2014/chart" uri="{C3380CC4-5D6E-409C-BE32-E72D297353CC}">
                <c16:uniqueId val="{00000007-AB7D-4142-B822-F4CA80FCD2F6}"/>
              </c:ext>
            </c:extLst>
          </c:dPt>
          <c:dPt>
            <c:idx val="8"/>
            <c:bubble3D val="0"/>
            <c:extLst>
              <c:ext xmlns:c16="http://schemas.microsoft.com/office/drawing/2014/chart" uri="{C3380CC4-5D6E-409C-BE32-E72D297353CC}">
                <c16:uniqueId val="{00000008-AB7D-4142-B822-F4CA80FCD2F6}"/>
              </c:ext>
            </c:extLst>
          </c:dPt>
          <c:dPt>
            <c:idx val="9"/>
            <c:bubble3D val="0"/>
            <c:extLst>
              <c:ext xmlns:c16="http://schemas.microsoft.com/office/drawing/2014/chart" uri="{C3380CC4-5D6E-409C-BE32-E72D297353CC}">
                <c16:uniqueId val="{00000009-AB7D-4142-B822-F4CA80FCD2F6}"/>
              </c:ext>
            </c:extLst>
          </c:dPt>
          <c:dPt>
            <c:idx val="10"/>
            <c:bubble3D val="0"/>
            <c:extLst>
              <c:ext xmlns:c16="http://schemas.microsoft.com/office/drawing/2014/chart" uri="{C3380CC4-5D6E-409C-BE32-E72D297353CC}">
                <c16:uniqueId val="{0000000A-AB7D-4142-B822-F4CA80FCD2F6}"/>
              </c:ext>
            </c:extLst>
          </c:dPt>
          <c:dPt>
            <c:idx val="11"/>
            <c:bubble3D val="0"/>
            <c:extLst>
              <c:ext xmlns:c16="http://schemas.microsoft.com/office/drawing/2014/chart" uri="{C3380CC4-5D6E-409C-BE32-E72D297353CC}">
                <c16:uniqueId val="{0000000B-AB7D-4142-B822-F4CA80FCD2F6}"/>
              </c:ext>
            </c:extLst>
          </c:dPt>
          <c:dPt>
            <c:idx val="12"/>
            <c:bubble3D val="0"/>
            <c:extLst>
              <c:ext xmlns:c16="http://schemas.microsoft.com/office/drawing/2014/chart" uri="{C3380CC4-5D6E-409C-BE32-E72D297353CC}">
                <c16:uniqueId val="{0000000C-AB7D-4142-B822-F4CA80FCD2F6}"/>
              </c:ext>
            </c:extLst>
          </c:dPt>
          <c:dPt>
            <c:idx val="13"/>
            <c:bubble3D val="0"/>
            <c:extLst>
              <c:ext xmlns:c16="http://schemas.microsoft.com/office/drawing/2014/chart" uri="{C3380CC4-5D6E-409C-BE32-E72D297353CC}">
                <c16:uniqueId val="{0000000D-AB7D-4142-B822-F4CA80FCD2F6}"/>
              </c:ext>
            </c:extLst>
          </c:dPt>
          <c:dPt>
            <c:idx val="14"/>
            <c:bubble3D val="0"/>
            <c:extLst>
              <c:ext xmlns:c16="http://schemas.microsoft.com/office/drawing/2014/chart" uri="{C3380CC4-5D6E-409C-BE32-E72D297353CC}">
                <c16:uniqueId val="{0000000E-AB7D-4142-B822-F4CA80FCD2F6}"/>
              </c:ext>
            </c:extLst>
          </c:dPt>
          <c:dPt>
            <c:idx val="15"/>
            <c:bubble3D val="0"/>
            <c:extLst>
              <c:ext xmlns:c16="http://schemas.microsoft.com/office/drawing/2014/chart" uri="{C3380CC4-5D6E-409C-BE32-E72D297353CC}">
                <c16:uniqueId val="{0000000F-AB7D-4142-B822-F4CA80FCD2F6}"/>
              </c:ext>
            </c:extLst>
          </c:dPt>
          <c:dPt>
            <c:idx val="16"/>
            <c:bubble3D val="0"/>
            <c:extLst>
              <c:ext xmlns:c16="http://schemas.microsoft.com/office/drawing/2014/chart" uri="{C3380CC4-5D6E-409C-BE32-E72D297353CC}">
                <c16:uniqueId val="{00000010-AB7D-4142-B822-F4CA80FCD2F6}"/>
              </c:ext>
            </c:extLst>
          </c:dPt>
          <c:dPt>
            <c:idx val="17"/>
            <c:bubble3D val="0"/>
            <c:extLst>
              <c:ext xmlns:c16="http://schemas.microsoft.com/office/drawing/2014/chart" uri="{C3380CC4-5D6E-409C-BE32-E72D297353CC}">
                <c16:uniqueId val="{00000011-AB7D-4142-B822-F4CA80FCD2F6}"/>
              </c:ext>
            </c:extLst>
          </c:dPt>
          <c:dPt>
            <c:idx val="18"/>
            <c:bubble3D val="0"/>
            <c:extLst>
              <c:ext xmlns:c16="http://schemas.microsoft.com/office/drawing/2014/chart" uri="{C3380CC4-5D6E-409C-BE32-E72D297353CC}">
                <c16:uniqueId val="{00000012-AB7D-4142-B822-F4CA80FCD2F6}"/>
              </c:ext>
            </c:extLst>
          </c:dPt>
          <c:dPt>
            <c:idx val="19"/>
            <c:bubble3D val="0"/>
            <c:extLst>
              <c:ext xmlns:c16="http://schemas.microsoft.com/office/drawing/2014/chart" uri="{C3380CC4-5D6E-409C-BE32-E72D297353CC}">
                <c16:uniqueId val="{00000013-AB7D-4142-B822-F4CA80FCD2F6}"/>
              </c:ext>
            </c:extLst>
          </c:dPt>
          <c:dPt>
            <c:idx val="20"/>
            <c:bubble3D val="0"/>
            <c:extLst>
              <c:ext xmlns:c16="http://schemas.microsoft.com/office/drawing/2014/chart" uri="{C3380CC4-5D6E-409C-BE32-E72D297353CC}">
                <c16:uniqueId val="{00000014-AB7D-4142-B822-F4CA80FCD2F6}"/>
              </c:ext>
            </c:extLst>
          </c:dPt>
          <c:dPt>
            <c:idx val="21"/>
            <c:bubble3D val="0"/>
            <c:extLst>
              <c:ext xmlns:c16="http://schemas.microsoft.com/office/drawing/2014/chart" uri="{C3380CC4-5D6E-409C-BE32-E72D297353CC}">
                <c16:uniqueId val="{00000015-AB7D-4142-B822-F4CA80FCD2F6}"/>
              </c:ext>
            </c:extLst>
          </c:dPt>
          <c:dPt>
            <c:idx val="22"/>
            <c:bubble3D val="0"/>
            <c:extLst>
              <c:ext xmlns:c16="http://schemas.microsoft.com/office/drawing/2014/chart" uri="{C3380CC4-5D6E-409C-BE32-E72D297353CC}">
                <c16:uniqueId val="{00000016-AB7D-4142-B822-F4CA80FCD2F6}"/>
              </c:ext>
            </c:extLst>
          </c:dPt>
          <c:dPt>
            <c:idx val="23"/>
            <c:bubble3D val="0"/>
            <c:extLst>
              <c:ext xmlns:c16="http://schemas.microsoft.com/office/drawing/2014/chart" uri="{C3380CC4-5D6E-409C-BE32-E72D297353CC}">
                <c16:uniqueId val="{00000017-AB7D-4142-B822-F4CA80FCD2F6}"/>
              </c:ext>
            </c:extLst>
          </c:dPt>
          <c:dPt>
            <c:idx val="24"/>
            <c:bubble3D val="0"/>
            <c:extLst>
              <c:ext xmlns:c16="http://schemas.microsoft.com/office/drawing/2014/chart" uri="{C3380CC4-5D6E-409C-BE32-E72D297353CC}">
                <c16:uniqueId val="{00000018-AB7D-4142-B822-F4CA80FCD2F6}"/>
              </c:ext>
            </c:extLst>
          </c:dPt>
          <c:dPt>
            <c:idx val="25"/>
            <c:bubble3D val="0"/>
            <c:extLst>
              <c:ext xmlns:c16="http://schemas.microsoft.com/office/drawing/2014/chart" uri="{C3380CC4-5D6E-409C-BE32-E72D297353CC}">
                <c16:uniqueId val="{00000019-AB7D-4142-B822-F4CA80FCD2F6}"/>
              </c:ext>
            </c:extLst>
          </c:dPt>
          <c:dPt>
            <c:idx val="26"/>
            <c:bubble3D val="0"/>
            <c:extLst>
              <c:ext xmlns:c16="http://schemas.microsoft.com/office/drawing/2014/chart" uri="{C3380CC4-5D6E-409C-BE32-E72D297353CC}">
                <c16:uniqueId val="{0000001A-AB7D-4142-B822-F4CA80FCD2F6}"/>
              </c:ext>
            </c:extLst>
          </c:dPt>
          <c:dPt>
            <c:idx val="27"/>
            <c:bubble3D val="0"/>
            <c:extLst>
              <c:ext xmlns:c16="http://schemas.microsoft.com/office/drawing/2014/chart" uri="{C3380CC4-5D6E-409C-BE32-E72D297353CC}">
                <c16:uniqueId val="{0000001B-AB7D-4142-B822-F4CA80FCD2F6}"/>
              </c:ext>
            </c:extLst>
          </c:dPt>
          <c:dPt>
            <c:idx val="28"/>
            <c:bubble3D val="0"/>
            <c:extLst>
              <c:ext xmlns:c16="http://schemas.microsoft.com/office/drawing/2014/chart" uri="{C3380CC4-5D6E-409C-BE32-E72D297353CC}">
                <c16:uniqueId val="{0000001C-AB7D-4142-B822-F4CA80FCD2F6}"/>
              </c:ext>
            </c:extLst>
          </c:dPt>
          <c:dPt>
            <c:idx val="29"/>
            <c:bubble3D val="0"/>
            <c:extLst>
              <c:ext xmlns:c16="http://schemas.microsoft.com/office/drawing/2014/chart" uri="{C3380CC4-5D6E-409C-BE32-E72D297353CC}">
                <c16:uniqueId val="{0000001D-AB7D-4142-B822-F4CA80FCD2F6}"/>
              </c:ext>
            </c:extLst>
          </c:dPt>
          <c:dPt>
            <c:idx val="30"/>
            <c:bubble3D val="0"/>
            <c:extLst>
              <c:ext xmlns:c16="http://schemas.microsoft.com/office/drawing/2014/chart" uri="{C3380CC4-5D6E-409C-BE32-E72D297353CC}">
                <c16:uniqueId val="{0000001E-AB7D-4142-B822-F4CA80FCD2F6}"/>
              </c:ext>
            </c:extLst>
          </c:dPt>
          <c:dPt>
            <c:idx val="31"/>
            <c:bubble3D val="0"/>
            <c:extLst>
              <c:ext xmlns:c16="http://schemas.microsoft.com/office/drawing/2014/chart" uri="{C3380CC4-5D6E-409C-BE32-E72D297353CC}">
                <c16:uniqueId val="{0000001F-AB7D-4142-B822-F4CA80FCD2F6}"/>
              </c:ext>
            </c:extLst>
          </c:dPt>
          <c:dLbls>
            <c:dLbl>
              <c:idx val="0"/>
              <c:layout>
                <c:manualLayout>
                  <c:x val="-3.8974141904306911E-2"/>
                  <c:y val="-3.8255126396636301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AB7D-4142-B822-F4CA80FCD2F6}"/>
                </c:ext>
              </c:extLst>
            </c:dLbl>
            <c:dLbl>
              <c:idx val="1"/>
              <c:layout>
                <c:manualLayout>
                  <c:x val="-5.2925835266007415E-2"/>
                  <c:y val="4.721596952684369E-2"/>
                </c:manualLayout>
              </c:layout>
              <c:tx>
                <c:rich>
                  <a:bodyPr/>
                  <a:lstStyle/>
                  <a:p>
                    <a:fld id="{BE8E6A62-28CB-420F-9AF2-1A26896380D9}"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7.8143548075965144E-2"/>
                      <c:h val="5.5245956709726249E-2"/>
                    </c:manualLayout>
                  </c15:layout>
                  <c15:dlblFieldTable/>
                  <c15:showDataLabelsRange val="1"/>
                </c:ext>
                <c:ext xmlns:c16="http://schemas.microsoft.com/office/drawing/2014/chart" uri="{C3380CC4-5D6E-409C-BE32-E72D297353CC}">
                  <c16:uniqueId val="{00000001-AB7D-4142-B822-F4CA80FCD2F6}"/>
                </c:ext>
              </c:extLst>
            </c:dLbl>
            <c:dLbl>
              <c:idx val="2"/>
              <c:layout>
                <c:manualLayout>
                  <c:x val="-7.4640473048039765E-2"/>
                  <c:y val="-3.9135003995739055E-2"/>
                </c:manualLayout>
              </c:layout>
              <c:tx>
                <c:rich>
                  <a:bodyPr/>
                  <a:lstStyle/>
                  <a:p>
                    <a:fld id="{2B2A2FAD-C7FE-4987-94F4-2C54C02EC75C}" type="CELLRANGE">
                      <a:rPr lang="en-US">
                        <a:solidFill>
                          <a:schemeClr val="tx1"/>
                        </a:solidFill>
                      </a:rPr>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0.13985042805631484"/>
                      <c:h val="5.5245956709726249E-2"/>
                    </c:manualLayout>
                  </c15:layout>
                  <c15:dlblFieldTable/>
                  <c15:showDataLabelsRange val="1"/>
                </c:ext>
                <c:ext xmlns:c16="http://schemas.microsoft.com/office/drawing/2014/chart" uri="{C3380CC4-5D6E-409C-BE32-E72D297353CC}">
                  <c16:uniqueId val="{00000002-AB7D-4142-B822-F4CA80FCD2F6}"/>
                </c:ext>
              </c:extLst>
            </c:dLbl>
            <c:dLbl>
              <c:idx val="3"/>
              <c:layout>
                <c:manualLayout>
                  <c:x val="-4.8057288529326073E-2"/>
                  <c:y val="6.3852086286817308E-2"/>
                </c:manualLayout>
              </c:layout>
              <c:tx>
                <c:rich>
                  <a:bodyPr/>
                  <a:lstStyle/>
                  <a:p>
                    <a:fld id="{9D3FD89C-55AC-48D6-977E-68CDEB5EF9F5}"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3-AB7D-4142-B822-F4CA80FCD2F6}"/>
                </c:ext>
              </c:extLst>
            </c:dLbl>
            <c:dLbl>
              <c:idx val="4"/>
              <c:layout>
                <c:manualLayout>
                  <c:x val="-4.9075954861111271E-2"/>
                  <c:y val="-3.4913095238095236E-2"/>
                </c:manualLayout>
              </c:layout>
              <c:tx>
                <c:rich>
                  <a:bodyPr/>
                  <a:lstStyle/>
                  <a:p>
                    <a:fld id="{E91A0B6C-662D-4822-A082-08CB23327916}"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4-AB7D-4142-B822-F4CA80FCD2F6}"/>
                </c:ext>
              </c:extLst>
            </c:dLbl>
            <c:dLbl>
              <c:idx val="5"/>
              <c:tx>
                <c:rich>
                  <a:bodyPr/>
                  <a:lstStyle/>
                  <a:p>
                    <a:fld id="{F3660EF8-CF08-49BE-ACB2-F9703E8D721D}"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AB7D-4142-B822-F4CA80FCD2F6}"/>
                </c:ext>
              </c:extLst>
            </c:dLbl>
            <c:dLbl>
              <c:idx val="6"/>
              <c:layout>
                <c:manualLayout>
                  <c:x val="-5.1001881211408077E-2"/>
                  <c:y val="1.909276017900206E-2"/>
                </c:manualLayout>
              </c:layout>
              <c:tx>
                <c:rich>
                  <a:bodyPr/>
                  <a:lstStyle/>
                  <a:p>
                    <a:fld id="{83F22A0E-C458-40A3-BC3F-74A630050E31}"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6-AB7D-4142-B822-F4CA80FCD2F6}"/>
                </c:ext>
              </c:extLst>
            </c:dLbl>
            <c:dLbl>
              <c:idx val="7"/>
              <c:layout>
                <c:manualLayout>
                  <c:x val="-5.5422756089797388E-2"/>
                  <c:y val="3.9563874113514232E-2"/>
                </c:manualLayout>
              </c:layout>
              <c:tx>
                <c:rich>
                  <a:bodyPr/>
                  <a:lstStyle/>
                  <a:p>
                    <a:fld id="{FF992EE9-0E2E-44BA-9BA4-BADC0FDAAEA6}" type="CELLRANGE">
                      <a:rPr lang="en-US">
                        <a:solidFill>
                          <a:schemeClr val="tx1"/>
                        </a:solidFill>
                      </a:rPr>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9.8109188529388866E-2"/>
                      <c:h val="5.5245956709726249E-2"/>
                    </c:manualLayout>
                  </c15:layout>
                  <c15:dlblFieldTable/>
                  <c15:showDataLabelsRange val="1"/>
                </c:ext>
                <c:ext xmlns:c16="http://schemas.microsoft.com/office/drawing/2014/chart" uri="{C3380CC4-5D6E-409C-BE32-E72D297353CC}">
                  <c16:uniqueId val="{00000007-AB7D-4142-B822-F4CA80FCD2F6}"/>
                </c:ext>
              </c:extLst>
            </c:dLbl>
            <c:dLbl>
              <c:idx val="8"/>
              <c:layout>
                <c:manualLayout>
                  <c:x val="-6.5934803758380775E-2"/>
                  <c:y val="3.3080049587694255E-2"/>
                </c:manualLayout>
              </c:layout>
              <c:tx>
                <c:rich>
                  <a:bodyPr/>
                  <a:lstStyle/>
                  <a:p>
                    <a:fld id="{6E36D515-DD67-4D81-A9BA-C8634578752A}"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AB7D-4142-B822-F4CA80FCD2F6}"/>
                </c:ext>
              </c:extLst>
            </c:dLbl>
            <c:dLbl>
              <c:idx val="9"/>
              <c:layout>
                <c:manualLayout>
                  <c:x val="-3.6232725694444447E-2"/>
                  <c:y val="4.4269841269841272E-2"/>
                </c:manualLayout>
              </c:layout>
              <c:tx>
                <c:rich>
                  <a:bodyPr/>
                  <a:lstStyle/>
                  <a:p>
                    <a:fld id="{7F98124E-8C7C-4564-89DC-36C9EAA727F2}"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9-AB7D-4142-B822-F4CA80FCD2F6}"/>
                </c:ext>
              </c:extLst>
            </c:dLbl>
            <c:dLbl>
              <c:idx val="10"/>
              <c:tx>
                <c:rich>
                  <a:bodyPr/>
                  <a:lstStyle/>
                  <a:p>
                    <a:fld id="{A7E8E610-2FC9-4F72-B549-458252A316E9}"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A-AB7D-4142-B822-F4CA80FCD2F6}"/>
                </c:ext>
              </c:extLst>
            </c:dLbl>
            <c:dLbl>
              <c:idx val="11"/>
              <c:tx>
                <c:rich>
                  <a:bodyPr/>
                  <a:lstStyle/>
                  <a:p>
                    <a:fld id="{CC9FEC90-25D9-46E5-8DC7-3CC48A47FA24}"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AB7D-4142-B822-F4CA80FCD2F6}"/>
                </c:ext>
              </c:extLst>
            </c:dLbl>
            <c:dLbl>
              <c:idx val="12"/>
              <c:delete val="1"/>
              <c:extLst>
                <c:ext xmlns:c15="http://schemas.microsoft.com/office/drawing/2012/chart" uri="{CE6537A1-D6FC-4f65-9D91-7224C49458BB}"/>
                <c:ext xmlns:c16="http://schemas.microsoft.com/office/drawing/2014/chart" uri="{C3380CC4-5D6E-409C-BE32-E72D297353CC}">
                  <c16:uniqueId val="{0000000C-AB7D-4142-B822-F4CA80FCD2F6}"/>
                </c:ext>
              </c:extLst>
            </c:dLbl>
            <c:dLbl>
              <c:idx val="13"/>
              <c:layout>
                <c:manualLayout>
                  <c:x val="-2.4950218913276315E-2"/>
                  <c:y val="1.3497844415524938E-2"/>
                </c:manualLayout>
              </c:layout>
              <c:tx>
                <c:rich>
                  <a:bodyPr/>
                  <a:lstStyle/>
                  <a:p>
                    <a:fld id="{90FE5732-C4B6-41DF-B5A8-692FF0F16D6E}"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AB7D-4142-B822-F4CA80FCD2F6}"/>
                </c:ext>
              </c:extLst>
            </c:dLbl>
            <c:dLbl>
              <c:idx val="14"/>
              <c:tx>
                <c:rich>
                  <a:bodyPr/>
                  <a:lstStyle/>
                  <a:p>
                    <a:endParaRPr lang="es-CO"/>
                  </a:p>
                </c:rich>
              </c:tx>
              <c:dLblPos val="b"/>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E-AB7D-4142-B822-F4CA80FCD2F6}"/>
                </c:ext>
              </c:extLst>
            </c:dLbl>
            <c:dLbl>
              <c:idx val="15"/>
              <c:layout>
                <c:manualLayout>
                  <c:x val="-4.5988910340150643E-4"/>
                  <c:y val="-7.4830896975134047E-3"/>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AB7D-4142-B822-F4CA80FCD2F6}"/>
                </c:ext>
              </c:extLst>
            </c:dLbl>
            <c:dLbl>
              <c:idx val="16"/>
              <c:layout>
                <c:manualLayout>
                  <c:x val="-7.5387119175388817E-3"/>
                  <c:y val="3.3819503612023726E-3"/>
                </c:manualLayout>
              </c:layout>
              <c:tx>
                <c:rich>
                  <a:bodyPr/>
                  <a:lstStyle/>
                  <a:p>
                    <a:fld id="{CEEDAEA1-C120-4534-9B8C-E6D4C4E182C6}" type="CELLRANGE">
                      <a:rPr lang="en-US">
                        <a:solidFill>
                          <a:schemeClr val="tx1"/>
                        </a:solidFill>
                      </a:rPr>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8.4461496825803367E-2"/>
                      <c:h val="5.5245956709726249E-2"/>
                    </c:manualLayout>
                  </c15:layout>
                  <c15:dlblFieldTable/>
                  <c15:showDataLabelsRange val="1"/>
                </c:ext>
                <c:ext xmlns:c16="http://schemas.microsoft.com/office/drawing/2014/chart" uri="{C3380CC4-5D6E-409C-BE32-E72D297353CC}">
                  <c16:uniqueId val="{00000010-AB7D-4142-B822-F4CA80FCD2F6}"/>
                </c:ext>
              </c:extLst>
            </c:dLbl>
            <c:dLbl>
              <c:idx val="17"/>
              <c:delete val="1"/>
              <c:extLst>
                <c:ext xmlns:c15="http://schemas.microsoft.com/office/drawing/2012/chart" uri="{CE6537A1-D6FC-4f65-9D91-7224C49458BB}"/>
                <c:ext xmlns:c16="http://schemas.microsoft.com/office/drawing/2014/chart" uri="{C3380CC4-5D6E-409C-BE32-E72D297353CC}">
                  <c16:uniqueId val="{00000011-AB7D-4142-B822-F4CA80FCD2F6}"/>
                </c:ext>
              </c:extLst>
            </c:dLbl>
            <c:dLbl>
              <c:idx val="18"/>
              <c:layout>
                <c:manualLayout>
                  <c:x val="-6.7624806391290851E-3"/>
                  <c:y val="-3.5457668514897893E-2"/>
                </c:manualLayout>
              </c:layout>
              <c:tx>
                <c:rich>
                  <a:bodyPr/>
                  <a:lstStyle/>
                  <a:p>
                    <a:fld id="{A83A72D9-3959-4173-AA6E-EB4031E1B700}"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AB7D-4142-B822-F4CA80FCD2F6}"/>
                </c:ext>
              </c:extLst>
            </c:dLbl>
            <c:dLbl>
              <c:idx val="19"/>
              <c:layout>
                <c:manualLayout>
                  <c:x val="-0.10383124899301016"/>
                  <c:y val="8.7918374143910773E-3"/>
                </c:manualLayout>
              </c:layout>
              <c:tx>
                <c:rich>
                  <a:bodyPr/>
                  <a:lstStyle/>
                  <a:p>
                    <a:fld id="{B8D63572-0AA7-46DF-AC5D-48D9C33C5195}"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9.9195085970767316E-2"/>
                      <c:h val="5.5245956709726249E-2"/>
                    </c:manualLayout>
                  </c15:layout>
                  <c15:dlblFieldTable/>
                  <c15:showDataLabelsRange val="1"/>
                </c:ext>
                <c:ext xmlns:c16="http://schemas.microsoft.com/office/drawing/2014/chart" uri="{C3380CC4-5D6E-409C-BE32-E72D297353CC}">
                  <c16:uniqueId val="{00000013-AB7D-4142-B822-F4CA80FCD2F6}"/>
                </c:ext>
              </c:extLst>
            </c:dLbl>
            <c:dLbl>
              <c:idx val="20"/>
              <c:delete val="1"/>
              <c:extLst>
                <c:ext xmlns:c15="http://schemas.microsoft.com/office/drawing/2012/chart" uri="{CE6537A1-D6FC-4f65-9D91-7224C49458BB}"/>
                <c:ext xmlns:c16="http://schemas.microsoft.com/office/drawing/2014/chart" uri="{C3380CC4-5D6E-409C-BE32-E72D297353CC}">
                  <c16:uniqueId val="{00000014-AB7D-4142-B822-F4CA80FCD2F6}"/>
                </c:ext>
              </c:extLst>
            </c:dLbl>
            <c:dLbl>
              <c:idx val="21"/>
              <c:layout>
                <c:manualLayout>
                  <c:x val="-6.528965659330635E-2"/>
                  <c:y val="-2.9862752751420977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15-AB7D-4142-B822-F4CA80FCD2F6}"/>
                </c:ext>
              </c:extLst>
            </c:dLbl>
            <c:dLbl>
              <c:idx val="22"/>
              <c:tx>
                <c:rich>
                  <a:bodyPr/>
                  <a:lstStyle/>
                  <a:p>
                    <a:fld id="{FA4A7D35-383B-4AFC-B0ED-E721E86FAB5F}" type="CELLRANGE">
                      <a:rPr lang="es-ES"/>
                      <a:pPr/>
                      <a:t>[CELLRANGE]</a:t>
                    </a:fld>
                    <a:endParaRPr lang="es-ES"/>
                  </a:p>
                </c:rich>
              </c:tx>
              <c:dLblPos val="b"/>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6-AB7D-4142-B822-F4CA80FCD2F6}"/>
                </c:ext>
              </c:extLst>
            </c:dLbl>
            <c:dLbl>
              <c:idx val="23"/>
              <c:layout>
                <c:manualLayout>
                  <c:x val="-7.547404513888889E-2"/>
                  <c:y val="-3.8564682539682538E-2"/>
                </c:manualLayout>
              </c:layout>
              <c:tx>
                <c:rich>
                  <a:bodyPr/>
                  <a:lstStyle/>
                  <a:p>
                    <a:fld id="{40F6F05B-61C1-47F8-A162-9E6DCF861D78}"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7-AB7D-4142-B822-F4CA80FCD2F6}"/>
                </c:ext>
              </c:extLst>
            </c:dLbl>
            <c:dLbl>
              <c:idx val="24"/>
              <c:layout>
                <c:manualLayout>
                  <c:x val="-6.3649168387788918E-2"/>
                  <c:y val="3.30435945263221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layout>
                    <c:manualLayout>
                      <c:w val="9.9589957767632201E-2"/>
                      <c:h val="5.5245956709726249E-2"/>
                    </c:manualLayout>
                  </c15:layout>
                  <c15:showDataLabelsRange val="0"/>
                </c:ext>
                <c:ext xmlns:c16="http://schemas.microsoft.com/office/drawing/2014/chart" uri="{C3380CC4-5D6E-409C-BE32-E72D297353CC}">
                  <c16:uniqueId val="{00000018-AB7D-4142-B822-F4CA80FCD2F6}"/>
                </c:ext>
              </c:extLst>
            </c:dLbl>
            <c:dLbl>
              <c:idx val="25"/>
              <c:delete val="1"/>
              <c:extLst>
                <c:ext xmlns:c15="http://schemas.microsoft.com/office/drawing/2012/chart" uri="{CE6537A1-D6FC-4f65-9D91-7224C49458BB}"/>
                <c:ext xmlns:c16="http://schemas.microsoft.com/office/drawing/2014/chart" uri="{C3380CC4-5D6E-409C-BE32-E72D297353CC}">
                  <c16:uniqueId val="{00000019-AB7D-4142-B822-F4CA80FCD2F6}"/>
                </c:ext>
              </c:extLst>
            </c:dLbl>
            <c:dLbl>
              <c:idx val="26"/>
              <c:delete val="1"/>
              <c:extLst>
                <c:ext xmlns:c15="http://schemas.microsoft.com/office/drawing/2012/chart" uri="{CE6537A1-D6FC-4f65-9D91-7224C49458BB}"/>
                <c:ext xmlns:c16="http://schemas.microsoft.com/office/drawing/2014/chart" uri="{C3380CC4-5D6E-409C-BE32-E72D297353CC}">
                  <c16:uniqueId val="{0000001A-AB7D-4142-B822-F4CA80FCD2F6}"/>
                </c:ext>
              </c:extLst>
            </c:dLbl>
            <c:dLbl>
              <c:idx val="27"/>
              <c:layout>
                <c:manualLayout>
                  <c:x val="-4.3166363423546524E-2"/>
                  <c:y val="-4.3850042160113324E-2"/>
                </c:manualLayout>
              </c:layout>
              <c:tx>
                <c:rich>
                  <a:bodyPr/>
                  <a:lstStyle/>
                  <a:p>
                    <a:fld id="{88A405C9-3B73-49A1-BC27-D0A1DC739704}"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B-AB7D-4142-B822-F4CA80FCD2F6}"/>
                </c:ext>
              </c:extLst>
            </c:dLbl>
            <c:dLbl>
              <c:idx val="28"/>
              <c:layout>
                <c:manualLayout>
                  <c:x val="-2.732962105272586E-2"/>
                  <c:y val="3.4154047169789974E-2"/>
                </c:manualLayout>
              </c:layout>
              <c:tx>
                <c:rich>
                  <a:bodyPr/>
                  <a:lstStyle/>
                  <a:p>
                    <a:fld id="{66489CE0-0B8D-477A-ADB5-F0B14D4FDEE9}"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5.3200812907332994E-2"/>
                      <c:h val="5.5245956709726249E-2"/>
                    </c:manualLayout>
                  </c15:layout>
                  <c15:dlblFieldTable/>
                  <c15:showDataLabelsRange val="1"/>
                </c:ext>
                <c:ext xmlns:c16="http://schemas.microsoft.com/office/drawing/2014/chart" uri="{C3380CC4-5D6E-409C-BE32-E72D297353CC}">
                  <c16:uniqueId val="{0000001C-AB7D-4142-B822-F4CA80FCD2F6}"/>
                </c:ext>
              </c:extLst>
            </c:dLbl>
            <c:dLbl>
              <c:idx val="29"/>
              <c:layout>
                <c:manualLayout>
                  <c:x val="-3.7161588541666665E-2"/>
                  <c:y val="2.8184226190476096E-2"/>
                </c:manualLayout>
              </c:layout>
              <c:tx>
                <c:rich>
                  <a:bodyPr/>
                  <a:lstStyle/>
                  <a:p>
                    <a:fld id="{CA9769B6-FB49-4195-9C47-3B90019FABA9}" type="CELLRANGE">
                      <a:rPr lang="en-US"/>
                      <a:pPr/>
                      <a:t>[CELLRANGE]</a:t>
                    </a:fld>
                    <a:endParaRPr lang="es-ES"/>
                  </a:p>
                </c:rich>
              </c:tx>
              <c:dLblPos val="r"/>
              <c:showLegendKey val="0"/>
              <c:showVal val="0"/>
              <c:showCatName val="0"/>
              <c:showSerName val="0"/>
              <c:showPercent val="0"/>
              <c:showBubbleSize val="0"/>
              <c:extLst>
                <c:ext xmlns:c15="http://schemas.microsoft.com/office/drawing/2012/chart" uri="{CE6537A1-D6FC-4f65-9D91-7224C49458BB}">
                  <c15:layout>
                    <c:manualLayout>
                      <c:w val="9.5789316722807646E-2"/>
                      <c:h val="5.5245956709726249E-2"/>
                    </c:manualLayout>
                  </c15:layout>
                  <c15:dlblFieldTable/>
                  <c15:showDataLabelsRange val="1"/>
                </c:ext>
                <c:ext xmlns:c16="http://schemas.microsoft.com/office/drawing/2014/chart" uri="{C3380CC4-5D6E-409C-BE32-E72D297353CC}">
                  <c16:uniqueId val="{0000001D-AB7D-4142-B822-F4CA80FCD2F6}"/>
                </c:ext>
              </c:extLst>
            </c:dLbl>
            <c:dLbl>
              <c:idx val="30"/>
              <c:delete val="1"/>
              <c:extLst>
                <c:ext xmlns:c15="http://schemas.microsoft.com/office/drawing/2012/chart" uri="{CE6537A1-D6FC-4f65-9D91-7224C49458BB}"/>
                <c:ext xmlns:c16="http://schemas.microsoft.com/office/drawing/2014/chart" uri="{C3380CC4-5D6E-409C-BE32-E72D297353CC}">
                  <c16:uniqueId val="{0000001E-AB7D-4142-B822-F4CA80FCD2F6}"/>
                </c:ext>
              </c:extLst>
            </c:dLbl>
            <c:dLbl>
              <c:idx val="31"/>
              <c:delete val="1"/>
              <c:extLst>
                <c:ext xmlns:c15="http://schemas.microsoft.com/office/drawing/2012/chart" uri="{CE6537A1-D6FC-4f65-9D91-7224C49458BB}"/>
                <c:ext xmlns:c16="http://schemas.microsoft.com/office/drawing/2014/chart" uri="{C3380CC4-5D6E-409C-BE32-E72D297353CC}">
                  <c16:uniqueId val="{0000001F-AB7D-4142-B822-F4CA80FCD2F6}"/>
                </c:ext>
              </c:extLst>
            </c:dLbl>
            <c:spPr>
              <a:noFill/>
              <a:ln>
                <a:noFill/>
              </a:ln>
              <a:effectLst/>
            </c:spPr>
            <c:txPr>
              <a:bodyPr rot="0" spcFirstLastPara="1" vertOverflow="overflow" horzOverflow="overflow" vert="horz" wrap="square" lIns="38100" tIns="19050" rIns="38100" bIns="19050" anchor="t" anchorCtr="1">
                <a:noAutofit/>
              </a:bodyPr>
              <a:lstStyle/>
              <a:p>
                <a:pPr>
                  <a:defRPr sz="1400" b="0" i="0" u="none" strike="noStrike" kern="1200" baseline="0">
                    <a:solidFill>
                      <a:sysClr val="windowText" lastClr="000000"/>
                    </a:solidFill>
                    <a:latin typeface="+mn-lt"/>
                    <a:ea typeface="+mn-ea"/>
                    <a:cs typeface="+mn-cs"/>
                  </a:defRPr>
                </a:pPr>
                <a:endParaRPr lang="es-ES"/>
              </a:p>
            </c:txPr>
            <c:dLblPos val="b"/>
            <c:showLegendKey val="0"/>
            <c:showVal val="0"/>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c15:spPr>
                <c15:showDataLabelsRange val="1"/>
                <c15:showLeaderLines val="1"/>
              </c:ext>
            </c:extLst>
          </c:dLbls>
          <c:trendline>
            <c:spPr>
              <a:ln w="25400" cap="rnd">
                <a:solidFill>
                  <a:srgbClr val="4472C4"/>
                </a:solidFill>
                <a:prstDash val="sysDot"/>
              </a:ln>
              <a:effectLst/>
            </c:spPr>
            <c:trendlineType val="linear"/>
            <c:dispRSqr val="1"/>
            <c:dispEq val="1"/>
            <c:trendlineLbl>
              <c:layout>
                <c:manualLayout>
                  <c:x val="0.10678622735430728"/>
                  <c:y val="-0.65263326692858503"/>
                </c:manualLayout>
              </c:layout>
              <c:tx>
                <c:rich>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baseline="0" dirty="0">
                        <a:solidFill>
                          <a:schemeClr val="bg1"/>
                        </a:solidFill>
                      </a:rPr>
                      <a:t>y = -0,00x + 0,05</a:t>
                    </a:r>
                    <a:br>
                      <a:rPr lang="en-US" sz="1400" baseline="0" dirty="0"/>
                    </a:br>
                    <a:r>
                      <a:rPr lang="en-US" sz="1400" baseline="0" dirty="0"/>
                      <a:t>R² = 0,18</a:t>
                    </a:r>
                    <a:endParaRPr lang="en-US" sz="1400" dirty="0"/>
                  </a:p>
                </c:rich>
              </c:tx>
              <c:numFmt formatCode="#,##0.00" sourceLinked="0"/>
              <c:spPr>
                <a:noFill/>
                <a:ln>
                  <a:noFill/>
                </a:ln>
                <a:effectLst/>
              </c:spPr>
            </c:trendlineLbl>
          </c:trendline>
          <c:xVal>
            <c:numRef>
              <c:f>'ins 1-1-letal'!$C$5:$C$36</c:f>
              <c:numCache>
                <c:formatCode>0.00</c:formatCode>
                <c:ptCount val="32"/>
                <c:pt idx="0">
                  <c:v>3.2628230685580335</c:v>
                </c:pt>
                <c:pt idx="1">
                  <c:v>7.5352552827655845</c:v>
                </c:pt>
                <c:pt idx="2">
                  <c:v>7.8238073638795367</c:v>
                </c:pt>
                <c:pt idx="3">
                  <c:v>8.5602017607652368</c:v>
                </c:pt>
                <c:pt idx="4">
                  <c:v>7.8805463466800907</c:v>
                </c:pt>
                <c:pt idx="5">
                  <c:v>9.7345908325818229</c:v>
                </c:pt>
                <c:pt idx="6">
                  <c:v>7.4026455332269778</c:v>
                </c:pt>
                <c:pt idx="7">
                  <c:v>4.7173564223239293</c:v>
                </c:pt>
                <c:pt idx="8">
                  <c:v>5.3270930329400485</c:v>
                </c:pt>
                <c:pt idx="9">
                  <c:v>4.7262451186899384</c:v>
                </c:pt>
                <c:pt idx="10">
                  <c:v>2.6914797777382566</c:v>
                </c:pt>
                <c:pt idx="11">
                  <c:v>2.0481967754465091</c:v>
                </c:pt>
                <c:pt idx="12">
                  <c:v>6.4750879708462952</c:v>
                </c:pt>
                <c:pt idx="13">
                  <c:v>10</c:v>
                </c:pt>
                <c:pt idx="14">
                  <c:v>0</c:v>
                </c:pt>
                <c:pt idx="15">
                  <c:v>3.4745458985333433</c:v>
                </c:pt>
                <c:pt idx="16">
                  <c:v>5.0221403938718714</c:v>
                </c:pt>
                <c:pt idx="17">
                  <c:v>4.8714803571987355</c:v>
                </c:pt>
                <c:pt idx="18">
                  <c:v>5.6053483150217698</c:v>
                </c:pt>
                <c:pt idx="19">
                  <c:v>8.3170176198470092</c:v>
                </c:pt>
                <c:pt idx="20">
                  <c:v>4.8284973354615444</c:v>
                </c:pt>
                <c:pt idx="21">
                  <c:v>2.9975551857329714</c:v>
                </c:pt>
                <c:pt idx="22">
                  <c:v>2.7338278825782645</c:v>
                </c:pt>
                <c:pt idx="23">
                  <c:v>1.7252900622142837</c:v>
                </c:pt>
                <c:pt idx="24">
                  <c:v>3.6702909844105029</c:v>
                </c:pt>
                <c:pt idx="25">
                  <c:v>2.4355889553616601</c:v>
                </c:pt>
                <c:pt idx="26">
                  <c:v>4.9611931451507871</c:v>
                </c:pt>
                <c:pt idx="27">
                  <c:v>4.5944341713742824</c:v>
                </c:pt>
                <c:pt idx="28">
                  <c:v>5.9346524535162448</c:v>
                </c:pt>
                <c:pt idx="29">
                  <c:v>5.1932520067054195</c:v>
                </c:pt>
                <c:pt idx="30">
                  <c:v>4.4503550607347124</c:v>
                </c:pt>
                <c:pt idx="31">
                  <c:v>4.6645188513970615</c:v>
                </c:pt>
              </c:numCache>
            </c:numRef>
          </c:xVal>
          <c:yVal>
            <c:numRef>
              <c:f>'ins 1-1-letal'!$D$5:$D$36</c:f>
              <c:numCache>
                <c:formatCode>0.0%</c:formatCode>
                <c:ptCount val="32"/>
                <c:pt idx="1">
                  <c:v>9.5238095238095247E-3</c:v>
                </c:pt>
                <c:pt idx="2">
                  <c:v>4.7676849416683528E-2</c:v>
                </c:pt>
                <c:pt idx="3">
                  <c:v>2.2122097743140119E-2</c:v>
                </c:pt>
                <c:pt idx="4">
                  <c:v>2.491103202846975E-2</c:v>
                </c:pt>
                <c:pt idx="5">
                  <c:v>3.5425255764238814E-2</c:v>
                </c:pt>
                <c:pt idx="6">
                  <c:v>3.750705019740553E-2</c:v>
                </c:pt>
                <c:pt idx="7">
                  <c:v>5.7777777777777775E-2</c:v>
                </c:pt>
                <c:pt idx="8">
                  <c:v>0.04</c:v>
                </c:pt>
                <c:pt idx="9">
                  <c:v>1.937984496124031E-2</c:v>
                </c:pt>
                <c:pt idx="10">
                  <c:v>7.1428571428571425E-2</c:v>
                </c:pt>
                <c:pt idx="11">
                  <c:v>3.9603960396039604E-2</c:v>
                </c:pt>
                <c:pt idx="12">
                  <c:v>2.2727272727272728E-2</c:v>
                </c:pt>
                <c:pt idx="13">
                  <c:v>6.9962686567164182E-3</c:v>
                </c:pt>
                <c:pt idx="16">
                  <c:v>4.3824701195219126E-2</c:v>
                </c:pt>
                <c:pt idx="17">
                  <c:v>2.8571428571428571E-2</c:v>
                </c:pt>
                <c:pt idx="18">
                  <c:v>2.88659793814433E-2</c:v>
                </c:pt>
                <c:pt idx="19">
                  <c:v>2.2831050228310501E-2</c:v>
                </c:pt>
                <c:pt idx="20">
                  <c:v>2.564102564102564E-2</c:v>
                </c:pt>
                <c:pt idx="22">
                  <c:v>2.414113277623027E-2</c:v>
                </c:pt>
                <c:pt idx="23">
                  <c:v>4.5454545454545456E-2</c:v>
                </c:pt>
                <c:pt idx="26">
                  <c:v>4.4359949302915085E-2</c:v>
                </c:pt>
                <c:pt idx="27">
                  <c:v>4.2397660818713448E-2</c:v>
                </c:pt>
                <c:pt idx="28">
                  <c:v>2.9126213592233011E-2</c:v>
                </c:pt>
                <c:pt idx="29">
                  <c:v>2.1153846153846155E-2</c:v>
                </c:pt>
                <c:pt idx="30">
                  <c:v>9.1659028414298807E-3</c:v>
                </c:pt>
              </c:numCache>
            </c:numRef>
          </c:yVal>
          <c:smooth val="0"/>
          <c:extLst>
            <c:ext xmlns:c15="http://schemas.microsoft.com/office/drawing/2012/chart" uri="{02D57815-91ED-43cb-92C2-25804820EDAC}">
              <c15:datalabelsRange>
                <c15:f>'ins 1-1-letal'!$B$5:$B$36</c15:f>
                <c15:dlblRangeCache>
                  <c:ptCount val="32"/>
                  <c:pt idx="0">
                    <c:v>Arauca</c:v>
                  </c:pt>
                  <c:pt idx="1">
                    <c:v>Armenia</c:v>
                  </c:pt>
                  <c:pt idx="2">
                    <c:v>Barranquilla AM</c:v>
                  </c:pt>
                  <c:pt idx="3">
                    <c:v>Bogotá D.C</c:v>
                  </c:pt>
                  <c:pt idx="4">
                    <c:v>Bucaramanga AM</c:v>
                  </c:pt>
                  <c:pt idx="5">
                    <c:v>Cali AM</c:v>
                  </c:pt>
                  <c:pt idx="6">
                    <c:v>Cartagena</c:v>
                  </c:pt>
                  <c:pt idx="7">
                    <c:v>Cúcuta AM</c:v>
                  </c:pt>
                  <c:pt idx="8">
                    <c:v>Florencia</c:v>
                  </c:pt>
                  <c:pt idx="9">
                    <c:v>Ibagué</c:v>
                  </c:pt>
                  <c:pt idx="10">
                    <c:v>Inírida</c:v>
                  </c:pt>
                  <c:pt idx="11">
                    <c:v>Leticia</c:v>
                  </c:pt>
                  <c:pt idx="12">
                    <c:v>Manizales AM</c:v>
                  </c:pt>
                  <c:pt idx="13">
                    <c:v>Medellín AM</c:v>
                  </c:pt>
                  <c:pt idx="14">
                    <c:v>Mitú</c:v>
                  </c:pt>
                  <c:pt idx="15">
                    <c:v>Mocoa</c:v>
                  </c:pt>
                  <c:pt idx="16">
                    <c:v>Montería</c:v>
                  </c:pt>
                  <c:pt idx="17">
                    <c:v>Neiva</c:v>
                  </c:pt>
                  <c:pt idx="18">
                    <c:v>Pasto</c:v>
                  </c:pt>
                  <c:pt idx="19">
                    <c:v>Pereira AM</c:v>
                  </c:pt>
                  <c:pt idx="20">
                    <c:v>Popayán</c:v>
                  </c:pt>
                  <c:pt idx="21">
                    <c:v>Puerto Carreño</c:v>
                  </c:pt>
                  <c:pt idx="22">
                    <c:v>Quibdó</c:v>
                  </c:pt>
                  <c:pt idx="23">
                    <c:v>Riohacha</c:v>
                  </c:pt>
                  <c:pt idx="24">
                    <c:v>San Andrés</c:v>
                  </c:pt>
                  <c:pt idx="25">
                    <c:v>San José Del Guaviare</c:v>
                  </c:pt>
                  <c:pt idx="26">
                    <c:v>Santa Marta</c:v>
                  </c:pt>
                  <c:pt idx="27">
                    <c:v>Sincelejo</c:v>
                  </c:pt>
                  <c:pt idx="28">
                    <c:v>Tunja</c:v>
                  </c:pt>
                  <c:pt idx="29">
                    <c:v>Valledupar</c:v>
                  </c:pt>
                  <c:pt idx="30">
                    <c:v>Villavicencio</c:v>
                  </c:pt>
                  <c:pt idx="31">
                    <c:v>Yopal</c:v>
                  </c:pt>
                </c15:dlblRangeCache>
              </c15:datalabelsRange>
            </c:ext>
            <c:ext xmlns:c16="http://schemas.microsoft.com/office/drawing/2014/chart" uri="{C3380CC4-5D6E-409C-BE32-E72D297353CC}">
              <c16:uniqueId val="{00000021-AB7D-4142-B822-F4CA80FCD2F6}"/>
            </c:ext>
          </c:extLst>
        </c:ser>
        <c:dLbls>
          <c:showLegendKey val="0"/>
          <c:showVal val="0"/>
          <c:showCatName val="0"/>
          <c:showSerName val="0"/>
          <c:showPercent val="0"/>
          <c:showBubbleSize val="0"/>
        </c:dLbls>
        <c:axId val="1652533632"/>
        <c:axId val="1715819184"/>
      </c:scatterChart>
      <c:valAx>
        <c:axId val="1652533632"/>
        <c:scaling>
          <c:orientation val="minMax"/>
          <c:max val="10"/>
        </c:scaling>
        <c:delete val="0"/>
        <c:axPos val="b"/>
        <c:title>
          <c:tx>
            <c:rich>
              <a:bodyPr rot="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CO" sz="1600" b="1">
                    <a:solidFill>
                      <a:sysClr val="windowText" lastClr="000000"/>
                    </a:solidFill>
                  </a:rPr>
                  <a:t>ICC 2020 - Gestión de</a:t>
                </a:r>
                <a:r>
                  <a:rPr lang="es-CO" sz="1600" b="1" baseline="0">
                    <a:solidFill>
                      <a:sysClr val="windowText" lastClr="000000"/>
                    </a:solidFill>
                  </a:rPr>
                  <a:t> recursos </a:t>
                </a:r>
                <a:r>
                  <a:rPr lang="es-CO" sz="1600" b="1">
                    <a:solidFill>
                      <a:sysClr val="windowText" lastClr="000000"/>
                    </a:solidFill>
                  </a:rPr>
                  <a:t>(0</a:t>
                </a:r>
                <a:r>
                  <a:rPr lang="es-CO" sz="1600" b="1" baseline="0">
                    <a:solidFill>
                      <a:sysClr val="windowText" lastClr="000000"/>
                    </a:solidFill>
                  </a:rPr>
                  <a:t> - 10)</a:t>
                </a:r>
                <a:endParaRPr lang="es-CO" sz="1600" b="1">
                  <a:solidFill>
                    <a:sysClr val="windowText" lastClr="000000"/>
                  </a:solidFill>
                </a:endParaRPr>
              </a:p>
            </c:rich>
          </c:tx>
          <c:layout>
            <c:manualLayout>
              <c:xMode val="edge"/>
              <c:yMode val="edge"/>
              <c:x val="0.41992673611111109"/>
              <c:y val="0.93116269841269839"/>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ES"/>
          </a:p>
        </c:txPr>
        <c:crossAx val="1715819184"/>
        <c:crosses val="autoZero"/>
        <c:crossBetween val="midCat"/>
      </c:valAx>
      <c:valAx>
        <c:axId val="1715819184"/>
        <c:scaling>
          <c:orientation val="minMax"/>
        </c:scaling>
        <c:delete val="0"/>
        <c:axPos val="l"/>
        <c:title>
          <c:tx>
            <c:rich>
              <a:bodyPr rot="-5400000" spcFirstLastPara="1" vertOverflow="ellipsis" vert="horz" wrap="square" anchor="ctr" anchorCtr="1"/>
              <a:lstStyle/>
              <a:p>
                <a:pPr>
                  <a:defRPr sz="1600" b="1" i="0" u="none" strike="noStrike" kern="1200" baseline="0">
                    <a:solidFill>
                      <a:sysClr val="windowText" lastClr="000000"/>
                    </a:solidFill>
                    <a:latin typeface="+mn-lt"/>
                    <a:ea typeface="+mn-ea"/>
                    <a:cs typeface="+mn-cs"/>
                  </a:defRPr>
                </a:pPr>
                <a:r>
                  <a:rPr lang="es-CO" sz="1600" b="1" dirty="0">
                    <a:solidFill>
                      <a:sysClr val="windowText" lastClr="000000"/>
                    </a:solidFill>
                  </a:rPr>
                  <a:t>Tasa</a:t>
                </a:r>
                <a:r>
                  <a:rPr lang="es-CO" sz="1600" b="1" baseline="0" dirty="0">
                    <a:solidFill>
                      <a:sysClr val="windowText" lastClr="000000"/>
                    </a:solidFill>
                  </a:rPr>
                  <a:t> de letalidad COVID-19</a:t>
                </a:r>
              </a:p>
            </c:rich>
          </c:tx>
          <c:layout>
            <c:manualLayout>
              <c:xMode val="edge"/>
              <c:yMode val="edge"/>
              <c:x val="9.7012152777777791E-3"/>
              <c:y val="0.21816666666666668"/>
            </c:manualLayout>
          </c:layout>
          <c:overlay val="0"/>
          <c:spPr>
            <a:noFill/>
            <a:ln>
              <a:noFill/>
            </a:ln>
            <a:effectLst/>
          </c:spPr>
        </c:title>
        <c:numFmt formatCode="0%" sourceLinked="0"/>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s-ES"/>
          </a:p>
        </c:txPr>
        <c:crossAx val="165253363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'Gráfica 3'!$C$2</c:f>
              <c:strCache>
                <c:ptCount val="1"/>
                <c:pt idx="0">
                  <c:v>Puntaje</c:v>
                </c:pt>
              </c:strCache>
            </c:strRef>
          </c:tx>
          <c:spPr>
            <a:solidFill>
              <a:srgbClr val="4AAE6C"/>
            </a:solidFill>
            <a:ln>
              <a:noFill/>
            </a:ln>
            <a:effectLst/>
          </c:spPr>
          <c:invertIfNegative val="0"/>
          <c:dPt>
            <c:idx val="18"/>
            <c:invertIfNegative val="0"/>
            <c:bubble3D val="0"/>
            <c:spPr>
              <a:solidFill>
                <a:srgbClr val="0F3F23"/>
              </a:solidFill>
              <a:ln>
                <a:noFill/>
              </a:ln>
              <a:effectLst/>
            </c:spPr>
            <c:extLst>
              <c:ext xmlns:c16="http://schemas.microsoft.com/office/drawing/2014/chart" uri="{C3380CC4-5D6E-409C-BE32-E72D297353CC}">
                <c16:uniqueId val="{0000000B-6983-42B5-8E78-29118834C265}"/>
              </c:ext>
            </c:extLst>
          </c:dPt>
          <c:dPt>
            <c:idx val="20"/>
            <c:invertIfNegative val="0"/>
            <c:bubble3D val="0"/>
            <c:spPr>
              <a:solidFill>
                <a:srgbClr val="0F3F23"/>
              </a:solidFill>
              <a:ln>
                <a:noFill/>
              </a:ln>
              <a:effectLst/>
            </c:spPr>
            <c:extLst>
              <c:ext xmlns:c16="http://schemas.microsoft.com/office/drawing/2014/chart" uri="{C3380CC4-5D6E-409C-BE32-E72D297353CC}">
                <c16:uniqueId val="{0000000A-6983-42B5-8E78-29118834C265}"/>
              </c:ext>
            </c:extLst>
          </c:dPt>
          <c:dPt>
            <c:idx val="23"/>
            <c:invertIfNegative val="0"/>
            <c:bubble3D val="0"/>
            <c:spPr>
              <a:solidFill>
                <a:srgbClr val="0F3F23"/>
              </a:solidFill>
              <a:ln>
                <a:noFill/>
              </a:ln>
              <a:effectLst/>
            </c:spPr>
            <c:extLst>
              <c:ext xmlns:c16="http://schemas.microsoft.com/office/drawing/2014/chart" uri="{C3380CC4-5D6E-409C-BE32-E72D297353CC}">
                <c16:uniqueId val="{00000009-6983-42B5-8E78-29118834C265}"/>
              </c:ext>
            </c:extLst>
          </c:dPt>
          <c:dPt>
            <c:idx val="26"/>
            <c:invertIfNegative val="0"/>
            <c:bubble3D val="0"/>
            <c:spPr>
              <a:solidFill>
                <a:srgbClr val="0F3F23"/>
              </a:solidFill>
              <a:ln>
                <a:noFill/>
              </a:ln>
              <a:effectLst/>
            </c:spPr>
            <c:extLst>
              <c:ext xmlns:c16="http://schemas.microsoft.com/office/drawing/2014/chart" uri="{C3380CC4-5D6E-409C-BE32-E72D297353CC}">
                <c16:uniqueId val="{00000003-6983-42B5-8E78-29118834C265}"/>
              </c:ext>
            </c:extLst>
          </c:dPt>
          <c:dPt>
            <c:idx val="27"/>
            <c:invertIfNegative val="0"/>
            <c:bubble3D val="0"/>
            <c:spPr>
              <a:solidFill>
                <a:srgbClr val="0F3F23"/>
              </a:solidFill>
              <a:ln>
                <a:noFill/>
              </a:ln>
              <a:effectLst/>
            </c:spPr>
            <c:extLst>
              <c:ext xmlns:c16="http://schemas.microsoft.com/office/drawing/2014/chart" uri="{C3380CC4-5D6E-409C-BE32-E72D297353CC}">
                <c16:uniqueId val="{00000004-6983-42B5-8E78-29118834C265}"/>
              </c:ext>
            </c:extLst>
          </c:dPt>
          <c:dPt>
            <c:idx val="28"/>
            <c:invertIfNegative val="0"/>
            <c:bubble3D val="0"/>
            <c:spPr>
              <a:solidFill>
                <a:srgbClr val="0F3F23"/>
              </a:solidFill>
              <a:ln>
                <a:noFill/>
              </a:ln>
              <a:effectLst/>
            </c:spPr>
            <c:extLst>
              <c:ext xmlns:c16="http://schemas.microsoft.com/office/drawing/2014/chart" uri="{C3380CC4-5D6E-409C-BE32-E72D297353CC}">
                <c16:uniqueId val="{00000005-6983-42B5-8E78-29118834C265}"/>
              </c:ext>
            </c:extLst>
          </c:dPt>
          <c:dPt>
            <c:idx val="29"/>
            <c:invertIfNegative val="0"/>
            <c:bubble3D val="0"/>
            <c:spPr>
              <a:solidFill>
                <a:srgbClr val="0F3F23"/>
              </a:solidFill>
              <a:ln>
                <a:noFill/>
              </a:ln>
              <a:effectLst/>
            </c:spPr>
            <c:extLst>
              <c:ext xmlns:c16="http://schemas.microsoft.com/office/drawing/2014/chart" uri="{C3380CC4-5D6E-409C-BE32-E72D297353CC}">
                <c16:uniqueId val="{00000006-6983-42B5-8E78-29118834C265}"/>
              </c:ext>
            </c:extLst>
          </c:dPt>
          <c:dPt>
            <c:idx val="30"/>
            <c:invertIfNegative val="0"/>
            <c:bubble3D val="0"/>
            <c:spPr>
              <a:solidFill>
                <a:srgbClr val="0F3F23"/>
              </a:solidFill>
              <a:ln>
                <a:noFill/>
              </a:ln>
              <a:effectLst/>
            </c:spPr>
            <c:extLst>
              <c:ext xmlns:c16="http://schemas.microsoft.com/office/drawing/2014/chart" uri="{C3380CC4-5D6E-409C-BE32-E72D297353CC}">
                <c16:uniqueId val="{00000007-6983-42B5-8E78-29118834C265}"/>
              </c:ext>
            </c:extLst>
          </c:dPt>
          <c:dPt>
            <c:idx val="31"/>
            <c:invertIfNegative val="0"/>
            <c:bubble3D val="0"/>
            <c:spPr>
              <a:solidFill>
                <a:srgbClr val="0F3F23"/>
              </a:solidFill>
              <a:ln>
                <a:noFill/>
              </a:ln>
              <a:effectLst/>
            </c:spPr>
            <c:extLst>
              <c:ext xmlns:c16="http://schemas.microsoft.com/office/drawing/2014/chart" uri="{C3380CC4-5D6E-409C-BE32-E72D297353CC}">
                <c16:uniqueId val="{00000008-6983-42B5-8E78-29118834C265}"/>
              </c:ext>
            </c:extLst>
          </c:dPt>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'Gráfica 3'!$B$3:$B$34</c:f>
              <c:strCache>
                <c:ptCount val="32"/>
                <c:pt idx="0">
                  <c:v>Bogotá D.C (1)</c:v>
                </c:pt>
                <c:pt idx="1">
                  <c:v>Medellín AM (2)</c:v>
                </c:pt>
                <c:pt idx="2">
                  <c:v>Manizales AM (3)</c:v>
                </c:pt>
                <c:pt idx="3">
                  <c:v>Bucaramanga AM (4)</c:v>
                </c:pt>
                <c:pt idx="4">
                  <c:v>Tunja (5)</c:v>
                </c:pt>
                <c:pt idx="5">
                  <c:v>Cali AM (6)</c:v>
                </c:pt>
                <c:pt idx="6">
                  <c:v>Pereira AM (7)</c:v>
                </c:pt>
                <c:pt idx="7">
                  <c:v>Barranquilla AM (8)</c:v>
                </c:pt>
                <c:pt idx="8">
                  <c:v>Popayán (9)</c:v>
                </c:pt>
                <c:pt idx="9">
                  <c:v>Armenia (10)</c:v>
                </c:pt>
                <c:pt idx="10">
                  <c:v>Cartagena (11)</c:v>
                </c:pt>
                <c:pt idx="11">
                  <c:v>Neiva (12)</c:v>
                </c:pt>
                <c:pt idx="12">
                  <c:v>Pasto (13)</c:v>
                </c:pt>
                <c:pt idx="13">
                  <c:v>Ibagué (14)</c:v>
                </c:pt>
                <c:pt idx="14">
                  <c:v>Cúcuta AM (15)</c:v>
                </c:pt>
                <c:pt idx="15">
                  <c:v>Santa Marta (16)</c:v>
                </c:pt>
                <c:pt idx="16">
                  <c:v>Villavicencio (17)</c:v>
                </c:pt>
                <c:pt idx="17">
                  <c:v>Montería (18)</c:v>
                </c:pt>
                <c:pt idx="18">
                  <c:v>Yopal (19)</c:v>
                </c:pt>
                <c:pt idx="19">
                  <c:v>Sincelejo (20)</c:v>
                </c:pt>
                <c:pt idx="20">
                  <c:v>San Andrés (21)</c:v>
                </c:pt>
                <c:pt idx="21">
                  <c:v>Valledupar (22)</c:v>
                </c:pt>
                <c:pt idx="22">
                  <c:v>Florencia (23)</c:v>
                </c:pt>
                <c:pt idx="23">
                  <c:v>Mocoa (24)</c:v>
                </c:pt>
                <c:pt idx="24">
                  <c:v>Quibdó (25)</c:v>
                </c:pt>
                <c:pt idx="25">
                  <c:v>Riohacha (26)</c:v>
                </c:pt>
                <c:pt idx="26">
                  <c:v>Arauca (27)</c:v>
                </c:pt>
                <c:pt idx="27">
                  <c:v>San José del Guaviare (28)</c:v>
                </c:pt>
                <c:pt idx="28">
                  <c:v>Leticia (29)</c:v>
                </c:pt>
                <c:pt idx="29">
                  <c:v>Inírida (30)</c:v>
                </c:pt>
                <c:pt idx="30">
                  <c:v>Puerto Carreño (31)</c:v>
                </c:pt>
                <c:pt idx="31">
                  <c:v>Mitú (32)</c:v>
                </c:pt>
              </c:strCache>
            </c:strRef>
          </c:cat>
          <c:val>
            <c:numRef>
              <c:f>'Gráfica 3'!$C$3:$C$34</c:f>
              <c:numCache>
                <c:formatCode>0.0</c:formatCode>
                <c:ptCount val="32"/>
                <c:pt idx="0">
                  <c:v>7.4872244174628708</c:v>
                </c:pt>
                <c:pt idx="1">
                  <c:v>7.0484675135253081</c:v>
                </c:pt>
                <c:pt idx="2">
                  <c:v>6.6410534249374331</c:v>
                </c:pt>
                <c:pt idx="3">
                  <c:v>6.3340694911181981</c:v>
                </c:pt>
                <c:pt idx="4">
                  <c:v>6.325200836776026</c:v>
                </c:pt>
                <c:pt idx="5">
                  <c:v>6.1913811187717425</c:v>
                </c:pt>
                <c:pt idx="6">
                  <c:v>6.0089534663788715</c:v>
                </c:pt>
                <c:pt idx="7">
                  <c:v>5.8352132255794684</c:v>
                </c:pt>
                <c:pt idx="8">
                  <c:v>5.8273667598094745</c:v>
                </c:pt>
                <c:pt idx="9">
                  <c:v>5.7492564770603991</c:v>
                </c:pt>
                <c:pt idx="10">
                  <c:v>5.3113641317429652</c:v>
                </c:pt>
                <c:pt idx="11">
                  <c:v>5.2952006083093837</c:v>
                </c:pt>
                <c:pt idx="12">
                  <c:v>5.190051774154723</c:v>
                </c:pt>
                <c:pt idx="13">
                  <c:v>5.1741582368639714</c:v>
                </c:pt>
                <c:pt idx="14">
                  <c:v>4.9831485345365829</c:v>
                </c:pt>
                <c:pt idx="15">
                  <c:v>4.9423421976143675</c:v>
                </c:pt>
                <c:pt idx="16">
                  <c:v>4.858945942882535</c:v>
                </c:pt>
                <c:pt idx="17">
                  <c:v>4.7844529248315251</c:v>
                </c:pt>
                <c:pt idx="18">
                  <c:v>4.7119387125528815</c:v>
                </c:pt>
                <c:pt idx="19">
                  <c:v>4.6676914867315675</c:v>
                </c:pt>
                <c:pt idx="20">
                  <c:v>4.6466855940887797</c:v>
                </c:pt>
                <c:pt idx="21">
                  <c:v>4.5716539144044157</c:v>
                </c:pt>
                <c:pt idx="22">
                  <c:v>4.1843707612307419</c:v>
                </c:pt>
                <c:pt idx="23">
                  <c:v>4.0505745264593083</c:v>
                </c:pt>
                <c:pt idx="24">
                  <c:v>3.9660180389104429</c:v>
                </c:pt>
                <c:pt idx="25">
                  <c:v>3.9609106355655972</c:v>
                </c:pt>
                <c:pt idx="26">
                  <c:v>3.5268022105966246</c:v>
                </c:pt>
                <c:pt idx="27">
                  <c:v>3.506080692015825</c:v>
                </c:pt>
                <c:pt idx="28">
                  <c:v>3.3258498015055418</c:v>
                </c:pt>
                <c:pt idx="29">
                  <c:v>3.1802236932107113</c:v>
                </c:pt>
                <c:pt idx="30">
                  <c:v>3.149139105907258</c:v>
                </c:pt>
                <c:pt idx="31">
                  <c:v>3.0717357680607904</c:v>
                </c:pt>
              </c:numCache>
            </c:numRef>
          </c:val>
          <c:extLst>
            <c:ext xmlns:c16="http://schemas.microsoft.com/office/drawing/2014/chart" uri="{C3380CC4-5D6E-409C-BE32-E72D297353CC}">
              <c16:uniqueId val="{00000000-6983-42B5-8E78-29118834C265}"/>
            </c:ext>
          </c:extLst>
        </c:ser>
        <c:dLbls>
          <c:showLegendKey val="0"/>
          <c:showVal val="0"/>
          <c:showCatName val="0"/>
          <c:showSerName val="0"/>
          <c:showPercent val="0"/>
          <c:showBubbleSize val="0"/>
        </c:dLbls>
        <c:gapWidth val="219"/>
        <c:overlap val="-27"/>
        <c:axId val="337574863"/>
        <c:axId val="538931935"/>
      </c:barChart>
      <c:catAx>
        <c:axId val="33757486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s-ES"/>
          </a:p>
        </c:txPr>
        <c:crossAx val="538931935"/>
        <c:crosses val="autoZero"/>
        <c:auto val="1"/>
        <c:lblAlgn val="ctr"/>
        <c:lblOffset val="100"/>
        <c:noMultiLvlLbl val="0"/>
      </c:catAx>
      <c:valAx>
        <c:axId val="538931935"/>
        <c:scaling>
          <c:orientation val="minMax"/>
        </c:scaling>
        <c:delete val="1"/>
        <c:axPos val="l"/>
        <c:numFmt formatCode="0.0" sourceLinked="1"/>
        <c:majorTickMark val="none"/>
        <c:minorTickMark val="none"/>
        <c:tickLblPos val="nextTo"/>
        <c:crossAx val="337574863"/>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834915049538904E-2"/>
          <c:y val="2.6359584737479669E-2"/>
          <c:w val="0.97633016990092214"/>
          <c:h val="0.52397636288477378"/>
        </c:manualLayout>
      </c:layout>
      <c:barChart>
        <c:barDir val="col"/>
        <c:grouping val="clustered"/>
        <c:varyColors val="0"/>
        <c:ser>
          <c:idx val="0"/>
          <c:order val="0"/>
          <c:tx>
            <c:strRef>
              <c:f>Sheet2!$B$2</c:f>
              <c:strCache>
                <c:ptCount val="1"/>
                <c:pt idx="0">
                  <c:v>Puntaje</c:v>
                </c:pt>
              </c:strCache>
            </c:strRef>
          </c:tx>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Sheet2!$A$3:$A$34</c:f>
              <c:strCache>
                <c:ptCount val="32"/>
                <c:pt idx="0">
                  <c:v>Bogotá D.C (1)</c:v>
                </c:pt>
                <c:pt idx="1">
                  <c:v>Barranquilla AM (2)</c:v>
                </c:pt>
                <c:pt idx="2">
                  <c:v>Medellín AM (3)</c:v>
                </c:pt>
                <c:pt idx="3">
                  <c:v>Pereira AM (4)</c:v>
                </c:pt>
                <c:pt idx="4">
                  <c:v>Armenia (5)</c:v>
                </c:pt>
                <c:pt idx="5">
                  <c:v>Cali AM (6)</c:v>
                </c:pt>
                <c:pt idx="6">
                  <c:v>Manizales AM (7)</c:v>
                </c:pt>
                <c:pt idx="7">
                  <c:v>Cartagena (8)</c:v>
                </c:pt>
                <c:pt idx="8">
                  <c:v>Pasto (9)</c:v>
                </c:pt>
                <c:pt idx="9">
                  <c:v>Tunja (10)</c:v>
                </c:pt>
                <c:pt idx="10">
                  <c:v>San Andrés (11)</c:v>
                </c:pt>
                <c:pt idx="11">
                  <c:v>Bucaramanga AM (12)</c:v>
                </c:pt>
                <c:pt idx="12">
                  <c:v>Cúcuta AM (13)</c:v>
                </c:pt>
                <c:pt idx="13">
                  <c:v>Ibagué (14)</c:v>
                </c:pt>
                <c:pt idx="14">
                  <c:v>Sincelejo (15)</c:v>
                </c:pt>
                <c:pt idx="15">
                  <c:v>Santa Marta (16)</c:v>
                </c:pt>
                <c:pt idx="16">
                  <c:v>Villavicencio (17)</c:v>
                </c:pt>
                <c:pt idx="17">
                  <c:v>Neiva (18)</c:v>
                </c:pt>
                <c:pt idx="18">
                  <c:v>Leticia (19)</c:v>
                </c:pt>
                <c:pt idx="19">
                  <c:v>Montería (20)</c:v>
                </c:pt>
                <c:pt idx="20">
                  <c:v>Popayán (21)</c:v>
                </c:pt>
                <c:pt idx="21">
                  <c:v>Riohacha (22)</c:v>
                </c:pt>
                <c:pt idx="22">
                  <c:v>Valledupar (23)</c:v>
                </c:pt>
                <c:pt idx="23">
                  <c:v>Quibdó (24)</c:v>
                </c:pt>
                <c:pt idx="24">
                  <c:v>San José del Guaviare (25)</c:v>
                </c:pt>
                <c:pt idx="25">
                  <c:v>Yopal (26)</c:v>
                </c:pt>
                <c:pt idx="26">
                  <c:v>Mocoa (27)</c:v>
                </c:pt>
                <c:pt idx="27">
                  <c:v>Florencia (28)</c:v>
                </c:pt>
                <c:pt idx="28">
                  <c:v>Mitú (29)</c:v>
                </c:pt>
                <c:pt idx="29">
                  <c:v>Arauca (30)</c:v>
                </c:pt>
                <c:pt idx="30">
                  <c:v>Inírida (31)</c:v>
                </c:pt>
                <c:pt idx="31">
                  <c:v>Puerto Carreño (32)</c:v>
                </c:pt>
              </c:strCache>
            </c:strRef>
          </c:cat>
          <c:val>
            <c:numRef>
              <c:f>Sheet2!$B$3:$B$34</c:f>
              <c:numCache>
                <c:formatCode>0.0</c:formatCode>
                <c:ptCount val="32"/>
                <c:pt idx="0">
                  <c:v>8.2199529314430979</c:v>
                </c:pt>
                <c:pt idx="1">
                  <c:v>7.7428089203685619</c:v>
                </c:pt>
                <c:pt idx="2">
                  <c:v>7.5671317776250566</c:v>
                </c:pt>
                <c:pt idx="3">
                  <c:v>7.2476213779534593</c:v>
                </c:pt>
                <c:pt idx="4">
                  <c:v>7.1056142197719883</c:v>
                </c:pt>
                <c:pt idx="5">
                  <c:v>7.0034702109870981</c:v>
                </c:pt>
                <c:pt idx="6">
                  <c:v>6.8173374324854166</c:v>
                </c:pt>
                <c:pt idx="7">
                  <c:v>6.740690479584841</c:v>
                </c:pt>
                <c:pt idx="8">
                  <c:v>6.7250600043556554</c:v>
                </c:pt>
                <c:pt idx="9">
                  <c:v>6.695029648820169</c:v>
                </c:pt>
                <c:pt idx="10">
                  <c:v>6.4003970955772544</c:v>
                </c:pt>
                <c:pt idx="11">
                  <c:v>6.32172367314854</c:v>
                </c:pt>
                <c:pt idx="12">
                  <c:v>6.1394762070258651</c:v>
                </c:pt>
                <c:pt idx="13">
                  <c:v>6.1163658343622647</c:v>
                </c:pt>
                <c:pt idx="14">
                  <c:v>6.0620721225274687</c:v>
                </c:pt>
                <c:pt idx="15">
                  <c:v>6.0468199782276457</c:v>
                </c:pt>
                <c:pt idx="16">
                  <c:v>5.6978573801574584</c:v>
                </c:pt>
                <c:pt idx="17">
                  <c:v>5.6949505784414365</c:v>
                </c:pt>
                <c:pt idx="18">
                  <c:v>5.573750602717082</c:v>
                </c:pt>
                <c:pt idx="19">
                  <c:v>5.4285521695787518</c:v>
                </c:pt>
                <c:pt idx="20">
                  <c:v>5.3465472801794913</c:v>
                </c:pt>
                <c:pt idx="21">
                  <c:v>5.2965359127290697</c:v>
                </c:pt>
                <c:pt idx="22">
                  <c:v>5.2462573991607826</c:v>
                </c:pt>
                <c:pt idx="23">
                  <c:v>5.1244640131839763</c:v>
                </c:pt>
                <c:pt idx="24">
                  <c:v>5.0216488784809101</c:v>
                </c:pt>
                <c:pt idx="25">
                  <c:v>5.0148587118392847</c:v>
                </c:pt>
                <c:pt idx="26">
                  <c:v>5.0103308839064962</c:v>
                </c:pt>
                <c:pt idx="27">
                  <c:v>4.9169114148997206</c:v>
                </c:pt>
                <c:pt idx="28">
                  <c:v>4.2976493071021258</c:v>
                </c:pt>
                <c:pt idx="29">
                  <c:v>4.2271386422287254</c:v>
                </c:pt>
                <c:pt idx="30">
                  <c:v>4.1594536656703172</c:v>
                </c:pt>
                <c:pt idx="31">
                  <c:v>4.0451488246041025</c:v>
                </c:pt>
              </c:numCache>
            </c:numRef>
          </c:val>
          <c:extLst>
            <c:ext xmlns:c16="http://schemas.microsoft.com/office/drawing/2014/chart" uri="{C3380CC4-5D6E-409C-BE32-E72D297353CC}">
              <c16:uniqueId val="{00000000-C2A1-436C-A48F-0722C45CB3A2}"/>
            </c:ext>
          </c:extLst>
        </c:ser>
        <c:dLbls>
          <c:showLegendKey val="0"/>
          <c:showVal val="0"/>
          <c:showCatName val="0"/>
          <c:showSerName val="0"/>
          <c:showPercent val="0"/>
          <c:showBubbleSize val="0"/>
        </c:dLbls>
        <c:gapWidth val="219"/>
        <c:overlap val="-27"/>
        <c:axId val="75233168"/>
        <c:axId val="1699531168"/>
      </c:barChart>
      <c:catAx>
        <c:axId val="752331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699531168"/>
        <c:crosses val="autoZero"/>
        <c:auto val="1"/>
        <c:lblAlgn val="ctr"/>
        <c:lblOffset val="100"/>
        <c:noMultiLvlLbl val="0"/>
      </c:catAx>
      <c:valAx>
        <c:axId val="1699531168"/>
        <c:scaling>
          <c:orientation val="minMax"/>
        </c:scaling>
        <c:delete val="1"/>
        <c:axPos val="l"/>
        <c:numFmt formatCode="0.0" sourceLinked="1"/>
        <c:majorTickMark val="none"/>
        <c:minorTickMark val="none"/>
        <c:tickLblPos val="nextTo"/>
        <c:crossAx val="7523316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2833346691172415E-3"/>
          <c:y val="5.2376847858566764E-2"/>
          <c:w val="0.9889173553223356"/>
          <c:h val="0.46204825534113558"/>
        </c:manualLayout>
      </c:layout>
      <c:barChart>
        <c:barDir val="col"/>
        <c:grouping val="clustered"/>
        <c:varyColors val="0"/>
        <c:ser>
          <c:idx val="0"/>
          <c:order val="0"/>
          <c:tx>
            <c:strRef>
              <c:f>Sheet3!$B$2</c:f>
              <c:strCache>
                <c:ptCount val="1"/>
                <c:pt idx="0">
                  <c:v>Puntaje</c:v>
                </c:pt>
              </c:strCache>
            </c:strRef>
          </c:tx>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Sheet3!$A$3:$A$34</c:f>
              <c:strCache>
                <c:ptCount val="32"/>
                <c:pt idx="0">
                  <c:v>Bogotá D.C (1)</c:v>
                </c:pt>
                <c:pt idx="1">
                  <c:v>Medellín AM (2)</c:v>
                </c:pt>
                <c:pt idx="2">
                  <c:v>Tunja (3)</c:v>
                </c:pt>
                <c:pt idx="3">
                  <c:v>Cali AM (4)</c:v>
                </c:pt>
                <c:pt idx="4">
                  <c:v>Manizales AM (5)</c:v>
                </c:pt>
                <c:pt idx="5">
                  <c:v>Barranquilla AM (6)</c:v>
                </c:pt>
                <c:pt idx="6">
                  <c:v>Bucaramanga AM (7)</c:v>
                </c:pt>
                <c:pt idx="7">
                  <c:v>Cartagena (8)</c:v>
                </c:pt>
                <c:pt idx="8">
                  <c:v>Armenia (9)</c:v>
                </c:pt>
                <c:pt idx="9">
                  <c:v>Popayán (10)</c:v>
                </c:pt>
                <c:pt idx="10">
                  <c:v>Neiva (11)</c:v>
                </c:pt>
                <c:pt idx="11">
                  <c:v>Pereira AM (12)</c:v>
                </c:pt>
                <c:pt idx="12">
                  <c:v>Yopal (13)</c:v>
                </c:pt>
                <c:pt idx="13">
                  <c:v>Sincelejo (14)</c:v>
                </c:pt>
                <c:pt idx="14">
                  <c:v>Pasto (15)</c:v>
                </c:pt>
                <c:pt idx="15">
                  <c:v>Ibagué (16)</c:v>
                </c:pt>
                <c:pt idx="16">
                  <c:v>Cúcuta AM (17)</c:v>
                </c:pt>
                <c:pt idx="17">
                  <c:v>Villavicencio (18)</c:v>
                </c:pt>
                <c:pt idx="18">
                  <c:v>Valledupar (19)</c:v>
                </c:pt>
                <c:pt idx="19">
                  <c:v>Florencia (20)</c:v>
                </c:pt>
                <c:pt idx="20">
                  <c:v>Santa Marta (21)</c:v>
                </c:pt>
                <c:pt idx="21">
                  <c:v>Montería (22)</c:v>
                </c:pt>
                <c:pt idx="22">
                  <c:v>Riohacha (23)</c:v>
                </c:pt>
                <c:pt idx="23">
                  <c:v>Quibdó (24)</c:v>
                </c:pt>
                <c:pt idx="24">
                  <c:v>San José del Guaviare (25)</c:v>
                </c:pt>
                <c:pt idx="25">
                  <c:v>Mocoa (26)</c:v>
                </c:pt>
                <c:pt idx="26">
                  <c:v>Mitú (27)</c:v>
                </c:pt>
                <c:pt idx="27">
                  <c:v>San Andrés (28)</c:v>
                </c:pt>
                <c:pt idx="28">
                  <c:v>Arauca (29)</c:v>
                </c:pt>
                <c:pt idx="29">
                  <c:v>Leticia (30)</c:v>
                </c:pt>
                <c:pt idx="30">
                  <c:v>Puerto Carreño (31)</c:v>
                </c:pt>
                <c:pt idx="31">
                  <c:v>Inírida (32)</c:v>
                </c:pt>
              </c:strCache>
            </c:strRef>
          </c:cat>
          <c:val>
            <c:numRef>
              <c:f>Sheet3!$B$3:$B$34</c:f>
              <c:numCache>
                <c:formatCode>0.0</c:formatCode>
                <c:ptCount val="32"/>
                <c:pt idx="0">
                  <c:v>7.2629243499308114</c:v>
                </c:pt>
                <c:pt idx="1">
                  <c:v>6.543682192358613</c:v>
                </c:pt>
                <c:pt idx="2">
                  <c:v>6.3518494555113989</c:v>
                </c:pt>
                <c:pt idx="3">
                  <c:v>6.2404300957305212</c:v>
                </c:pt>
                <c:pt idx="4">
                  <c:v>5.6537984629042528</c:v>
                </c:pt>
                <c:pt idx="5">
                  <c:v>5.5756160335461837</c:v>
                </c:pt>
                <c:pt idx="6">
                  <c:v>5.4893735475809278</c:v>
                </c:pt>
                <c:pt idx="7">
                  <c:v>5.4296595797278648</c:v>
                </c:pt>
                <c:pt idx="8">
                  <c:v>5.3665587537694268</c:v>
                </c:pt>
                <c:pt idx="9">
                  <c:v>5.2012651873045188</c:v>
                </c:pt>
                <c:pt idx="10">
                  <c:v>5.0913408362320753</c:v>
                </c:pt>
                <c:pt idx="11">
                  <c:v>4.9064850384338001</c:v>
                </c:pt>
                <c:pt idx="12">
                  <c:v>4.6435807797452782</c:v>
                </c:pt>
                <c:pt idx="13">
                  <c:v>4.5760373448218781</c:v>
                </c:pt>
                <c:pt idx="14">
                  <c:v>4.5518011179724667</c:v>
                </c:pt>
                <c:pt idx="15">
                  <c:v>4.4948071896024082</c:v>
                </c:pt>
                <c:pt idx="16">
                  <c:v>4.4613519085903093</c:v>
                </c:pt>
                <c:pt idx="17">
                  <c:v>4.4522643236385608</c:v>
                </c:pt>
                <c:pt idx="18">
                  <c:v>4.4230624646700241</c:v>
                </c:pt>
                <c:pt idx="19">
                  <c:v>4.1815062930989884</c:v>
                </c:pt>
                <c:pt idx="20">
                  <c:v>4.1539847908866285</c:v>
                </c:pt>
                <c:pt idx="21">
                  <c:v>4.0846661133230393</c:v>
                </c:pt>
                <c:pt idx="22">
                  <c:v>3.8240191082467483</c:v>
                </c:pt>
                <c:pt idx="23">
                  <c:v>3.6181958611762259</c:v>
                </c:pt>
                <c:pt idx="24">
                  <c:v>3.2163879912956399</c:v>
                </c:pt>
                <c:pt idx="25">
                  <c:v>3.1275688285529419</c:v>
                </c:pt>
                <c:pt idx="26">
                  <c:v>2.3793644272792056</c:v>
                </c:pt>
                <c:pt idx="27">
                  <c:v>2.3581289757885937</c:v>
                </c:pt>
                <c:pt idx="28">
                  <c:v>2.3062313416763383</c:v>
                </c:pt>
                <c:pt idx="29">
                  <c:v>2.2806431896939072</c:v>
                </c:pt>
                <c:pt idx="30">
                  <c:v>1.8372216645909336</c:v>
                </c:pt>
                <c:pt idx="31">
                  <c:v>1.5637899522465677</c:v>
                </c:pt>
              </c:numCache>
            </c:numRef>
          </c:val>
          <c:extLst>
            <c:ext xmlns:c16="http://schemas.microsoft.com/office/drawing/2014/chart" uri="{C3380CC4-5D6E-409C-BE32-E72D297353CC}">
              <c16:uniqueId val="{00000000-8C2D-4751-9723-C5681627CA7D}"/>
            </c:ext>
          </c:extLst>
        </c:ser>
        <c:dLbls>
          <c:showLegendKey val="0"/>
          <c:showVal val="0"/>
          <c:showCatName val="0"/>
          <c:showSerName val="0"/>
          <c:showPercent val="0"/>
          <c:showBubbleSize val="0"/>
        </c:dLbls>
        <c:gapWidth val="219"/>
        <c:overlap val="-27"/>
        <c:axId val="62738512"/>
        <c:axId val="1580261520"/>
      </c:barChart>
      <c:catAx>
        <c:axId val="62738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580261520"/>
        <c:crosses val="autoZero"/>
        <c:auto val="1"/>
        <c:lblAlgn val="ctr"/>
        <c:lblOffset val="100"/>
        <c:noMultiLvlLbl val="0"/>
      </c:catAx>
      <c:valAx>
        <c:axId val="1580261520"/>
        <c:scaling>
          <c:orientation val="minMax"/>
        </c:scaling>
        <c:delete val="1"/>
        <c:axPos val="l"/>
        <c:numFmt formatCode="0.0" sourceLinked="1"/>
        <c:majorTickMark val="none"/>
        <c:minorTickMark val="none"/>
        <c:tickLblPos val="nextTo"/>
        <c:crossAx val="6273851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76566158454208E-2"/>
          <c:w val="0.99682812192099923"/>
          <c:h val="0.53381120612621491"/>
        </c:manualLayout>
      </c:layout>
      <c:barChart>
        <c:barDir val="col"/>
        <c:grouping val="clustered"/>
        <c:varyColors val="0"/>
        <c:ser>
          <c:idx val="0"/>
          <c:order val="0"/>
          <c:spPr>
            <a:solidFill>
              <a:srgbClr val="4AAE6C"/>
            </a:solidFill>
            <a:ln>
              <a:noFill/>
            </a:ln>
            <a:effectLst/>
          </c:spPr>
          <c:invertIfNegative val="0"/>
          <c:dLbls>
            <c:numFmt formatCode="0.0" sourceLinked="0"/>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'Adopción de TIC'!$B$39:$B$70</c:f>
              <c:strCache>
                <c:ptCount val="32"/>
                <c:pt idx="0">
                  <c:v>Manizales AM (1)</c:v>
                </c:pt>
                <c:pt idx="1">
                  <c:v>Bogotá D.C (2)</c:v>
                </c:pt>
                <c:pt idx="2">
                  <c:v>Popayán (3)</c:v>
                </c:pt>
                <c:pt idx="3">
                  <c:v>Bucaramanga AM (4)</c:v>
                </c:pt>
                <c:pt idx="4">
                  <c:v>Tunja (5)</c:v>
                </c:pt>
                <c:pt idx="5">
                  <c:v>Medellín AM (6)</c:v>
                </c:pt>
                <c:pt idx="6">
                  <c:v>Pereira AM (7)</c:v>
                </c:pt>
                <c:pt idx="7">
                  <c:v>Ibagué (8)</c:v>
                </c:pt>
                <c:pt idx="8">
                  <c:v>Armenia (9)</c:v>
                </c:pt>
                <c:pt idx="9">
                  <c:v>Barranquilla AM (10)</c:v>
                </c:pt>
                <c:pt idx="10">
                  <c:v>Cali AM (11)</c:v>
                </c:pt>
                <c:pt idx="11">
                  <c:v>Santa Marta (12)</c:v>
                </c:pt>
                <c:pt idx="12">
                  <c:v>Pasto (13)</c:v>
                </c:pt>
                <c:pt idx="13">
                  <c:v>Cúcuta AM (14)</c:v>
                </c:pt>
                <c:pt idx="14">
                  <c:v>Neiva (15)</c:v>
                </c:pt>
                <c:pt idx="15">
                  <c:v>Valledupar (16)</c:v>
                </c:pt>
                <c:pt idx="16">
                  <c:v>Villavicencio (17)</c:v>
                </c:pt>
                <c:pt idx="17">
                  <c:v>Cartagena (18)</c:v>
                </c:pt>
                <c:pt idx="18">
                  <c:v>Yopal (19)</c:v>
                </c:pt>
                <c:pt idx="19">
                  <c:v>Montería (20)</c:v>
                </c:pt>
                <c:pt idx="20">
                  <c:v>Sincelejo (21)</c:v>
                </c:pt>
                <c:pt idx="21">
                  <c:v>San José del Guaviare (22)</c:v>
                </c:pt>
                <c:pt idx="22">
                  <c:v>Mocoa (23)</c:v>
                </c:pt>
                <c:pt idx="23">
                  <c:v>Quibdó (24)</c:v>
                </c:pt>
                <c:pt idx="24">
                  <c:v>Florencia (25)</c:v>
                </c:pt>
                <c:pt idx="25">
                  <c:v>Puerto Carreño (26)</c:v>
                </c:pt>
                <c:pt idx="26">
                  <c:v>San Andrés (27)</c:v>
                </c:pt>
                <c:pt idx="27">
                  <c:v>Riohacha (28)</c:v>
                </c:pt>
                <c:pt idx="28">
                  <c:v>Leticia (29)</c:v>
                </c:pt>
                <c:pt idx="29">
                  <c:v>Arauca (30)</c:v>
                </c:pt>
                <c:pt idx="30">
                  <c:v>Inírida (31)</c:v>
                </c:pt>
                <c:pt idx="31">
                  <c:v>Mitú (32)</c:v>
                </c:pt>
              </c:strCache>
            </c:strRef>
          </c:cat>
          <c:val>
            <c:numRef>
              <c:f>'Adopción de TIC'!$C$39:$C$70</c:f>
              <c:numCache>
                <c:formatCode>0.0</c:formatCode>
                <c:ptCount val="32"/>
                <c:pt idx="0">
                  <c:v>8.6876554150388294</c:v>
                </c:pt>
                <c:pt idx="1">
                  <c:v>7.5437678995419999</c:v>
                </c:pt>
                <c:pt idx="2">
                  <c:v>7.4846836379036414</c:v>
                </c:pt>
                <c:pt idx="3">
                  <c:v>7.1246640196322097</c:v>
                </c:pt>
                <c:pt idx="4">
                  <c:v>6.9462173750190512</c:v>
                </c:pt>
                <c:pt idx="5">
                  <c:v>6.4563899322516294</c:v>
                </c:pt>
                <c:pt idx="6">
                  <c:v>6.0722123937001813</c:v>
                </c:pt>
                <c:pt idx="7">
                  <c:v>5.7777251923567956</c:v>
                </c:pt>
                <c:pt idx="8">
                  <c:v>5.6316758957535207</c:v>
                </c:pt>
                <c:pt idx="9">
                  <c:v>5.5092766767969277</c:v>
                </c:pt>
                <c:pt idx="10">
                  <c:v>5.4346005335829162</c:v>
                </c:pt>
                <c:pt idx="11">
                  <c:v>5.029400351656351</c:v>
                </c:pt>
                <c:pt idx="12">
                  <c:v>4.9691412148864691</c:v>
                </c:pt>
                <c:pt idx="13">
                  <c:v>4.9033181177785004</c:v>
                </c:pt>
                <c:pt idx="14">
                  <c:v>4.7936126699760484</c:v>
                </c:pt>
                <c:pt idx="15">
                  <c:v>4.7325102079015764</c:v>
                </c:pt>
                <c:pt idx="16">
                  <c:v>4.5423780841566117</c:v>
                </c:pt>
                <c:pt idx="17">
                  <c:v>4.1967507834237781</c:v>
                </c:pt>
                <c:pt idx="18">
                  <c:v>3.8391616554851735</c:v>
                </c:pt>
                <c:pt idx="19">
                  <c:v>3.8176903423351849</c:v>
                </c:pt>
                <c:pt idx="20">
                  <c:v>3.493013527698845</c:v>
                </c:pt>
                <c:pt idx="21">
                  <c:v>3.4729680667696048</c:v>
                </c:pt>
                <c:pt idx="22">
                  <c:v>3.3808401984082814</c:v>
                </c:pt>
                <c:pt idx="23">
                  <c:v>3.1521827389933725</c:v>
                </c:pt>
                <c:pt idx="24">
                  <c:v>3.1360799190803075</c:v>
                </c:pt>
                <c:pt idx="25">
                  <c:v>2.4992527041559658</c:v>
                </c:pt>
                <c:pt idx="26">
                  <c:v>2.4889973272788102</c:v>
                </c:pt>
                <c:pt idx="27">
                  <c:v>2.3112201083245387</c:v>
                </c:pt>
                <c:pt idx="28">
                  <c:v>1.8064267005657098</c:v>
                </c:pt>
                <c:pt idx="29">
                  <c:v>1.7580587181842384</c:v>
                </c:pt>
                <c:pt idx="30">
                  <c:v>1.5949082339290477</c:v>
                </c:pt>
                <c:pt idx="31">
                  <c:v>0.81526948243932351</c:v>
                </c:pt>
              </c:numCache>
            </c:numRef>
          </c:val>
          <c:extLst>
            <c:ext xmlns:c16="http://schemas.microsoft.com/office/drawing/2014/chart" uri="{C3380CC4-5D6E-409C-BE32-E72D297353CC}">
              <c16:uniqueId val="{00000000-4714-4C49-B16A-5F3728B6195B}"/>
            </c:ext>
          </c:extLst>
        </c:ser>
        <c:dLbls>
          <c:showLegendKey val="0"/>
          <c:showVal val="0"/>
          <c:showCatName val="0"/>
          <c:showSerName val="0"/>
          <c:showPercent val="0"/>
          <c:showBubbleSize val="0"/>
        </c:dLbls>
        <c:gapWidth val="182"/>
        <c:axId val="909839519"/>
        <c:axId val="723851791"/>
      </c:barChart>
      <c:catAx>
        <c:axId val="90983951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723851791"/>
        <c:crosses val="autoZero"/>
        <c:auto val="1"/>
        <c:lblAlgn val="ctr"/>
        <c:lblOffset val="100"/>
        <c:noMultiLvlLbl val="0"/>
      </c:catAx>
      <c:valAx>
        <c:axId val="723851791"/>
        <c:scaling>
          <c:orientation val="minMax"/>
        </c:scaling>
        <c:delete val="1"/>
        <c:axPos val="l"/>
        <c:numFmt formatCode="0.0" sourceLinked="1"/>
        <c:majorTickMark val="none"/>
        <c:minorTickMark val="none"/>
        <c:tickLblPos val="nextTo"/>
        <c:crossAx val="909839519"/>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1774999896747495E-2"/>
          <c:y val="2.534797673429514E-2"/>
          <c:w val="0.97645000020650496"/>
          <c:h val="0.56002244847302474"/>
        </c:manualLayout>
      </c:layout>
      <c:barChart>
        <c:barDir val="col"/>
        <c:grouping val="clustered"/>
        <c:varyColors val="0"/>
        <c:ser>
          <c:idx val="0"/>
          <c:order val="0"/>
          <c:tx>
            <c:strRef>
              <c:f>Sheet5!$B$3</c:f>
              <c:strCache>
                <c:ptCount val="1"/>
                <c:pt idx="0">
                  <c:v>Puntaje</c:v>
                </c:pt>
              </c:strCache>
            </c:strRef>
          </c:tx>
          <c:spPr>
            <a:solidFill>
              <a:srgbClr val="4AAE6C"/>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1">
                        <a:lumMod val="75000"/>
                        <a:lumOff val="25000"/>
                      </a:schemeClr>
                    </a:solidFill>
                    <a:latin typeface="+mn-lt"/>
                    <a:ea typeface="+mn-ea"/>
                    <a:cs typeface="+mn-cs"/>
                  </a:defRPr>
                </a:pPr>
                <a:endParaRPr lang="es-E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Sheet5!$A$4:$A$35</c:f>
              <c:strCache>
                <c:ptCount val="32"/>
                <c:pt idx="0">
                  <c:v>Bogotá D.C (1)</c:v>
                </c:pt>
                <c:pt idx="1">
                  <c:v>San José del Guaviare (2)</c:v>
                </c:pt>
                <c:pt idx="2">
                  <c:v>Florencia (3)</c:v>
                </c:pt>
                <c:pt idx="3">
                  <c:v>Armenia (4)</c:v>
                </c:pt>
                <c:pt idx="4">
                  <c:v>Bucaramanga AM (5)</c:v>
                </c:pt>
                <c:pt idx="5">
                  <c:v>Manizales AM (6)</c:v>
                </c:pt>
                <c:pt idx="6">
                  <c:v>Leticia (7)</c:v>
                </c:pt>
                <c:pt idx="7">
                  <c:v>Arauca (8)</c:v>
                </c:pt>
                <c:pt idx="8">
                  <c:v>Mitú (9)</c:v>
                </c:pt>
                <c:pt idx="9">
                  <c:v>Medellín AM (10)</c:v>
                </c:pt>
                <c:pt idx="10">
                  <c:v>San Andrés (11)</c:v>
                </c:pt>
                <c:pt idx="11">
                  <c:v>Tunja (12)</c:v>
                </c:pt>
                <c:pt idx="12">
                  <c:v>Montería (13)</c:v>
                </c:pt>
                <c:pt idx="13">
                  <c:v>Puerto Carreño (14)</c:v>
                </c:pt>
                <c:pt idx="14">
                  <c:v>Yopal (15)</c:v>
                </c:pt>
                <c:pt idx="15">
                  <c:v>Pereira AM (16)</c:v>
                </c:pt>
                <c:pt idx="16">
                  <c:v>Neiva (17)</c:v>
                </c:pt>
                <c:pt idx="17">
                  <c:v>Cúcuta AM (18)</c:v>
                </c:pt>
                <c:pt idx="18">
                  <c:v>Mocoa (19)</c:v>
                </c:pt>
                <c:pt idx="19">
                  <c:v>Inírida (20)</c:v>
                </c:pt>
                <c:pt idx="20">
                  <c:v>Popayán (21)</c:v>
                </c:pt>
                <c:pt idx="21">
                  <c:v>Cali AM (22)</c:v>
                </c:pt>
                <c:pt idx="22">
                  <c:v>Villavicencio (23)</c:v>
                </c:pt>
                <c:pt idx="23">
                  <c:v>Quibdó (24)</c:v>
                </c:pt>
                <c:pt idx="24">
                  <c:v>Sincelejo (25)</c:v>
                </c:pt>
                <c:pt idx="25">
                  <c:v>Riohacha (26)</c:v>
                </c:pt>
                <c:pt idx="26">
                  <c:v>Barranquilla AM (27)</c:v>
                </c:pt>
                <c:pt idx="27">
                  <c:v>Valledupar (28)</c:v>
                </c:pt>
                <c:pt idx="28">
                  <c:v>Pasto (29)</c:v>
                </c:pt>
                <c:pt idx="29">
                  <c:v>Ibagué (30)</c:v>
                </c:pt>
                <c:pt idx="30">
                  <c:v>Santa Marta (31)</c:v>
                </c:pt>
                <c:pt idx="31">
                  <c:v>Cartagena (32)</c:v>
                </c:pt>
              </c:strCache>
            </c:strRef>
          </c:cat>
          <c:val>
            <c:numRef>
              <c:f>Sheet5!$B$4:$B$35</c:f>
              <c:numCache>
                <c:formatCode>0.0</c:formatCode>
                <c:ptCount val="32"/>
                <c:pt idx="0">
                  <c:v>7.2695303093748436</c:v>
                </c:pt>
                <c:pt idx="1">
                  <c:v>6.8176173994498086</c:v>
                </c:pt>
                <c:pt idx="2">
                  <c:v>6.3366186743625361</c:v>
                </c:pt>
                <c:pt idx="3">
                  <c:v>6.3064983421406531</c:v>
                </c:pt>
                <c:pt idx="4">
                  <c:v>6.2522407093983468</c:v>
                </c:pt>
                <c:pt idx="5">
                  <c:v>5.9853848137051493</c:v>
                </c:pt>
                <c:pt idx="6">
                  <c:v>5.9807218820527197</c:v>
                </c:pt>
                <c:pt idx="7">
                  <c:v>5.9609038100783636</c:v>
                </c:pt>
                <c:pt idx="8">
                  <c:v>5.9157805150597671</c:v>
                </c:pt>
                <c:pt idx="9">
                  <c:v>5.6074511606996307</c:v>
                </c:pt>
                <c:pt idx="10">
                  <c:v>5.6068083498300112</c:v>
                </c:pt>
                <c:pt idx="11">
                  <c:v>5.4994877133473956</c:v>
                </c:pt>
                <c:pt idx="12">
                  <c:v>5.4056568494146688</c:v>
                </c:pt>
                <c:pt idx="13">
                  <c:v>5.3963583200267751</c:v>
                </c:pt>
                <c:pt idx="14">
                  <c:v>5.334094375818017</c:v>
                </c:pt>
                <c:pt idx="15">
                  <c:v>5.3315869624873731</c:v>
                </c:pt>
                <c:pt idx="16">
                  <c:v>5.0587794002813702</c:v>
                </c:pt>
                <c:pt idx="17">
                  <c:v>4.9770772178293878</c:v>
                </c:pt>
                <c:pt idx="18">
                  <c:v>4.8280434154162366</c:v>
                </c:pt>
                <c:pt idx="19">
                  <c:v>4.7798494517974932</c:v>
                </c:pt>
                <c:pt idx="20">
                  <c:v>4.4888389876780259</c:v>
                </c:pt>
                <c:pt idx="21">
                  <c:v>4.420050148236748</c:v>
                </c:pt>
                <c:pt idx="22">
                  <c:v>4.3422812673366931</c:v>
                </c:pt>
                <c:pt idx="23">
                  <c:v>4.2673742300095281</c:v>
                </c:pt>
                <c:pt idx="24">
                  <c:v>4.2488336747485587</c:v>
                </c:pt>
                <c:pt idx="25">
                  <c:v>3.946131116015148</c:v>
                </c:pt>
                <c:pt idx="26">
                  <c:v>3.5564594450268543</c:v>
                </c:pt>
                <c:pt idx="27">
                  <c:v>3.3630463608080783</c:v>
                </c:pt>
                <c:pt idx="28">
                  <c:v>3.3372327480871582</c:v>
                </c:pt>
                <c:pt idx="29">
                  <c:v>3.1048528374994873</c:v>
                </c:pt>
                <c:pt idx="30">
                  <c:v>3.0947719210998437</c:v>
                </c:pt>
                <c:pt idx="31">
                  <c:v>2.9809301206874399</c:v>
                </c:pt>
              </c:numCache>
            </c:numRef>
          </c:val>
          <c:extLst>
            <c:ext xmlns:c16="http://schemas.microsoft.com/office/drawing/2014/chart" uri="{C3380CC4-5D6E-409C-BE32-E72D297353CC}">
              <c16:uniqueId val="{00000000-4FDE-477B-9085-1DBFDF8177FC}"/>
            </c:ext>
          </c:extLst>
        </c:ser>
        <c:dLbls>
          <c:showLegendKey val="0"/>
          <c:showVal val="0"/>
          <c:showCatName val="0"/>
          <c:showSerName val="0"/>
          <c:showPercent val="0"/>
          <c:showBubbleSize val="0"/>
        </c:dLbls>
        <c:gapWidth val="219"/>
        <c:overlap val="-27"/>
        <c:axId val="174112304"/>
        <c:axId val="1433062656"/>
      </c:barChart>
      <c:catAx>
        <c:axId val="1741123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5400000" spcFirstLastPara="1" vertOverflow="ellipsis"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s-ES"/>
          </a:p>
        </c:txPr>
        <c:crossAx val="1433062656"/>
        <c:crosses val="autoZero"/>
        <c:auto val="1"/>
        <c:lblAlgn val="ctr"/>
        <c:lblOffset val="100"/>
        <c:noMultiLvlLbl val="0"/>
      </c:catAx>
      <c:valAx>
        <c:axId val="1433062656"/>
        <c:scaling>
          <c:orientation val="minMax"/>
        </c:scaling>
        <c:delete val="1"/>
        <c:axPos val="l"/>
        <c:numFmt formatCode="0.0" sourceLinked="1"/>
        <c:majorTickMark val="none"/>
        <c:minorTickMark val="none"/>
        <c:tickLblPos val="nextTo"/>
        <c:crossAx val="17411230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s-E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B2E5E04-2156-4F10-BE78-E5E52ADA071A}" type="doc">
      <dgm:prSet loTypeId="urn:microsoft.com/office/officeart/2005/8/layout/hierarchy6" loCatId="hierarchy" qsTypeId="urn:microsoft.com/office/officeart/2005/8/quickstyle/simple1" qsCatId="simple" csTypeId="urn:microsoft.com/office/officeart/2005/8/colors/colorful4" csCatId="colorful" phldr="1"/>
      <dgm:spPr/>
      <dgm:t>
        <a:bodyPr/>
        <a:lstStyle/>
        <a:p>
          <a:endParaRPr lang="es-ES"/>
        </a:p>
      </dgm:t>
    </dgm:pt>
    <dgm:pt modelId="{193198E2-330C-4EF4-BAD5-3CAE2D6C09A8}">
      <dgm:prSet phldrT="[Texto]" custT="1"/>
      <dgm:spPr>
        <a:solidFill>
          <a:srgbClr val="003621"/>
        </a:solidFill>
      </dgm:spPr>
      <dgm:t>
        <a:bodyPr/>
        <a:lstStyle/>
        <a:p>
          <a:r>
            <a:rPr lang="es-ES" sz="2000" b="1" dirty="0">
              <a:latin typeface="Arial" panose="020B0604020202020204" pitchFamily="34" charset="0"/>
              <a:cs typeface="Arial" panose="020B0604020202020204" pitchFamily="34" charset="0"/>
            </a:rPr>
            <a:t>Índice de Competitividad de Ciudades</a:t>
          </a:r>
        </a:p>
      </dgm:t>
    </dgm:pt>
    <dgm:pt modelId="{EF0E9747-BAE2-445A-BB80-C417390BA10E}" type="parTrans" cxnId="{60538EAF-A702-4790-B0E9-897C007805C1}">
      <dgm:prSet/>
      <dgm:spPr/>
      <dgm:t>
        <a:bodyPr/>
        <a:lstStyle/>
        <a:p>
          <a:endParaRPr lang="es-ES" sz="2000">
            <a:latin typeface="Arial" panose="020B0604020202020204" pitchFamily="34" charset="0"/>
            <a:cs typeface="Arial" panose="020B0604020202020204" pitchFamily="34" charset="0"/>
          </a:endParaRPr>
        </a:p>
      </dgm:t>
    </dgm:pt>
    <dgm:pt modelId="{6A07A5D9-4AB1-4DCD-8FA0-B2D45AFF258A}" type="sibTrans" cxnId="{60538EAF-A702-4790-B0E9-897C007805C1}">
      <dgm:prSet/>
      <dgm:spPr/>
      <dgm:t>
        <a:bodyPr/>
        <a:lstStyle/>
        <a:p>
          <a:endParaRPr lang="es-ES" sz="2000">
            <a:latin typeface="Arial" panose="020B0604020202020204" pitchFamily="34" charset="0"/>
            <a:cs typeface="Arial" panose="020B0604020202020204" pitchFamily="34" charset="0"/>
          </a:endParaRPr>
        </a:p>
      </dgm:t>
    </dgm:pt>
    <dgm:pt modelId="{E2C4917A-F041-419A-942E-361AB20A46BE}">
      <dgm:prSet phldrT="[Texto]" custT="1"/>
      <dgm:spPr>
        <a:solidFill>
          <a:srgbClr val="C3D69B"/>
        </a:solidFill>
      </dgm:spPr>
      <dgm:t>
        <a:bodyPr/>
        <a:lstStyle/>
        <a:p>
          <a:r>
            <a:rPr lang="es-ES" sz="1800" b="1">
              <a:solidFill>
                <a:srgbClr val="003621"/>
              </a:solidFill>
              <a:latin typeface="Arial" panose="020B0604020202020204" pitchFamily="34" charset="0"/>
              <a:cs typeface="Arial" panose="020B0604020202020204" pitchFamily="34" charset="0"/>
            </a:rPr>
            <a:t>Capital humano</a:t>
          </a:r>
        </a:p>
      </dgm:t>
    </dgm:pt>
    <dgm:pt modelId="{706C97F5-06F3-4B53-A0FD-BDBAB9456F47}" type="parTrans" cxnId="{46F34749-9978-4727-B500-2F7E15FBD324}">
      <dgm:prSet/>
      <dgm:spPr>
        <a:ln>
          <a:solidFill>
            <a:srgbClr val="003621"/>
          </a:solidFill>
        </a:ln>
      </dgm:spPr>
      <dgm:t>
        <a:bodyPr/>
        <a:lstStyle/>
        <a:p>
          <a:endParaRPr lang="es-ES" sz="2000">
            <a:latin typeface="Arial" panose="020B0604020202020204" pitchFamily="34" charset="0"/>
            <a:cs typeface="Arial" panose="020B0604020202020204" pitchFamily="34" charset="0"/>
          </a:endParaRPr>
        </a:p>
      </dgm:t>
    </dgm:pt>
    <dgm:pt modelId="{563051F5-2D2F-48F0-8A47-46168A35D7AF}" type="sibTrans" cxnId="{46F34749-9978-4727-B500-2F7E15FBD324}">
      <dgm:prSet/>
      <dgm:spPr/>
      <dgm:t>
        <a:bodyPr/>
        <a:lstStyle/>
        <a:p>
          <a:endParaRPr lang="es-ES" sz="2000">
            <a:latin typeface="Arial" panose="020B0604020202020204" pitchFamily="34" charset="0"/>
            <a:cs typeface="Arial" panose="020B0604020202020204" pitchFamily="34" charset="0"/>
          </a:endParaRPr>
        </a:p>
      </dgm:t>
    </dgm:pt>
    <dgm:pt modelId="{2EE50BF8-0D75-41C4-9D79-42E75CF07DCB}">
      <dgm:prSet custT="1"/>
      <dgm:spPr>
        <a:solidFill>
          <a:srgbClr val="C3D69B"/>
        </a:solidFill>
      </dgm:spPr>
      <dgm:t>
        <a:bodyPr/>
        <a:lstStyle/>
        <a:p>
          <a:r>
            <a:rPr lang="es-ES" sz="1800" b="1" dirty="0">
              <a:solidFill>
                <a:srgbClr val="003621"/>
              </a:solidFill>
              <a:latin typeface="Arial" panose="020B0604020202020204" pitchFamily="34" charset="0"/>
              <a:cs typeface="Arial" panose="020B0604020202020204" pitchFamily="34" charset="0"/>
            </a:rPr>
            <a:t>Condiciones habilitantes</a:t>
          </a:r>
        </a:p>
      </dgm:t>
    </dgm:pt>
    <dgm:pt modelId="{75D5EBE1-D090-4228-B60B-E68D57E98DBB}" type="parTrans" cxnId="{B75309C4-9580-4C88-BECE-0F4541FDA976}">
      <dgm:prSet/>
      <dgm:spPr>
        <a:ln>
          <a:solidFill>
            <a:srgbClr val="003621"/>
          </a:solidFill>
        </a:ln>
      </dgm:spPr>
      <dgm:t>
        <a:bodyPr/>
        <a:lstStyle/>
        <a:p>
          <a:endParaRPr lang="es-ES" sz="2000">
            <a:latin typeface="Arial" panose="020B0604020202020204" pitchFamily="34" charset="0"/>
            <a:cs typeface="Arial" panose="020B0604020202020204" pitchFamily="34" charset="0"/>
          </a:endParaRPr>
        </a:p>
      </dgm:t>
    </dgm:pt>
    <dgm:pt modelId="{8661AA30-25C6-4DD6-A413-F37AF4FA2205}" type="sibTrans" cxnId="{B75309C4-9580-4C88-BECE-0F4541FDA976}">
      <dgm:prSet/>
      <dgm:spPr/>
      <dgm:t>
        <a:bodyPr/>
        <a:lstStyle/>
        <a:p>
          <a:endParaRPr lang="es-ES" sz="2000">
            <a:latin typeface="Arial" panose="020B0604020202020204" pitchFamily="34" charset="0"/>
            <a:cs typeface="Arial" panose="020B0604020202020204" pitchFamily="34" charset="0"/>
          </a:endParaRPr>
        </a:p>
      </dgm:t>
    </dgm:pt>
    <dgm:pt modelId="{55C998FE-226A-4280-9680-4E6385A7B620}">
      <dgm:prSet phldrT="[Texto]" custT="1"/>
      <dgm:spPr>
        <a:solidFill>
          <a:srgbClr val="C3D69B"/>
        </a:solidFill>
      </dgm:spPr>
      <dgm:t>
        <a:bodyPr/>
        <a:lstStyle/>
        <a:p>
          <a:r>
            <a:rPr lang="es-ES" sz="1800" b="1">
              <a:solidFill>
                <a:srgbClr val="003621"/>
              </a:solidFill>
              <a:latin typeface="Arial" panose="020B0604020202020204" pitchFamily="34" charset="0"/>
              <a:cs typeface="Arial" panose="020B0604020202020204" pitchFamily="34" charset="0"/>
            </a:rPr>
            <a:t>Eficiencia de los mercados</a:t>
          </a:r>
        </a:p>
      </dgm:t>
    </dgm:pt>
    <dgm:pt modelId="{279CB41D-3E75-495E-ACC1-F21B00BA95FA}" type="parTrans" cxnId="{B2EFD12B-E728-4155-87F5-DCE9A3198707}">
      <dgm:prSet/>
      <dgm:spPr>
        <a:ln>
          <a:solidFill>
            <a:srgbClr val="003621"/>
          </a:solidFill>
        </a:ln>
      </dgm:spPr>
      <dgm:t>
        <a:bodyPr/>
        <a:lstStyle/>
        <a:p>
          <a:endParaRPr lang="es-ES" sz="2000">
            <a:latin typeface="Arial" panose="020B0604020202020204" pitchFamily="34" charset="0"/>
            <a:cs typeface="Arial" panose="020B0604020202020204" pitchFamily="34" charset="0"/>
          </a:endParaRPr>
        </a:p>
      </dgm:t>
    </dgm:pt>
    <dgm:pt modelId="{6F116D95-455B-4BDF-A428-DE256A7B2DFB}" type="sibTrans" cxnId="{B2EFD12B-E728-4155-87F5-DCE9A3198707}">
      <dgm:prSet/>
      <dgm:spPr/>
      <dgm:t>
        <a:bodyPr/>
        <a:lstStyle/>
        <a:p>
          <a:endParaRPr lang="es-ES" sz="2000">
            <a:latin typeface="Arial" panose="020B0604020202020204" pitchFamily="34" charset="0"/>
            <a:cs typeface="Arial" panose="020B0604020202020204" pitchFamily="34" charset="0"/>
          </a:endParaRPr>
        </a:p>
      </dgm:t>
    </dgm:pt>
    <dgm:pt modelId="{3AD31C20-E525-43C8-95DB-9E3169F593D0}">
      <dgm:prSet phldrT="[Texto]" custT="1"/>
      <dgm:spPr>
        <a:solidFill>
          <a:srgbClr val="C3D69B"/>
        </a:solidFill>
      </dgm:spPr>
      <dgm:t>
        <a:bodyPr/>
        <a:lstStyle/>
        <a:p>
          <a:r>
            <a:rPr lang="es-ES" sz="1800" b="1" dirty="0">
              <a:solidFill>
                <a:srgbClr val="003621"/>
              </a:solidFill>
              <a:latin typeface="Arial" panose="020B0604020202020204" pitchFamily="34" charset="0"/>
              <a:cs typeface="Arial" panose="020B0604020202020204" pitchFamily="34" charset="0"/>
            </a:rPr>
            <a:t>Ecosistema innovador</a:t>
          </a:r>
        </a:p>
      </dgm:t>
    </dgm:pt>
    <dgm:pt modelId="{F89FA57F-506A-475E-984A-9A6E13EBC79B}" type="parTrans" cxnId="{F929DA0A-403B-4FC3-ACDF-EB54D2B7C922}">
      <dgm:prSet/>
      <dgm:spPr>
        <a:ln>
          <a:solidFill>
            <a:srgbClr val="003621"/>
          </a:solidFill>
        </a:ln>
      </dgm:spPr>
      <dgm:t>
        <a:bodyPr/>
        <a:lstStyle/>
        <a:p>
          <a:endParaRPr lang="es-ES" sz="2000">
            <a:latin typeface="Arial" panose="020B0604020202020204" pitchFamily="34" charset="0"/>
            <a:cs typeface="Arial" panose="020B0604020202020204" pitchFamily="34" charset="0"/>
          </a:endParaRPr>
        </a:p>
      </dgm:t>
    </dgm:pt>
    <dgm:pt modelId="{A8BED65D-F537-4D2F-AC9D-29893A2E57C0}" type="sibTrans" cxnId="{F929DA0A-403B-4FC3-ACDF-EB54D2B7C922}">
      <dgm:prSet/>
      <dgm:spPr/>
      <dgm:t>
        <a:bodyPr/>
        <a:lstStyle/>
        <a:p>
          <a:endParaRPr lang="es-ES" sz="2000">
            <a:latin typeface="Arial" panose="020B0604020202020204" pitchFamily="34" charset="0"/>
            <a:cs typeface="Arial" panose="020B0604020202020204" pitchFamily="34" charset="0"/>
          </a:endParaRPr>
        </a:p>
      </dgm:t>
    </dgm:pt>
    <dgm:pt modelId="{C801DE6C-39A2-44F4-8714-EEFE5BF759F0}">
      <dgm:prSet phldrT="[Texto]" custT="1"/>
      <dgm:spPr>
        <a:solidFill>
          <a:schemeClr val="bg1"/>
        </a:solidFill>
        <a:ln>
          <a:solidFill>
            <a:srgbClr val="247957"/>
          </a:solidFill>
        </a:ln>
      </dgm:spPr>
      <dgm:t>
        <a:bodyPr/>
        <a:lstStyle/>
        <a:p>
          <a:pPr algn="l"/>
          <a:r>
            <a:rPr lang="es-CO" sz="1800" b="1" dirty="0">
              <a:solidFill>
                <a:srgbClr val="4AAE6C"/>
              </a:solidFill>
              <a:latin typeface="Arial" panose="020B0604020202020204" pitchFamily="34" charset="0"/>
              <a:cs typeface="Arial" panose="020B0604020202020204" pitchFamily="34" charset="0"/>
            </a:rPr>
            <a:t>Pilar 5. </a:t>
          </a:r>
          <a:r>
            <a:rPr lang="es-CO" sz="1800" b="0" dirty="0">
              <a:solidFill>
                <a:schemeClr val="tx1">
                  <a:lumMod val="85000"/>
                  <a:lumOff val="15000"/>
                </a:schemeClr>
              </a:solidFill>
              <a:latin typeface="Arial" panose="020B0604020202020204" pitchFamily="34" charset="0"/>
              <a:cs typeface="Arial" panose="020B0604020202020204" pitchFamily="34" charset="0"/>
            </a:rPr>
            <a:t>Salud</a:t>
          </a:r>
        </a:p>
        <a:p>
          <a:pPr algn="l"/>
          <a:r>
            <a:rPr lang="es-CO" sz="1800" b="1" dirty="0">
              <a:solidFill>
                <a:srgbClr val="4AAE6C"/>
              </a:solidFill>
              <a:latin typeface="Arial" panose="020B0604020202020204" pitchFamily="34" charset="0"/>
              <a:cs typeface="Arial" panose="020B0604020202020204" pitchFamily="34" charset="0"/>
            </a:rPr>
            <a:t>Pilar 6. </a:t>
          </a:r>
          <a:r>
            <a:rPr lang="es-CO" sz="1800" dirty="0">
              <a:solidFill>
                <a:schemeClr val="tx1">
                  <a:lumMod val="85000"/>
                  <a:lumOff val="15000"/>
                </a:schemeClr>
              </a:solidFill>
              <a:latin typeface="Arial" panose="020B0604020202020204" pitchFamily="34" charset="0"/>
              <a:cs typeface="Arial" panose="020B0604020202020204" pitchFamily="34" charset="0"/>
            </a:rPr>
            <a:t>Educación básica y media</a:t>
          </a:r>
        </a:p>
        <a:p>
          <a:pPr algn="l"/>
          <a:r>
            <a:rPr lang="es-CO" sz="1800" b="1" dirty="0">
              <a:solidFill>
                <a:srgbClr val="4AAE6C"/>
              </a:solidFill>
              <a:latin typeface="Arial" panose="020B0604020202020204" pitchFamily="34" charset="0"/>
              <a:cs typeface="Arial" panose="020B0604020202020204" pitchFamily="34" charset="0"/>
            </a:rPr>
            <a:t>Pilar 7. </a:t>
          </a:r>
          <a:r>
            <a:rPr lang="es-CO" sz="1800" b="0" dirty="0">
              <a:solidFill>
                <a:schemeClr val="tx1">
                  <a:lumMod val="85000"/>
                  <a:lumOff val="15000"/>
                </a:schemeClr>
              </a:solidFill>
              <a:latin typeface="Arial" panose="020B0604020202020204" pitchFamily="34" charset="0"/>
              <a:cs typeface="Arial" panose="020B0604020202020204" pitchFamily="34" charset="0"/>
            </a:rPr>
            <a:t>Educación superior y formación para el trabajo</a:t>
          </a:r>
          <a:endParaRPr lang="es-CO" sz="1800" b="1" dirty="0">
            <a:solidFill>
              <a:schemeClr val="tx1">
                <a:lumMod val="85000"/>
                <a:lumOff val="15000"/>
              </a:schemeClr>
            </a:solidFill>
            <a:latin typeface="Arial" panose="020B0604020202020204" pitchFamily="34" charset="0"/>
            <a:cs typeface="Arial" panose="020B0604020202020204" pitchFamily="34" charset="0"/>
          </a:endParaRPr>
        </a:p>
      </dgm:t>
    </dgm:pt>
    <dgm:pt modelId="{6897BCAA-0F18-473D-BD50-0C65107CED2E}" type="parTrans" cxnId="{0DA718ED-8676-4D4A-96DC-67C406D12D24}">
      <dgm:prSet/>
      <dgm:spPr>
        <a:ln>
          <a:solidFill>
            <a:schemeClr val="bg1"/>
          </a:solidFill>
        </a:ln>
      </dgm:spPr>
      <dgm:t>
        <a:bodyPr/>
        <a:lstStyle/>
        <a:p>
          <a:endParaRPr lang="es-ES" sz="2000">
            <a:latin typeface="Arial" panose="020B0604020202020204" pitchFamily="34" charset="0"/>
            <a:cs typeface="Arial" panose="020B0604020202020204" pitchFamily="34" charset="0"/>
          </a:endParaRPr>
        </a:p>
      </dgm:t>
    </dgm:pt>
    <dgm:pt modelId="{E0F5E770-5F72-4E66-BECF-71ECE7579871}" type="sibTrans" cxnId="{0DA718ED-8676-4D4A-96DC-67C406D12D24}">
      <dgm:prSet/>
      <dgm:spPr/>
      <dgm:t>
        <a:bodyPr/>
        <a:lstStyle/>
        <a:p>
          <a:endParaRPr lang="es-ES" sz="2000">
            <a:latin typeface="Arial" panose="020B0604020202020204" pitchFamily="34" charset="0"/>
            <a:cs typeface="Arial" panose="020B0604020202020204" pitchFamily="34" charset="0"/>
          </a:endParaRPr>
        </a:p>
      </dgm:t>
    </dgm:pt>
    <dgm:pt modelId="{0B9EB3B2-B67F-49DE-95DE-B725930E5010}">
      <dgm:prSet phldrT="[Texto]" custT="1"/>
      <dgm:spPr>
        <a:solidFill>
          <a:schemeClr val="bg1"/>
        </a:solidFill>
        <a:ln>
          <a:solidFill>
            <a:srgbClr val="247957"/>
          </a:solidFill>
        </a:ln>
      </dgm:spPr>
      <dgm:t>
        <a:bodyPr/>
        <a:lstStyle/>
        <a:p>
          <a:pPr algn="l"/>
          <a:r>
            <a:rPr lang="es-CO" sz="1800" b="1" i="0" u="none" dirty="0">
              <a:solidFill>
                <a:srgbClr val="4AAE6C"/>
              </a:solidFill>
              <a:latin typeface="Arial" panose="020B0604020202020204" pitchFamily="34" charset="0"/>
              <a:cs typeface="Arial" panose="020B0604020202020204" pitchFamily="34" charset="0"/>
            </a:rPr>
            <a:t>Pilar 8. </a:t>
          </a:r>
          <a:r>
            <a:rPr lang="es-CO" sz="1800" b="0" i="0" u="none" dirty="0">
              <a:solidFill>
                <a:schemeClr val="tx1">
                  <a:lumMod val="85000"/>
                  <a:lumOff val="15000"/>
                </a:schemeClr>
              </a:solidFill>
              <a:latin typeface="Arial" panose="020B0604020202020204" pitchFamily="34" charset="0"/>
              <a:cs typeface="Arial" panose="020B0604020202020204" pitchFamily="34" charset="0"/>
            </a:rPr>
            <a:t>Entorno para los negocios</a:t>
          </a:r>
        </a:p>
        <a:p>
          <a:pPr algn="l"/>
          <a:r>
            <a:rPr lang="es-CO" sz="1800" b="1" i="0" u="none" dirty="0">
              <a:solidFill>
                <a:srgbClr val="4AAE6C"/>
              </a:solidFill>
              <a:latin typeface="Arial" panose="020B0604020202020204" pitchFamily="34" charset="0"/>
              <a:cs typeface="Arial" panose="020B0604020202020204" pitchFamily="34" charset="0"/>
            </a:rPr>
            <a:t>Pilar 9. </a:t>
          </a:r>
          <a:r>
            <a:rPr lang="es-CO" sz="1800" b="0" i="0" u="none" dirty="0">
              <a:solidFill>
                <a:schemeClr val="tx1">
                  <a:lumMod val="85000"/>
                  <a:lumOff val="15000"/>
                </a:schemeClr>
              </a:solidFill>
              <a:latin typeface="Arial" panose="020B0604020202020204" pitchFamily="34" charset="0"/>
              <a:cs typeface="Arial" panose="020B0604020202020204" pitchFamily="34" charset="0"/>
            </a:rPr>
            <a:t>Mercado laboral</a:t>
          </a:r>
        </a:p>
        <a:p>
          <a:pPr algn="l"/>
          <a:r>
            <a:rPr lang="es-CO" sz="1800" b="1" i="0" u="none" dirty="0">
              <a:solidFill>
                <a:srgbClr val="4AAE6C"/>
              </a:solidFill>
              <a:latin typeface="Arial" panose="020B0604020202020204" pitchFamily="34" charset="0"/>
              <a:cs typeface="Arial" panose="020B0604020202020204" pitchFamily="34" charset="0"/>
            </a:rPr>
            <a:t>Pilar 10. </a:t>
          </a:r>
          <a:r>
            <a:rPr lang="es-CO" sz="1800" b="0" i="0" u="none" dirty="0">
              <a:solidFill>
                <a:schemeClr val="tx1">
                  <a:lumMod val="85000"/>
                  <a:lumOff val="15000"/>
                </a:schemeClr>
              </a:solidFill>
              <a:latin typeface="Arial" panose="020B0604020202020204" pitchFamily="34" charset="0"/>
              <a:cs typeface="Arial" panose="020B0604020202020204" pitchFamily="34" charset="0"/>
            </a:rPr>
            <a:t>Sistema financiero</a:t>
          </a:r>
          <a:endParaRPr lang="es-CO" sz="1800" b="0" dirty="0">
            <a:solidFill>
              <a:schemeClr val="tx1">
                <a:lumMod val="85000"/>
                <a:lumOff val="15000"/>
              </a:schemeClr>
            </a:solidFill>
            <a:latin typeface="Arial" panose="020B0604020202020204" pitchFamily="34" charset="0"/>
            <a:cs typeface="Arial" panose="020B0604020202020204" pitchFamily="34" charset="0"/>
          </a:endParaRPr>
        </a:p>
        <a:p>
          <a:pPr algn="l"/>
          <a:r>
            <a:rPr lang="es-CO" sz="1800" b="1" dirty="0">
              <a:solidFill>
                <a:srgbClr val="4AAE6C"/>
              </a:solidFill>
              <a:latin typeface="Arial" panose="020B0604020202020204" pitchFamily="34" charset="0"/>
              <a:cs typeface="Arial" panose="020B0604020202020204" pitchFamily="34" charset="0"/>
            </a:rPr>
            <a:t>Pilar 11. </a:t>
          </a:r>
          <a:r>
            <a:rPr lang="es-CO" sz="1800" dirty="0">
              <a:solidFill>
                <a:schemeClr val="tx1">
                  <a:lumMod val="85000"/>
                  <a:lumOff val="15000"/>
                </a:schemeClr>
              </a:solidFill>
              <a:latin typeface="Arial" panose="020B0604020202020204" pitchFamily="34" charset="0"/>
              <a:cs typeface="Arial" panose="020B0604020202020204" pitchFamily="34" charset="0"/>
            </a:rPr>
            <a:t>Tamaño del mercado</a:t>
          </a:r>
          <a:endParaRPr lang="es-ES" sz="1800" dirty="0">
            <a:solidFill>
              <a:schemeClr val="tx1">
                <a:lumMod val="85000"/>
                <a:lumOff val="15000"/>
              </a:schemeClr>
            </a:solidFill>
            <a:latin typeface="Arial" panose="020B0604020202020204" pitchFamily="34" charset="0"/>
            <a:cs typeface="Arial" panose="020B0604020202020204" pitchFamily="34" charset="0"/>
          </a:endParaRPr>
        </a:p>
      </dgm:t>
    </dgm:pt>
    <dgm:pt modelId="{945A3B12-35A5-45DB-BA00-017A770EBC8F}" type="parTrans" cxnId="{0E89BA63-6302-43DF-A195-E45B46EC5ED5}">
      <dgm:prSet/>
      <dgm:spPr>
        <a:ln>
          <a:solidFill>
            <a:schemeClr val="bg1"/>
          </a:solidFill>
        </a:ln>
      </dgm:spPr>
      <dgm:t>
        <a:bodyPr/>
        <a:lstStyle/>
        <a:p>
          <a:endParaRPr lang="es-ES" sz="2000">
            <a:latin typeface="Arial" panose="020B0604020202020204" pitchFamily="34" charset="0"/>
            <a:cs typeface="Arial" panose="020B0604020202020204" pitchFamily="34" charset="0"/>
          </a:endParaRPr>
        </a:p>
      </dgm:t>
    </dgm:pt>
    <dgm:pt modelId="{DADA4EAC-07A2-45AA-AE8D-5C2CBF05860D}" type="sibTrans" cxnId="{0E89BA63-6302-43DF-A195-E45B46EC5ED5}">
      <dgm:prSet/>
      <dgm:spPr/>
      <dgm:t>
        <a:bodyPr/>
        <a:lstStyle/>
        <a:p>
          <a:endParaRPr lang="es-ES" sz="2000">
            <a:latin typeface="Arial" panose="020B0604020202020204" pitchFamily="34" charset="0"/>
            <a:cs typeface="Arial" panose="020B0604020202020204" pitchFamily="34" charset="0"/>
          </a:endParaRPr>
        </a:p>
      </dgm:t>
    </dgm:pt>
    <dgm:pt modelId="{A84789F2-C769-49A1-BEC4-E49FE0845E00}">
      <dgm:prSet phldrT="[Texto]" custT="1"/>
      <dgm:spPr>
        <a:solidFill>
          <a:schemeClr val="bg1"/>
        </a:solidFill>
        <a:ln>
          <a:solidFill>
            <a:srgbClr val="247957"/>
          </a:solidFill>
        </a:ln>
      </dgm:spPr>
      <dgm:t>
        <a:bodyPr/>
        <a:lstStyle/>
        <a:p>
          <a:pPr algn="l"/>
          <a:r>
            <a:rPr lang="es-CO" sz="1800" b="1" dirty="0">
              <a:solidFill>
                <a:srgbClr val="4AAE6C"/>
              </a:solidFill>
              <a:latin typeface="Arial" panose="020B0604020202020204" pitchFamily="34" charset="0"/>
              <a:cs typeface="Arial" panose="020B0604020202020204" pitchFamily="34" charset="0"/>
            </a:rPr>
            <a:t>Pilar 12. </a:t>
          </a:r>
          <a:r>
            <a:rPr lang="es-CO" sz="1800" dirty="0">
              <a:solidFill>
                <a:schemeClr val="tx1">
                  <a:lumMod val="85000"/>
                  <a:lumOff val="15000"/>
                </a:schemeClr>
              </a:solidFill>
              <a:latin typeface="Arial" panose="020B0604020202020204" pitchFamily="34" charset="0"/>
              <a:cs typeface="Arial" panose="020B0604020202020204" pitchFamily="34" charset="0"/>
            </a:rPr>
            <a:t>Sofisticación y diversificación</a:t>
          </a:r>
        </a:p>
        <a:p>
          <a:pPr algn="l"/>
          <a:r>
            <a:rPr lang="es-CO" sz="1800" b="1" dirty="0">
              <a:solidFill>
                <a:srgbClr val="4AAE6C"/>
              </a:solidFill>
              <a:latin typeface="Arial" panose="020B0604020202020204" pitchFamily="34" charset="0"/>
              <a:cs typeface="Arial" panose="020B0604020202020204" pitchFamily="34" charset="0"/>
            </a:rPr>
            <a:t>Pilar 13. </a:t>
          </a:r>
          <a:r>
            <a:rPr lang="es-CO" sz="1800" dirty="0">
              <a:solidFill>
                <a:schemeClr val="tx1">
                  <a:lumMod val="85000"/>
                  <a:lumOff val="15000"/>
                </a:schemeClr>
              </a:solidFill>
              <a:latin typeface="Arial" panose="020B0604020202020204" pitchFamily="34" charset="0"/>
              <a:cs typeface="Arial" panose="020B0604020202020204" pitchFamily="34" charset="0"/>
            </a:rPr>
            <a:t>Innovación y dinámica empresarial</a:t>
          </a:r>
          <a:endParaRPr lang="es-ES" sz="1800" dirty="0">
            <a:solidFill>
              <a:schemeClr val="tx1">
                <a:lumMod val="85000"/>
                <a:lumOff val="15000"/>
              </a:schemeClr>
            </a:solidFill>
            <a:latin typeface="Arial" panose="020B0604020202020204" pitchFamily="34" charset="0"/>
            <a:cs typeface="Arial" panose="020B0604020202020204" pitchFamily="34" charset="0"/>
          </a:endParaRPr>
        </a:p>
      </dgm:t>
    </dgm:pt>
    <dgm:pt modelId="{470C4B55-532A-4A2E-BD36-C6DB4C925E92}" type="parTrans" cxnId="{AB39CEA3-BFAE-46AF-8344-F3CE73B5DBD6}">
      <dgm:prSet/>
      <dgm:spPr>
        <a:ln>
          <a:solidFill>
            <a:schemeClr val="bg1"/>
          </a:solidFill>
        </a:ln>
      </dgm:spPr>
      <dgm:t>
        <a:bodyPr/>
        <a:lstStyle/>
        <a:p>
          <a:endParaRPr lang="es-ES" sz="2000">
            <a:latin typeface="Arial" panose="020B0604020202020204" pitchFamily="34" charset="0"/>
            <a:cs typeface="Arial" panose="020B0604020202020204" pitchFamily="34" charset="0"/>
          </a:endParaRPr>
        </a:p>
      </dgm:t>
    </dgm:pt>
    <dgm:pt modelId="{615D4D51-7603-43DF-85FC-1B10C63A31C7}" type="sibTrans" cxnId="{AB39CEA3-BFAE-46AF-8344-F3CE73B5DBD6}">
      <dgm:prSet/>
      <dgm:spPr/>
      <dgm:t>
        <a:bodyPr/>
        <a:lstStyle/>
        <a:p>
          <a:endParaRPr lang="es-ES" sz="2000">
            <a:latin typeface="Arial" panose="020B0604020202020204" pitchFamily="34" charset="0"/>
            <a:cs typeface="Arial" panose="020B0604020202020204" pitchFamily="34" charset="0"/>
          </a:endParaRPr>
        </a:p>
      </dgm:t>
    </dgm:pt>
    <dgm:pt modelId="{D482A26C-6037-46FF-9646-AB5060DA2B71}">
      <dgm:prSet custT="1"/>
      <dgm:spPr>
        <a:solidFill>
          <a:schemeClr val="bg1"/>
        </a:solidFill>
        <a:ln>
          <a:solidFill>
            <a:srgbClr val="247957"/>
          </a:solidFill>
        </a:ln>
      </dgm:spPr>
      <dgm:t>
        <a:bodyPr/>
        <a:lstStyle/>
        <a:p>
          <a:pPr algn="l"/>
          <a:r>
            <a:rPr lang="es-CO" sz="1800" b="1" dirty="0">
              <a:solidFill>
                <a:srgbClr val="4AAE6C"/>
              </a:solidFill>
              <a:latin typeface="Arial" panose="020B0604020202020204" pitchFamily="34" charset="0"/>
              <a:cs typeface="Arial" panose="020B0604020202020204" pitchFamily="34" charset="0"/>
            </a:rPr>
            <a:t>Pilar 1. </a:t>
          </a:r>
          <a:r>
            <a:rPr lang="es-CO" sz="1800" dirty="0">
              <a:solidFill>
                <a:schemeClr val="tx1">
                  <a:lumMod val="85000"/>
                  <a:lumOff val="15000"/>
                </a:schemeClr>
              </a:solidFill>
              <a:latin typeface="Arial" panose="020B0604020202020204" pitchFamily="34" charset="0"/>
              <a:cs typeface="Arial" panose="020B0604020202020204" pitchFamily="34" charset="0"/>
            </a:rPr>
            <a:t>Instituciones</a:t>
          </a:r>
        </a:p>
        <a:p>
          <a:pPr algn="l"/>
          <a:r>
            <a:rPr lang="es-CO" sz="1800" b="1" dirty="0">
              <a:solidFill>
                <a:srgbClr val="4AAE6C"/>
              </a:solidFill>
              <a:latin typeface="Arial" panose="020B0604020202020204" pitchFamily="34" charset="0"/>
              <a:cs typeface="Arial" panose="020B0604020202020204" pitchFamily="34" charset="0"/>
            </a:rPr>
            <a:t>Pilar 2. </a:t>
          </a:r>
          <a:r>
            <a:rPr lang="es-CO" sz="1800" dirty="0">
              <a:solidFill>
                <a:schemeClr val="tx1">
                  <a:lumMod val="85000"/>
                  <a:lumOff val="15000"/>
                </a:schemeClr>
              </a:solidFill>
              <a:latin typeface="Arial" panose="020B0604020202020204" pitchFamily="34" charset="0"/>
              <a:cs typeface="Arial" panose="020B0604020202020204" pitchFamily="34" charset="0"/>
            </a:rPr>
            <a:t>Infraestructura y equipamiento</a:t>
          </a:r>
        </a:p>
        <a:p>
          <a:pPr algn="l"/>
          <a:r>
            <a:rPr lang="es-CO" sz="1800" b="1" dirty="0">
              <a:solidFill>
                <a:srgbClr val="4AAE6C"/>
              </a:solidFill>
              <a:latin typeface="Arial" panose="020B0604020202020204" pitchFamily="34" charset="0"/>
              <a:cs typeface="Arial" panose="020B0604020202020204" pitchFamily="34" charset="0"/>
            </a:rPr>
            <a:t>Pilar 3</a:t>
          </a:r>
          <a:r>
            <a:rPr lang="es-CO" sz="1800" dirty="0">
              <a:solidFill>
                <a:srgbClr val="4AAE6C"/>
              </a:solidFill>
              <a:latin typeface="Arial" panose="020B0604020202020204" pitchFamily="34" charset="0"/>
              <a:cs typeface="Arial" panose="020B0604020202020204" pitchFamily="34" charset="0"/>
            </a:rPr>
            <a:t>. </a:t>
          </a:r>
          <a:r>
            <a:rPr lang="es-CO" sz="1800" b="0" dirty="0">
              <a:solidFill>
                <a:schemeClr val="tx1"/>
              </a:solidFill>
              <a:latin typeface="Arial" panose="020B0604020202020204" pitchFamily="34" charset="0"/>
              <a:cs typeface="Arial" panose="020B0604020202020204" pitchFamily="34" charset="0"/>
            </a:rPr>
            <a:t>Adopción TIC</a:t>
          </a:r>
        </a:p>
        <a:p>
          <a:pPr algn="l"/>
          <a:r>
            <a:rPr lang="es-CO" sz="1800" b="1" dirty="0">
              <a:solidFill>
                <a:srgbClr val="4AAE6C"/>
              </a:solidFill>
              <a:latin typeface="Arial" panose="020B0604020202020204" pitchFamily="34" charset="0"/>
              <a:cs typeface="Arial" panose="020B0604020202020204" pitchFamily="34" charset="0"/>
            </a:rPr>
            <a:t>Pilar 4. </a:t>
          </a:r>
          <a:r>
            <a:rPr lang="es-CO" sz="1800" dirty="0">
              <a:solidFill>
                <a:schemeClr val="tx1">
                  <a:lumMod val="85000"/>
                  <a:lumOff val="15000"/>
                </a:schemeClr>
              </a:solidFill>
              <a:latin typeface="Arial" panose="020B0604020202020204" pitchFamily="34" charset="0"/>
              <a:cs typeface="Arial" panose="020B0604020202020204" pitchFamily="34" charset="0"/>
            </a:rPr>
            <a:t>Sostenibilidad ambiental</a:t>
          </a:r>
          <a:endParaRPr lang="es-ES" sz="1800" dirty="0">
            <a:solidFill>
              <a:schemeClr val="tx1">
                <a:lumMod val="85000"/>
                <a:lumOff val="15000"/>
              </a:schemeClr>
            </a:solidFill>
            <a:latin typeface="Arial" panose="020B0604020202020204" pitchFamily="34" charset="0"/>
            <a:cs typeface="Arial" panose="020B0604020202020204" pitchFamily="34" charset="0"/>
          </a:endParaRPr>
        </a:p>
      </dgm:t>
    </dgm:pt>
    <dgm:pt modelId="{7E8D0702-D7BB-4EB1-B033-E67653380F00}" type="sibTrans" cxnId="{CD27C118-F532-4FCA-B12E-261D2528F82E}">
      <dgm:prSet/>
      <dgm:spPr/>
      <dgm:t>
        <a:bodyPr/>
        <a:lstStyle/>
        <a:p>
          <a:endParaRPr lang="es-ES" sz="2000">
            <a:latin typeface="Arial" panose="020B0604020202020204" pitchFamily="34" charset="0"/>
            <a:cs typeface="Arial" panose="020B0604020202020204" pitchFamily="34" charset="0"/>
          </a:endParaRPr>
        </a:p>
      </dgm:t>
    </dgm:pt>
    <dgm:pt modelId="{F8BE4FD1-5738-45D0-B931-F75E2FEBB7CE}" type="parTrans" cxnId="{CD27C118-F532-4FCA-B12E-261D2528F82E}">
      <dgm:prSet/>
      <dgm:spPr>
        <a:ln>
          <a:solidFill>
            <a:schemeClr val="bg1"/>
          </a:solidFill>
        </a:ln>
      </dgm:spPr>
      <dgm:t>
        <a:bodyPr/>
        <a:lstStyle/>
        <a:p>
          <a:endParaRPr lang="es-ES" sz="2000">
            <a:latin typeface="Arial" panose="020B0604020202020204" pitchFamily="34" charset="0"/>
            <a:cs typeface="Arial" panose="020B0604020202020204" pitchFamily="34" charset="0"/>
          </a:endParaRPr>
        </a:p>
      </dgm:t>
    </dgm:pt>
    <dgm:pt modelId="{1F1439B7-B7E9-4211-87EC-EFD94EC19764}" type="pres">
      <dgm:prSet presAssocID="{DB2E5E04-2156-4F10-BE78-E5E52ADA071A}" presName="mainComposite" presStyleCnt="0">
        <dgm:presLayoutVars>
          <dgm:chPref val="1"/>
          <dgm:dir/>
          <dgm:animOne val="branch"/>
          <dgm:animLvl val="lvl"/>
          <dgm:resizeHandles val="exact"/>
        </dgm:presLayoutVars>
      </dgm:prSet>
      <dgm:spPr/>
    </dgm:pt>
    <dgm:pt modelId="{FE3BDB13-D4BE-4E7D-A031-C5F17FEE1716}" type="pres">
      <dgm:prSet presAssocID="{DB2E5E04-2156-4F10-BE78-E5E52ADA071A}" presName="hierFlow" presStyleCnt="0"/>
      <dgm:spPr/>
    </dgm:pt>
    <dgm:pt modelId="{FC37246E-4159-4CEA-B701-7A4544F94054}" type="pres">
      <dgm:prSet presAssocID="{DB2E5E04-2156-4F10-BE78-E5E52ADA071A}" presName="hierChild1" presStyleCnt="0">
        <dgm:presLayoutVars>
          <dgm:chPref val="1"/>
          <dgm:animOne val="branch"/>
          <dgm:animLvl val="lvl"/>
        </dgm:presLayoutVars>
      </dgm:prSet>
      <dgm:spPr/>
    </dgm:pt>
    <dgm:pt modelId="{681D503F-45B3-47F8-9CFB-0806DA4FDB5C}" type="pres">
      <dgm:prSet presAssocID="{193198E2-330C-4EF4-BAD5-3CAE2D6C09A8}" presName="Name14" presStyleCnt="0"/>
      <dgm:spPr/>
    </dgm:pt>
    <dgm:pt modelId="{6F234C12-D72C-4EB3-BE08-D5F6289D47A5}" type="pres">
      <dgm:prSet presAssocID="{193198E2-330C-4EF4-BAD5-3CAE2D6C09A8}" presName="level1Shape" presStyleLbl="node0" presStyleIdx="0" presStyleCnt="1" custScaleX="2000000" custScaleY="225573" custLinFactNeighborY="-15788">
        <dgm:presLayoutVars>
          <dgm:chPref val="3"/>
        </dgm:presLayoutVars>
      </dgm:prSet>
      <dgm:spPr/>
    </dgm:pt>
    <dgm:pt modelId="{3C31D1E3-1E08-4A8E-9B85-1C1191E66C4B}" type="pres">
      <dgm:prSet presAssocID="{193198E2-330C-4EF4-BAD5-3CAE2D6C09A8}" presName="hierChild2" presStyleCnt="0"/>
      <dgm:spPr/>
    </dgm:pt>
    <dgm:pt modelId="{F35A4E57-C6E9-4469-A8FC-FF65DF43DB6C}" type="pres">
      <dgm:prSet presAssocID="{75D5EBE1-D090-4228-B60B-E68D57E98DBB}" presName="Name19" presStyleLbl="parChTrans1D2" presStyleIdx="0" presStyleCnt="4"/>
      <dgm:spPr/>
    </dgm:pt>
    <dgm:pt modelId="{EEB6C4B7-CB65-4311-AC90-8111783722A7}" type="pres">
      <dgm:prSet presAssocID="{2EE50BF8-0D75-41C4-9D79-42E75CF07DCB}" presName="Name21" presStyleCnt="0"/>
      <dgm:spPr/>
    </dgm:pt>
    <dgm:pt modelId="{6C51BEE8-33FD-4D0A-BD16-FBC05347CDEE}" type="pres">
      <dgm:prSet presAssocID="{2EE50BF8-0D75-41C4-9D79-42E75CF07DCB}" presName="level2Shape" presStyleLbl="node2" presStyleIdx="0" presStyleCnt="4" custScaleX="757665" custScaleY="307162" custLinFactNeighborX="29762"/>
      <dgm:spPr/>
    </dgm:pt>
    <dgm:pt modelId="{343C95E5-5C26-4BB0-96FD-7FCCA393FAE9}" type="pres">
      <dgm:prSet presAssocID="{2EE50BF8-0D75-41C4-9D79-42E75CF07DCB}" presName="hierChild3" presStyleCnt="0"/>
      <dgm:spPr/>
    </dgm:pt>
    <dgm:pt modelId="{A3F96136-0831-4414-A321-D17B94949400}" type="pres">
      <dgm:prSet presAssocID="{F8BE4FD1-5738-45D0-B931-F75E2FEBB7CE}" presName="Name19" presStyleLbl="parChTrans1D3" presStyleIdx="0" presStyleCnt="4"/>
      <dgm:spPr/>
    </dgm:pt>
    <dgm:pt modelId="{23047C4C-D223-4EB1-8061-153613F28550}" type="pres">
      <dgm:prSet presAssocID="{D482A26C-6037-46FF-9646-AB5060DA2B71}" presName="Name21" presStyleCnt="0"/>
      <dgm:spPr/>
    </dgm:pt>
    <dgm:pt modelId="{DFC46DB6-4A0E-4A7E-8AB9-2878B6BAA6D3}" type="pres">
      <dgm:prSet presAssocID="{D482A26C-6037-46FF-9646-AB5060DA2B71}" presName="level2Shape" presStyleLbl="node3" presStyleIdx="0" presStyleCnt="4" custScaleX="757665" custScaleY="1214578" custLinFactNeighborX="29656" custLinFactNeighborY="5647"/>
      <dgm:spPr/>
    </dgm:pt>
    <dgm:pt modelId="{D1321928-6E06-45C3-A1F4-87D8B3B4521C}" type="pres">
      <dgm:prSet presAssocID="{D482A26C-6037-46FF-9646-AB5060DA2B71}" presName="hierChild3" presStyleCnt="0"/>
      <dgm:spPr/>
    </dgm:pt>
    <dgm:pt modelId="{1139A420-CD09-4FD5-86D2-20A1F69001AF}" type="pres">
      <dgm:prSet presAssocID="{706C97F5-06F3-4B53-A0FD-BDBAB9456F47}" presName="Name19" presStyleLbl="parChTrans1D2" presStyleIdx="1" presStyleCnt="4"/>
      <dgm:spPr/>
    </dgm:pt>
    <dgm:pt modelId="{36A3463D-39C8-45A2-8651-38522C49903A}" type="pres">
      <dgm:prSet presAssocID="{E2C4917A-F041-419A-942E-361AB20A46BE}" presName="Name21" presStyleCnt="0"/>
      <dgm:spPr/>
    </dgm:pt>
    <dgm:pt modelId="{B32EBFAE-2D0D-49B6-BB1D-1B6150883DCA}" type="pres">
      <dgm:prSet presAssocID="{E2C4917A-F041-419A-942E-361AB20A46BE}" presName="level2Shape" presStyleLbl="node2" presStyleIdx="1" presStyleCnt="4" custScaleX="757665" custScaleY="307162" custLinFactNeighborX="12653"/>
      <dgm:spPr/>
    </dgm:pt>
    <dgm:pt modelId="{0D3AA5B8-DA4E-4CC9-9C09-1DB48FF0B8A2}" type="pres">
      <dgm:prSet presAssocID="{E2C4917A-F041-419A-942E-361AB20A46BE}" presName="hierChild3" presStyleCnt="0"/>
      <dgm:spPr/>
    </dgm:pt>
    <dgm:pt modelId="{6DE1021D-8EEB-4FAE-80F9-DD485A4DB503}" type="pres">
      <dgm:prSet presAssocID="{6897BCAA-0F18-473D-BD50-0C65107CED2E}" presName="Name19" presStyleLbl="parChTrans1D3" presStyleIdx="1" presStyleCnt="4"/>
      <dgm:spPr/>
    </dgm:pt>
    <dgm:pt modelId="{56ED90DB-529B-4595-9FAF-95309F0DB6A0}" type="pres">
      <dgm:prSet presAssocID="{C801DE6C-39A2-44F4-8714-EEFE5BF759F0}" presName="Name21" presStyleCnt="0"/>
      <dgm:spPr/>
    </dgm:pt>
    <dgm:pt modelId="{B9525053-5584-4281-8420-3954BF5D902A}" type="pres">
      <dgm:prSet presAssocID="{C801DE6C-39A2-44F4-8714-EEFE5BF759F0}" presName="level2Shape" presStyleLbl="node3" presStyleIdx="1" presStyleCnt="4" custScaleX="757665" custScaleY="1214578" custLinFactNeighborX="11259" custLinFactNeighborY="6563"/>
      <dgm:spPr/>
    </dgm:pt>
    <dgm:pt modelId="{3D1024AE-80EE-4F30-8DF8-F1C645608439}" type="pres">
      <dgm:prSet presAssocID="{C801DE6C-39A2-44F4-8714-EEFE5BF759F0}" presName="hierChild3" presStyleCnt="0"/>
      <dgm:spPr/>
    </dgm:pt>
    <dgm:pt modelId="{4095A0A6-526D-4F99-8267-AF211122EB86}" type="pres">
      <dgm:prSet presAssocID="{279CB41D-3E75-495E-ACC1-F21B00BA95FA}" presName="Name19" presStyleLbl="parChTrans1D2" presStyleIdx="2" presStyleCnt="4"/>
      <dgm:spPr/>
    </dgm:pt>
    <dgm:pt modelId="{A9EA94E3-62BC-4A04-8476-B72B0F5EC79D}" type="pres">
      <dgm:prSet presAssocID="{55C998FE-226A-4280-9680-4E6385A7B620}" presName="Name21" presStyleCnt="0"/>
      <dgm:spPr/>
    </dgm:pt>
    <dgm:pt modelId="{99D4C9D5-1629-4DF5-B63F-DF21DC9A0969}" type="pres">
      <dgm:prSet presAssocID="{55C998FE-226A-4280-9680-4E6385A7B620}" presName="level2Shape" presStyleLbl="node2" presStyleIdx="2" presStyleCnt="4" custScaleX="757665" custScaleY="307162"/>
      <dgm:spPr/>
    </dgm:pt>
    <dgm:pt modelId="{6FFC3DF7-8977-4BE4-BFC9-BF68446FD4AC}" type="pres">
      <dgm:prSet presAssocID="{55C998FE-226A-4280-9680-4E6385A7B620}" presName="hierChild3" presStyleCnt="0"/>
      <dgm:spPr/>
    </dgm:pt>
    <dgm:pt modelId="{7BFB22C1-D478-46EE-9234-E6DEC7B10EB5}" type="pres">
      <dgm:prSet presAssocID="{945A3B12-35A5-45DB-BA00-017A770EBC8F}" presName="Name19" presStyleLbl="parChTrans1D3" presStyleIdx="2" presStyleCnt="4"/>
      <dgm:spPr/>
    </dgm:pt>
    <dgm:pt modelId="{AE4900D6-8659-45BF-B36E-852ED41F0B42}" type="pres">
      <dgm:prSet presAssocID="{0B9EB3B2-B67F-49DE-95DE-B725930E5010}" presName="Name21" presStyleCnt="0"/>
      <dgm:spPr/>
    </dgm:pt>
    <dgm:pt modelId="{CDC6D736-404D-44C1-8DF2-96CE1ED760AA}" type="pres">
      <dgm:prSet presAssocID="{0B9EB3B2-B67F-49DE-95DE-B725930E5010}" presName="level2Shape" presStyleLbl="node3" presStyleIdx="2" presStyleCnt="4" custScaleX="757665" custScaleY="1214578"/>
      <dgm:spPr/>
    </dgm:pt>
    <dgm:pt modelId="{C4F496A4-9A24-4B2E-BCF7-2E57C826980D}" type="pres">
      <dgm:prSet presAssocID="{0B9EB3B2-B67F-49DE-95DE-B725930E5010}" presName="hierChild3" presStyleCnt="0"/>
      <dgm:spPr/>
    </dgm:pt>
    <dgm:pt modelId="{DBAE224B-6E3D-4A97-980B-775120D52B7D}" type="pres">
      <dgm:prSet presAssocID="{F89FA57F-506A-475E-984A-9A6E13EBC79B}" presName="Name19" presStyleLbl="parChTrans1D2" presStyleIdx="3" presStyleCnt="4"/>
      <dgm:spPr/>
    </dgm:pt>
    <dgm:pt modelId="{CCD2D363-348A-4B0D-ABC5-AD08E94A0289}" type="pres">
      <dgm:prSet presAssocID="{3AD31C20-E525-43C8-95DB-9E3169F593D0}" presName="Name21" presStyleCnt="0"/>
      <dgm:spPr/>
    </dgm:pt>
    <dgm:pt modelId="{9DD72BDA-3662-48DD-AC11-A28B2D2A5AD5}" type="pres">
      <dgm:prSet presAssocID="{3AD31C20-E525-43C8-95DB-9E3169F593D0}" presName="level2Shape" presStyleLbl="node2" presStyleIdx="3" presStyleCnt="4" custScaleX="757665" custScaleY="307162"/>
      <dgm:spPr/>
    </dgm:pt>
    <dgm:pt modelId="{E3B88B8C-0B59-4A5A-BFF8-985520625B65}" type="pres">
      <dgm:prSet presAssocID="{3AD31C20-E525-43C8-95DB-9E3169F593D0}" presName="hierChild3" presStyleCnt="0"/>
      <dgm:spPr/>
    </dgm:pt>
    <dgm:pt modelId="{02FF04FE-776D-4B74-9622-E2D59BA4D9F9}" type="pres">
      <dgm:prSet presAssocID="{470C4B55-532A-4A2E-BD36-C6DB4C925E92}" presName="Name19" presStyleLbl="parChTrans1D3" presStyleIdx="3" presStyleCnt="4"/>
      <dgm:spPr/>
    </dgm:pt>
    <dgm:pt modelId="{03C7FD0C-C648-4C14-844A-995ED9DC187F}" type="pres">
      <dgm:prSet presAssocID="{A84789F2-C769-49A1-BEC4-E49FE0845E00}" presName="Name21" presStyleCnt="0"/>
      <dgm:spPr/>
    </dgm:pt>
    <dgm:pt modelId="{C9AA01B7-88DF-4AEE-99EB-038A00B85371}" type="pres">
      <dgm:prSet presAssocID="{A84789F2-C769-49A1-BEC4-E49FE0845E00}" presName="level2Shape" presStyleLbl="node3" presStyleIdx="3" presStyleCnt="4" custScaleX="757665" custScaleY="1214578"/>
      <dgm:spPr/>
    </dgm:pt>
    <dgm:pt modelId="{605F2B03-7F6C-4139-89CC-79D4B965154D}" type="pres">
      <dgm:prSet presAssocID="{A84789F2-C769-49A1-BEC4-E49FE0845E00}" presName="hierChild3" presStyleCnt="0"/>
      <dgm:spPr/>
    </dgm:pt>
    <dgm:pt modelId="{4C639BEA-B704-488A-AF24-B9DA82D5D5F1}" type="pres">
      <dgm:prSet presAssocID="{DB2E5E04-2156-4F10-BE78-E5E52ADA071A}" presName="bgShapesFlow" presStyleCnt="0"/>
      <dgm:spPr/>
    </dgm:pt>
  </dgm:ptLst>
  <dgm:cxnLst>
    <dgm:cxn modelId="{460AD101-EDAE-4C63-80C8-C5663EF7B395}" type="presOf" srcId="{706C97F5-06F3-4B53-A0FD-BDBAB9456F47}" destId="{1139A420-CD09-4FD5-86D2-20A1F69001AF}" srcOrd="0" destOrd="0" presId="urn:microsoft.com/office/officeart/2005/8/layout/hierarchy6"/>
    <dgm:cxn modelId="{0F211F08-BF22-4A06-9A4C-28B9D2575ADA}" type="presOf" srcId="{75D5EBE1-D090-4228-B60B-E68D57E98DBB}" destId="{F35A4E57-C6E9-4469-A8FC-FF65DF43DB6C}" srcOrd="0" destOrd="0" presId="urn:microsoft.com/office/officeart/2005/8/layout/hierarchy6"/>
    <dgm:cxn modelId="{F929DA0A-403B-4FC3-ACDF-EB54D2B7C922}" srcId="{193198E2-330C-4EF4-BAD5-3CAE2D6C09A8}" destId="{3AD31C20-E525-43C8-95DB-9E3169F593D0}" srcOrd="3" destOrd="0" parTransId="{F89FA57F-506A-475E-984A-9A6E13EBC79B}" sibTransId="{A8BED65D-F537-4D2F-AC9D-29893A2E57C0}"/>
    <dgm:cxn modelId="{CD27C118-F532-4FCA-B12E-261D2528F82E}" srcId="{2EE50BF8-0D75-41C4-9D79-42E75CF07DCB}" destId="{D482A26C-6037-46FF-9646-AB5060DA2B71}" srcOrd="0" destOrd="0" parTransId="{F8BE4FD1-5738-45D0-B931-F75E2FEBB7CE}" sibTransId="{7E8D0702-D7BB-4EB1-B033-E67653380F00}"/>
    <dgm:cxn modelId="{83FDA52A-3A06-4442-8899-70E5E424342F}" type="presOf" srcId="{945A3B12-35A5-45DB-BA00-017A770EBC8F}" destId="{7BFB22C1-D478-46EE-9234-E6DEC7B10EB5}" srcOrd="0" destOrd="0" presId="urn:microsoft.com/office/officeart/2005/8/layout/hierarchy6"/>
    <dgm:cxn modelId="{B2EFD12B-E728-4155-87F5-DCE9A3198707}" srcId="{193198E2-330C-4EF4-BAD5-3CAE2D6C09A8}" destId="{55C998FE-226A-4280-9680-4E6385A7B620}" srcOrd="2" destOrd="0" parTransId="{279CB41D-3E75-495E-ACC1-F21B00BA95FA}" sibTransId="{6F116D95-455B-4BDF-A428-DE256A7B2DFB}"/>
    <dgm:cxn modelId="{BBBA1A32-6181-40E0-BD30-BD49DDEB7E15}" type="presOf" srcId="{6897BCAA-0F18-473D-BD50-0C65107CED2E}" destId="{6DE1021D-8EEB-4FAE-80F9-DD485A4DB503}" srcOrd="0" destOrd="0" presId="urn:microsoft.com/office/officeart/2005/8/layout/hierarchy6"/>
    <dgm:cxn modelId="{9EA0B13D-4D77-40D4-AAC8-51EE1CB21B7A}" type="presOf" srcId="{193198E2-330C-4EF4-BAD5-3CAE2D6C09A8}" destId="{6F234C12-D72C-4EB3-BE08-D5F6289D47A5}" srcOrd="0" destOrd="0" presId="urn:microsoft.com/office/officeart/2005/8/layout/hierarchy6"/>
    <dgm:cxn modelId="{15973142-0135-49FE-BC8F-16665450128B}" type="presOf" srcId="{279CB41D-3E75-495E-ACC1-F21B00BA95FA}" destId="{4095A0A6-526D-4F99-8267-AF211122EB86}" srcOrd="0" destOrd="0" presId="urn:microsoft.com/office/officeart/2005/8/layout/hierarchy6"/>
    <dgm:cxn modelId="{0E89BA63-6302-43DF-A195-E45B46EC5ED5}" srcId="{55C998FE-226A-4280-9680-4E6385A7B620}" destId="{0B9EB3B2-B67F-49DE-95DE-B725930E5010}" srcOrd="0" destOrd="0" parTransId="{945A3B12-35A5-45DB-BA00-017A770EBC8F}" sibTransId="{DADA4EAC-07A2-45AA-AE8D-5C2CBF05860D}"/>
    <dgm:cxn modelId="{46F34749-9978-4727-B500-2F7E15FBD324}" srcId="{193198E2-330C-4EF4-BAD5-3CAE2D6C09A8}" destId="{E2C4917A-F041-419A-942E-361AB20A46BE}" srcOrd="1" destOrd="0" parTransId="{706C97F5-06F3-4B53-A0FD-BDBAB9456F47}" sibTransId="{563051F5-2D2F-48F0-8A47-46168A35D7AF}"/>
    <dgm:cxn modelId="{6F83956D-A6C5-4455-987B-64F5100EBC8B}" type="presOf" srcId="{2EE50BF8-0D75-41C4-9D79-42E75CF07DCB}" destId="{6C51BEE8-33FD-4D0A-BD16-FBC05347CDEE}" srcOrd="0" destOrd="0" presId="urn:microsoft.com/office/officeart/2005/8/layout/hierarchy6"/>
    <dgm:cxn modelId="{10862A4E-14BB-46B0-AA08-FA71E3B91DCA}" type="presOf" srcId="{A84789F2-C769-49A1-BEC4-E49FE0845E00}" destId="{C9AA01B7-88DF-4AEE-99EB-038A00B85371}" srcOrd="0" destOrd="0" presId="urn:microsoft.com/office/officeart/2005/8/layout/hierarchy6"/>
    <dgm:cxn modelId="{DE5B1B73-778F-4AF1-B0AB-9451931E3EA3}" type="presOf" srcId="{E2C4917A-F041-419A-942E-361AB20A46BE}" destId="{B32EBFAE-2D0D-49B6-BB1D-1B6150883DCA}" srcOrd="0" destOrd="0" presId="urn:microsoft.com/office/officeart/2005/8/layout/hierarchy6"/>
    <dgm:cxn modelId="{20E39088-CF3B-430E-A05E-A9CD6706896D}" type="presOf" srcId="{F8BE4FD1-5738-45D0-B931-F75E2FEBB7CE}" destId="{A3F96136-0831-4414-A321-D17B94949400}" srcOrd="0" destOrd="0" presId="urn:microsoft.com/office/officeart/2005/8/layout/hierarchy6"/>
    <dgm:cxn modelId="{E925958B-7289-40C5-9C05-AD7246C173BA}" type="presOf" srcId="{470C4B55-532A-4A2E-BD36-C6DB4C925E92}" destId="{02FF04FE-776D-4B74-9622-E2D59BA4D9F9}" srcOrd="0" destOrd="0" presId="urn:microsoft.com/office/officeart/2005/8/layout/hierarchy6"/>
    <dgm:cxn modelId="{E14D7B9C-64C4-4206-AFFF-7724F8698AD9}" type="presOf" srcId="{F89FA57F-506A-475E-984A-9A6E13EBC79B}" destId="{DBAE224B-6E3D-4A97-980B-775120D52B7D}" srcOrd="0" destOrd="0" presId="urn:microsoft.com/office/officeart/2005/8/layout/hierarchy6"/>
    <dgm:cxn modelId="{AB39CEA3-BFAE-46AF-8344-F3CE73B5DBD6}" srcId="{3AD31C20-E525-43C8-95DB-9E3169F593D0}" destId="{A84789F2-C769-49A1-BEC4-E49FE0845E00}" srcOrd="0" destOrd="0" parTransId="{470C4B55-532A-4A2E-BD36-C6DB4C925E92}" sibTransId="{615D4D51-7603-43DF-85FC-1B10C63A31C7}"/>
    <dgm:cxn modelId="{2B0EA2A6-31DE-43E3-A276-3B4A875A29AF}" type="presOf" srcId="{DB2E5E04-2156-4F10-BE78-E5E52ADA071A}" destId="{1F1439B7-B7E9-4211-87EC-EFD94EC19764}" srcOrd="0" destOrd="0" presId="urn:microsoft.com/office/officeart/2005/8/layout/hierarchy6"/>
    <dgm:cxn modelId="{60538EAF-A702-4790-B0E9-897C007805C1}" srcId="{DB2E5E04-2156-4F10-BE78-E5E52ADA071A}" destId="{193198E2-330C-4EF4-BAD5-3CAE2D6C09A8}" srcOrd="0" destOrd="0" parTransId="{EF0E9747-BAE2-445A-BB80-C417390BA10E}" sibTransId="{6A07A5D9-4AB1-4DCD-8FA0-B2D45AFF258A}"/>
    <dgm:cxn modelId="{EDE3B1B8-BC62-4EF0-9A67-FF03791BF757}" type="presOf" srcId="{C801DE6C-39A2-44F4-8714-EEFE5BF759F0}" destId="{B9525053-5584-4281-8420-3954BF5D902A}" srcOrd="0" destOrd="0" presId="urn:microsoft.com/office/officeart/2005/8/layout/hierarchy6"/>
    <dgm:cxn modelId="{894F1CBD-0AD1-42D6-B4B0-431F0282CF33}" type="presOf" srcId="{3AD31C20-E525-43C8-95DB-9E3169F593D0}" destId="{9DD72BDA-3662-48DD-AC11-A28B2D2A5AD5}" srcOrd="0" destOrd="0" presId="urn:microsoft.com/office/officeart/2005/8/layout/hierarchy6"/>
    <dgm:cxn modelId="{A16723BE-3F68-493B-AFF4-8D1AA46E4408}" type="presOf" srcId="{55C998FE-226A-4280-9680-4E6385A7B620}" destId="{99D4C9D5-1629-4DF5-B63F-DF21DC9A0969}" srcOrd="0" destOrd="0" presId="urn:microsoft.com/office/officeart/2005/8/layout/hierarchy6"/>
    <dgm:cxn modelId="{B75309C4-9580-4C88-BECE-0F4541FDA976}" srcId="{193198E2-330C-4EF4-BAD5-3CAE2D6C09A8}" destId="{2EE50BF8-0D75-41C4-9D79-42E75CF07DCB}" srcOrd="0" destOrd="0" parTransId="{75D5EBE1-D090-4228-B60B-E68D57E98DBB}" sibTransId="{8661AA30-25C6-4DD6-A413-F37AF4FA2205}"/>
    <dgm:cxn modelId="{275EEEC7-753F-4B77-886D-822F995C9807}" type="presOf" srcId="{D482A26C-6037-46FF-9646-AB5060DA2B71}" destId="{DFC46DB6-4A0E-4A7E-8AB9-2878B6BAA6D3}" srcOrd="0" destOrd="0" presId="urn:microsoft.com/office/officeart/2005/8/layout/hierarchy6"/>
    <dgm:cxn modelId="{8D4A43CE-835C-4A03-900D-816AE788BDB0}" type="presOf" srcId="{0B9EB3B2-B67F-49DE-95DE-B725930E5010}" destId="{CDC6D736-404D-44C1-8DF2-96CE1ED760AA}" srcOrd="0" destOrd="0" presId="urn:microsoft.com/office/officeart/2005/8/layout/hierarchy6"/>
    <dgm:cxn modelId="{0DA718ED-8676-4D4A-96DC-67C406D12D24}" srcId="{E2C4917A-F041-419A-942E-361AB20A46BE}" destId="{C801DE6C-39A2-44F4-8714-EEFE5BF759F0}" srcOrd="0" destOrd="0" parTransId="{6897BCAA-0F18-473D-BD50-0C65107CED2E}" sibTransId="{E0F5E770-5F72-4E66-BECF-71ECE7579871}"/>
    <dgm:cxn modelId="{1381324A-744E-4BC3-8330-79088B3FEE3E}" type="presParOf" srcId="{1F1439B7-B7E9-4211-87EC-EFD94EC19764}" destId="{FE3BDB13-D4BE-4E7D-A031-C5F17FEE1716}" srcOrd="0" destOrd="0" presId="urn:microsoft.com/office/officeart/2005/8/layout/hierarchy6"/>
    <dgm:cxn modelId="{FB03D475-6C7E-4B41-9F01-F9D9A4A69150}" type="presParOf" srcId="{FE3BDB13-D4BE-4E7D-A031-C5F17FEE1716}" destId="{FC37246E-4159-4CEA-B701-7A4544F94054}" srcOrd="0" destOrd="0" presId="urn:microsoft.com/office/officeart/2005/8/layout/hierarchy6"/>
    <dgm:cxn modelId="{C920D9A9-665B-4EA8-9A3A-83E5B5948B52}" type="presParOf" srcId="{FC37246E-4159-4CEA-B701-7A4544F94054}" destId="{681D503F-45B3-47F8-9CFB-0806DA4FDB5C}" srcOrd="0" destOrd="0" presId="urn:microsoft.com/office/officeart/2005/8/layout/hierarchy6"/>
    <dgm:cxn modelId="{653BF680-7224-48FE-9315-44CD167C9DE2}" type="presParOf" srcId="{681D503F-45B3-47F8-9CFB-0806DA4FDB5C}" destId="{6F234C12-D72C-4EB3-BE08-D5F6289D47A5}" srcOrd="0" destOrd="0" presId="urn:microsoft.com/office/officeart/2005/8/layout/hierarchy6"/>
    <dgm:cxn modelId="{E19B9945-7FD1-4EFE-8B30-A02E86288C29}" type="presParOf" srcId="{681D503F-45B3-47F8-9CFB-0806DA4FDB5C}" destId="{3C31D1E3-1E08-4A8E-9B85-1C1191E66C4B}" srcOrd="1" destOrd="0" presId="urn:microsoft.com/office/officeart/2005/8/layout/hierarchy6"/>
    <dgm:cxn modelId="{3565C2FD-0689-4A2E-8FDF-6E5BC1DE08F5}" type="presParOf" srcId="{3C31D1E3-1E08-4A8E-9B85-1C1191E66C4B}" destId="{F35A4E57-C6E9-4469-A8FC-FF65DF43DB6C}" srcOrd="0" destOrd="0" presId="urn:microsoft.com/office/officeart/2005/8/layout/hierarchy6"/>
    <dgm:cxn modelId="{E03E0EEF-F2EF-4332-AD4D-22FFFE45F424}" type="presParOf" srcId="{3C31D1E3-1E08-4A8E-9B85-1C1191E66C4B}" destId="{EEB6C4B7-CB65-4311-AC90-8111783722A7}" srcOrd="1" destOrd="0" presId="urn:microsoft.com/office/officeart/2005/8/layout/hierarchy6"/>
    <dgm:cxn modelId="{2FCA9D03-8978-4DA2-8C38-882CDBC9F917}" type="presParOf" srcId="{EEB6C4B7-CB65-4311-AC90-8111783722A7}" destId="{6C51BEE8-33FD-4D0A-BD16-FBC05347CDEE}" srcOrd="0" destOrd="0" presId="urn:microsoft.com/office/officeart/2005/8/layout/hierarchy6"/>
    <dgm:cxn modelId="{CA9BD008-3D59-443A-9ADD-AC4C4219D93D}" type="presParOf" srcId="{EEB6C4B7-CB65-4311-AC90-8111783722A7}" destId="{343C95E5-5C26-4BB0-96FD-7FCCA393FAE9}" srcOrd="1" destOrd="0" presId="urn:microsoft.com/office/officeart/2005/8/layout/hierarchy6"/>
    <dgm:cxn modelId="{AFE854E2-09D2-4DC7-AF4B-2DCD15A57910}" type="presParOf" srcId="{343C95E5-5C26-4BB0-96FD-7FCCA393FAE9}" destId="{A3F96136-0831-4414-A321-D17B94949400}" srcOrd="0" destOrd="0" presId="urn:microsoft.com/office/officeart/2005/8/layout/hierarchy6"/>
    <dgm:cxn modelId="{C7CE188C-EEB6-4339-8FF2-974EB49747EC}" type="presParOf" srcId="{343C95E5-5C26-4BB0-96FD-7FCCA393FAE9}" destId="{23047C4C-D223-4EB1-8061-153613F28550}" srcOrd="1" destOrd="0" presId="urn:microsoft.com/office/officeart/2005/8/layout/hierarchy6"/>
    <dgm:cxn modelId="{D2A56281-EE02-4B87-B8E9-BA13DDB0F3F1}" type="presParOf" srcId="{23047C4C-D223-4EB1-8061-153613F28550}" destId="{DFC46DB6-4A0E-4A7E-8AB9-2878B6BAA6D3}" srcOrd="0" destOrd="0" presId="urn:microsoft.com/office/officeart/2005/8/layout/hierarchy6"/>
    <dgm:cxn modelId="{81F83D59-2FEC-4398-9BA9-59FE9F4401E5}" type="presParOf" srcId="{23047C4C-D223-4EB1-8061-153613F28550}" destId="{D1321928-6E06-45C3-A1F4-87D8B3B4521C}" srcOrd="1" destOrd="0" presId="urn:microsoft.com/office/officeart/2005/8/layout/hierarchy6"/>
    <dgm:cxn modelId="{899F46AE-9389-40ED-9F39-0BD6EB7A310C}" type="presParOf" srcId="{3C31D1E3-1E08-4A8E-9B85-1C1191E66C4B}" destId="{1139A420-CD09-4FD5-86D2-20A1F69001AF}" srcOrd="2" destOrd="0" presId="urn:microsoft.com/office/officeart/2005/8/layout/hierarchy6"/>
    <dgm:cxn modelId="{7D870B14-4645-48A6-9BB7-17EB44B30F4C}" type="presParOf" srcId="{3C31D1E3-1E08-4A8E-9B85-1C1191E66C4B}" destId="{36A3463D-39C8-45A2-8651-38522C49903A}" srcOrd="3" destOrd="0" presId="urn:microsoft.com/office/officeart/2005/8/layout/hierarchy6"/>
    <dgm:cxn modelId="{A864D038-CE48-40CB-AD9E-4DDAFF689167}" type="presParOf" srcId="{36A3463D-39C8-45A2-8651-38522C49903A}" destId="{B32EBFAE-2D0D-49B6-BB1D-1B6150883DCA}" srcOrd="0" destOrd="0" presId="urn:microsoft.com/office/officeart/2005/8/layout/hierarchy6"/>
    <dgm:cxn modelId="{B564C0B8-202A-4A08-8A1D-A499F4B7FE33}" type="presParOf" srcId="{36A3463D-39C8-45A2-8651-38522C49903A}" destId="{0D3AA5B8-DA4E-4CC9-9C09-1DB48FF0B8A2}" srcOrd="1" destOrd="0" presId="urn:microsoft.com/office/officeart/2005/8/layout/hierarchy6"/>
    <dgm:cxn modelId="{D929DA53-5F81-4EFE-87AF-43E401D2323D}" type="presParOf" srcId="{0D3AA5B8-DA4E-4CC9-9C09-1DB48FF0B8A2}" destId="{6DE1021D-8EEB-4FAE-80F9-DD485A4DB503}" srcOrd="0" destOrd="0" presId="urn:microsoft.com/office/officeart/2005/8/layout/hierarchy6"/>
    <dgm:cxn modelId="{A1542696-6D8E-4F52-8802-3FB28701F1C8}" type="presParOf" srcId="{0D3AA5B8-DA4E-4CC9-9C09-1DB48FF0B8A2}" destId="{56ED90DB-529B-4595-9FAF-95309F0DB6A0}" srcOrd="1" destOrd="0" presId="urn:microsoft.com/office/officeart/2005/8/layout/hierarchy6"/>
    <dgm:cxn modelId="{C5834BBB-8134-4FCF-867F-3C6D656268AF}" type="presParOf" srcId="{56ED90DB-529B-4595-9FAF-95309F0DB6A0}" destId="{B9525053-5584-4281-8420-3954BF5D902A}" srcOrd="0" destOrd="0" presId="urn:microsoft.com/office/officeart/2005/8/layout/hierarchy6"/>
    <dgm:cxn modelId="{C36C5E0E-5761-4942-9ECB-77940D30E27A}" type="presParOf" srcId="{56ED90DB-529B-4595-9FAF-95309F0DB6A0}" destId="{3D1024AE-80EE-4F30-8DF8-F1C645608439}" srcOrd="1" destOrd="0" presId="urn:microsoft.com/office/officeart/2005/8/layout/hierarchy6"/>
    <dgm:cxn modelId="{002BBDDB-E5D2-4347-B42E-E624D39BECC0}" type="presParOf" srcId="{3C31D1E3-1E08-4A8E-9B85-1C1191E66C4B}" destId="{4095A0A6-526D-4F99-8267-AF211122EB86}" srcOrd="4" destOrd="0" presId="urn:microsoft.com/office/officeart/2005/8/layout/hierarchy6"/>
    <dgm:cxn modelId="{2C674926-44CC-4A45-8868-EF9AF41E4D37}" type="presParOf" srcId="{3C31D1E3-1E08-4A8E-9B85-1C1191E66C4B}" destId="{A9EA94E3-62BC-4A04-8476-B72B0F5EC79D}" srcOrd="5" destOrd="0" presId="urn:microsoft.com/office/officeart/2005/8/layout/hierarchy6"/>
    <dgm:cxn modelId="{74F0A717-D132-47C2-ABF6-8A24E16F0C5C}" type="presParOf" srcId="{A9EA94E3-62BC-4A04-8476-B72B0F5EC79D}" destId="{99D4C9D5-1629-4DF5-B63F-DF21DC9A0969}" srcOrd="0" destOrd="0" presId="urn:microsoft.com/office/officeart/2005/8/layout/hierarchy6"/>
    <dgm:cxn modelId="{0B93FF68-F160-4438-9BCF-508D54CAF1CE}" type="presParOf" srcId="{A9EA94E3-62BC-4A04-8476-B72B0F5EC79D}" destId="{6FFC3DF7-8977-4BE4-BFC9-BF68446FD4AC}" srcOrd="1" destOrd="0" presId="urn:microsoft.com/office/officeart/2005/8/layout/hierarchy6"/>
    <dgm:cxn modelId="{0C85C483-8582-4270-90D3-2CC69D4197ED}" type="presParOf" srcId="{6FFC3DF7-8977-4BE4-BFC9-BF68446FD4AC}" destId="{7BFB22C1-D478-46EE-9234-E6DEC7B10EB5}" srcOrd="0" destOrd="0" presId="urn:microsoft.com/office/officeart/2005/8/layout/hierarchy6"/>
    <dgm:cxn modelId="{2F2CAE63-623A-46D8-85F6-97636F4007CE}" type="presParOf" srcId="{6FFC3DF7-8977-4BE4-BFC9-BF68446FD4AC}" destId="{AE4900D6-8659-45BF-B36E-852ED41F0B42}" srcOrd="1" destOrd="0" presId="urn:microsoft.com/office/officeart/2005/8/layout/hierarchy6"/>
    <dgm:cxn modelId="{EC2D69B8-919B-4349-AEAA-564535D55D6E}" type="presParOf" srcId="{AE4900D6-8659-45BF-B36E-852ED41F0B42}" destId="{CDC6D736-404D-44C1-8DF2-96CE1ED760AA}" srcOrd="0" destOrd="0" presId="urn:microsoft.com/office/officeart/2005/8/layout/hierarchy6"/>
    <dgm:cxn modelId="{3330CF78-F574-43DB-88F2-AD28774C19E3}" type="presParOf" srcId="{AE4900D6-8659-45BF-B36E-852ED41F0B42}" destId="{C4F496A4-9A24-4B2E-BCF7-2E57C826980D}" srcOrd="1" destOrd="0" presId="urn:microsoft.com/office/officeart/2005/8/layout/hierarchy6"/>
    <dgm:cxn modelId="{0BF56577-A122-4464-917F-9D9692E3E21C}" type="presParOf" srcId="{3C31D1E3-1E08-4A8E-9B85-1C1191E66C4B}" destId="{DBAE224B-6E3D-4A97-980B-775120D52B7D}" srcOrd="6" destOrd="0" presId="urn:microsoft.com/office/officeart/2005/8/layout/hierarchy6"/>
    <dgm:cxn modelId="{48CE5D15-902E-4660-BD95-111434CD8DFC}" type="presParOf" srcId="{3C31D1E3-1E08-4A8E-9B85-1C1191E66C4B}" destId="{CCD2D363-348A-4B0D-ABC5-AD08E94A0289}" srcOrd="7" destOrd="0" presId="urn:microsoft.com/office/officeart/2005/8/layout/hierarchy6"/>
    <dgm:cxn modelId="{A675E3FD-39D1-4F11-A1FF-D3DD2A50E656}" type="presParOf" srcId="{CCD2D363-348A-4B0D-ABC5-AD08E94A0289}" destId="{9DD72BDA-3662-48DD-AC11-A28B2D2A5AD5}" srcOrd="0" destOrd="0" presId="urn:microsoft.com/office/officeart/2005/8/layout/hierarchy6"/>
    <dgm:cxn modelId="{27049F98-9765-4A97-BD9D-0C91502B63E8}" type="presParOf" srcId="{CCD2D363-348A-4B0D-ABC5-AD08E94A0289}" destId="{E3B88B8C-0B59-4A5A-BFF8-985520625B65}" srcOrd="1" destOrd="0" presId="urn:microsoft.com/office/officeart/2005/8/layout/hierarchy6"/>
    <dgm:cxn modelId="{24CBF42F-64EE-4A53-ADD8-F0ACBA51C9AC}" type="presParOf" srcId="{E3B88B8C-0B59-4A5A-BFF8-985520625B65}" destId="{02FF04FE-776D-4B74-9622-E2D59BA4D9F9}" srcOrd="0" destOrd="0" presId="urn:microsoft.com/office/officeart/2005/8/layout/hierarchy6"/>
    <dgm:cxn modelId="{0965A68F-E43D-4D9A-9F10-7A5B9803ED84}" type="presParOf" srcId="{E3B88B8C-0B59-4A5A-BFF8-985520625B65}" destId="{03C7FD0C-C648-4C14-844A-995ED9DC187F}" srcOrd="1" destOrd="0" presId="urn:microsoft.com/office/officeart/2005/8/layout/hierarchy6"/>
    <dgm:cxn modelId="{CFE335E0-883A-4978-9255-7E22243239F4}" type="presParOf" srcId="{03C7FD0C-C648-4C14-844A-995ED9DC187F}" destId="{C9AA01B7-88DF-4AEE-99EB-038A00B85371}" srcOrd="0" destOrd="0" presId="urn:microsoft.com/office/officeart/2005/8/layout/hierarchy6"/>
    <dgm:cxn modelId="{030CA0AF-DF0D-4433-8799-9F53D6E753BF}" type="presParOf" srcId="{03C7FD0C-C648-4C14-844A-995ED9DC187F}" destId="{605F2B03-7F6C-4139-89CC-79D4B965154D}" srcOrd="1" destOrd="0" presId="urn:microsoft.com/office/officeart/2005/8/layout/hierarchy6"/>
    <dgm:cxn modelId="{40D8302B-879E-4B4E-B05B-8C3833E084AC}" type="presParOf" srcId="{1F1439B7-B7E9-4211-87EC-EFD94EC19764}" destId="{4C639BEA-B704-488A-AF24-B9DA82D5D5F1}"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234C12-D72C-4EB3-BE08-D5F6289D47A5}">
      <dsp:nvSpPr>
        <dsp:cNvPr id="0" name=""/>
        <dsp:cNvSpPr/>
      </dsp:nvSpPr>
      <dsp:spPr>
        <a:xfrm>
          <a:off x="2078782" y="19050"/>
          <a:ext cx="7419176" cy="557855"/>
        </a:xfrm>
        <a:prstGeom prst="roundRect">
          <a:avLst>
            <a:gd name="adj" fmla="val 10000"/>
          </a:avLst>
        </a:prstGeom>
        <a:solidFill>
          <a:srgbClr val="00362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latin typeface="Arial" panose="020B0604020202020204" pitchFamily="34" charset="0"/>
              <a:cs typeface="Arial" panose="020B0604020202020204" pitchFamily="34" charset="0"/>
            </a:rPr>
            <a:t>Índice de Competitividad de Ciudades</a:t>
          </a:r>
        </a:p>
      </dsp:txBody>
      <dsp:txXfrm>
        <a:off x="2095121" y="35389"/>
        <a:ext cx="7386498" cy="525177"/>
      </dsp:txXfrm>
    </dsp:sp>
    <dsp:sp modelId="{F35A4E57-C6E9-4469-A8FC-FF65DF43DB6C}">
      <dsp:nvSpPr>
        <dsp:cNvPr id="0" name=""/>
        <dsp:cNvSpPr/>
      </dsp:nvSpPr>
      <dsp:spPr>
        <a:xfrm>
          <a:off x="1515906" y="576905"/>
          <a:ext cx="4272464" cy="137967"/>
        </a:xfrm>
        <a:custGeom>
          <a:avLst/>
          <a:gdLst/>
          <a:ahLst/>
          <a:cxnLst/>
          <a:rect l="0" t="0" r="0" b="0"/>
          <a:pathLst>
            <a:path>
              <a:moveTo>
                <a:pt x="4272464" y="0"/>
              </a:moveTo>
              <a:lnTo>
                <a:pt x="4272464" y="68983"/>
              </a:lnTo>
              <a:lnTo>
                <a:pt x="0" y="68983"/>
              </a:lnTo>
              <a:lnTo>
                <a:pt x="0" y="137967"/>
              </a:lnTo>
            </a:path>
          </a:pathLst>
        </a:custGeom>
        <a:noFill/>
        <a:ln w="12700" cap="flat" cmpd="sng" algn="ctr">
          <a:solidFill>
            <a:srgbClr val="003621"/>
          </a:solidFill>
          <a:prstDash val="solid"/>
          <a:miter lim="800000"/>
        </a:ln>
        <a:effectLst/>
      </dsp:spPr>
      <dsp:style>
        <a:lnRef idx="2">
          <a:scrgbClr r="0" g="0" b="0"/>
        </a:lnRef>
        <a:fillRef idx="0">
          <a:scrgbClr r="0" g="0" b="0"/>
        </a:fillRef>
        <a:effectRef idx="0">
          <a:scrgbClr r="0" g="0" b="0"/>
        </a:effectRef>
        <a:fontRef idx="minor"/>
      </dsp:style>
    </dsp:sp>
    <dsp:sp modelId="{6C51BEE8-33FD-4D0A-BD16-FBC05347CDEE}">
      <dsp:nvSpPr>
        <dsp:cNvPr id="0" name=""/>
        <dsp:cNvSpPr/>
      </dsp:nvSpPr>
      <dsp:spPr>
        <a:xfrm>
          <a:off x="110593" y="714872"/>
          <a:ext cx="2810625" cy="759629"/>
        </a:xfrm>
        <a:prstGeom prst="roundRect">
          <a:avLst>
            <a:gd name="adj" fmla="val 10000"/>
          </a:avLst>
        </a:prstGeom>
        <a:solidFill>
          <a:srgbClr val="C3D6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rgbClr val="003621"/>
              </a:solidFill>
              <a:latin typeface="Arial" panose="020B0604020202020204" pitchFamily="34" charset="0"/>
              <a:cs typeface="Arial" panose="020B0604020202020204" pitchFamily="34" charset="0"/>
            </a:rPr>
            <a:t>Condiciones habilitantes</a:t>
          </a:r>
        </a:p>
      </dsp:txBody>
      <dsp:txXfrm>
        <a:off x="132842" y="737121"/>
        <a:ext cx="2766127" cy="715131"/>
      </dsp:txXfrm>
    </dsp:sp>
    <dsp:sp modelId="{A3F96136-0831-4414-A321-D17B94949400}">
      <dsp:nvSpPr>
        <dsp:cNvPr id="0" name=""/>
        <dsp:cNvSpPr/>
      </dsp:nvSpPr>
      <dsp:spPr>
        <a:xfrm>
          <a:off x="1469793" y="1474502"/>
          <a:ext cx="91440" cy="112887"/>
        </a:xfrm>
        <a:custGeom>
          <a:avLst/>
          <a:gdLst/>
          <a:ahLst/>
          <a:cxnLst/>
          <a:rect l="0" t="0" r="0" b="0"/>
          <a:pathLst>
            <a:path>
              <a:moveTo>
                <a:pt x="46113" y="0"/>
              </a:moveTo>
              <a:lnTo>
                <a:pt x="46113" y="56443"/>
              </a:lnTo>
              <a:lnTo>
                <a:pt x="45720" y="56443"/>
              </a:lnTo>
              <a:lnTo>
                <a:pt x="45720" y="112887"/>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DFC46DB6-4A0E-4A7E-8AB9-2878B6BAA6D3}">
      <dsp:nvSpPr>
        <dsp:cNvPr id="0" name=""/>
        <dsp:cNvSpPr/>
      </dsp:nvSpPr>
      <dsp:spPr>
        <a:xfrm>
          <a:off x="110200" y="1587389"/>
          <a:ext cx="2810625" cy="3003722"/>
        </a:xfrm>
        <a:prstGeom prst="roundRect">
          <a:avLst>
            <a:gd name="adj" fmla="val 10000"/>
          </a:avLst>
        </a:prstGeom>
        <a:solidFill>
          <a:schemeClr val="bg1"/>
        </a:solidFill>
        <a:ln w="12700" cap="flat" cmpd="sng" algn="ctr">
          <a:solidFill>
            <a:srgbClr val="2479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1. </a:t>
          </a:r>
          <a:r>
            <a:rPr lang="es-CO" sz="1800" kern="1200" dirty="0">
              <a:solidFill>
                <a:schemeClr val="tx1">
                  <a:lumMod val="85000"/>
                  <a:lumOff val="15000"/>
                </a:schemeClr>
              </a:solidFill>
              <a:latin typeface="Arial" panose="020B0604020202020204" pitchFamily="34" charset="0"/>
              <a:cs typeface="Arial" panose="020B0604020202020204" pitchFamily="34" charset="0"/>
            </a:rPr>
            <a:t>Instituciones</a:t>
          </a:r>
        </a:p>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2. </a:t>
          </a:r>
          <a:r>
            <a:rPr lang="es-CO" sz="1800" kern="1200" dirty="0">
              <a:solidFill>
                <a:schemeClr val="tx1">
                  <a:lumMod val="85000"/>
                  <a:lumOff val="15000"/>
                </a:schemeClr>
              </a:solidFill>
              <a:latin typeface="Arial" panose="020B0604020202020204" pitchFamily="34" charset="0"/>
              <a:cs typeface="Arial" panose="020B0604020202020204" pitchFamily="34" charset="0"/>
            </a:rPr>
            <a:t>Infraestructura y equipamiento</a:t>
          </a:r>
        </a:p>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3</a:t>
          </a:r>
          <a:r>
            <a:rPr lang="es-CO" sz="1800" kern="1200" dirty="0">
              <a:solidFill>
                <a:srgbClr val="4AAE6C"/>
              </a:solidFill>
              <a:latin typeface="Arial" panose="020B0604020202020204" pitchFamily="34" charset="0"/>
              <a:cs typeface="Arial" panose="020B0604020202020204" pitchFamily="34" charset="0"/>
            </a:rPr>
            <a:t>. </a:t>
          </a:r>
          <a:r>
            <a:rPr lang="es-CO" sz="1800" b="0" kern="1200" dirty="0">
              <a:solidFill>
                <a:schemeClr val="tx1"/>
              </a:solidFill>
              <a:latin typeface="Arial" panose="020B0604020202020204" pitchFamily="34" charset="0"/>
              <a:cs typeface="Arial" panose="020B0604020202020204" pitchFamily="34" charset="0"/>
            </a:rPr>
            <a:t>Adopción TIC</a:t>
          </a:r>
        </a:p>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4. </a:t>
          </a:r>
          <a:r>
            <a:rPr lang="es-CO" sz="1800" kern="1200" dirty="0">
              <a:solidFill>
                <a:schemeClr val="tx1">
                  <a:lumMod val="85000"/>
                  <a:lumOff val="15000"/>
                </a:schemeClr>
              </a:solidFill>
              <a:latin typeface="Arial" panose="020B0604020202020204" pitchFamily="34" charset="0"/>
              <a:cs typeface="Arial" panose="020B0604020202020204" pitchFamily="34" charset="0"/>
            </a:rPr>
            <a:t>Sostenibilidad ambiental</a:t>
          </a:r>
          <a:endParaRPr lang="es-ES" sz="1800" kern="1200" dirty="0">
            <a:solidFill>
              <a:schemeClr val="tx1">
                <a:lumMod val="85000"/>
                <a:lumOff val="15000"/>
              </a:schemeClr>
            </a:solidFill>
            <a:latin typeface="Arial" panose="020B0604020202020204" pitchFamily="34" charset="0"/>
            <a:cs typeface="Arial" panose="020B0604020202020204" pitchFamily="34" charset="0"/>
          </a:endParaRPr>
        </a:p>
      </dsp:txBody>
      <dsp:txXfrm>
        <a:off x="192520" y="1669709"/>
        <a:ext cx="2645985" cy="2839082"/>
      </dsp:txXfrm>
    </dsp:sp>
    <dsp:sp modelId="{1139A420-CD09-4FD5-86D2-20A1F69001AF}">
      <dsp:nvSpPr>
        <dsp:cNvPr id="0" name=""/>
        <dsp:cNvSpPr/>
      </dsp:nvSpPr>
      <dsp:spPr>
        <a:xfrm>
          <a:off x="4374351" y="576905"/>
          <a:ext cx="1414019" cy="137967"/>
        </a:xfrm>
        <a:custGeom>
          <a:avLst/>
          <a:gdLst/>
          <a:ahLst/>
          <a:cxnLst/>
          <a:rect l="0" t="0" r="0" b="0"/>
          <a:pathLst>
            <a:path>
              <a:moveTo>
                <a:pt x="1414019" y="0"/>
              </a:moveTo>
              <a:lnTo>
                <a:pt x="1414019" y="68983"/>
              </a:lnTo>
              <a:lnTo>
                <a:pt x="0" y="68983"/>
              </a:lnTo>
              <a:lnTo>
                <a:pt x="0" y="137967"/>
              </a:lnTo>
            </a:path>
          </a:pathLst>
        </a:custGeom>
        <a:noFill/>
        <a:ln w="12700" cap="flat" cmpd="sng" algn="ctr">
          <a:solidFill>
            <a:srgbClr val="003621"/>
          </a:solidFill>
          <a:prstDash val="solid"/>
          <a:miter lim="800000"/>
        </a:ln>
        <a:effectLst/>
      </dsp:spPr>
      <dsp:style>
        <a:lnRef idx="2">
          <a:scrgbClr r="0" g="0" b="0"/>
        </a:lnRef>
        <a:fillRef idx="0">
          <a:scrgbClr r="0" g="0" b="0"/>
        </a:fillRef>
        <a:effectRef idx="0">
          <a:scrgbClr r="0" g="0" b="0"/>
        </a:effectRef>
        <a:fontRef idx="minor"/>
      </dsp:style>
    </dsp:sp>
    <dsp:sp modelId="{B32EBFAE-2D0D-49B6-BB1D-1B6150883DCA}">
      <dsp:nvSpPr>
        <dsp:cNvPr id="0" name=""/>
        <dsp:cNvSpPr/>
      </dsp:nvSpPr>
      <dsp:spPr>
        <a:xfrm>
          <a:off x="2969039" y="714872"/>
          <a:ext cx="2810625" cy="759629"/>
        </a:xfrm>
        <a:prstGeom prst="roundRect">
          <a:avLst>
            <a:gd name="adj" fmla="val 10000"/>
          </a:avLst>
        </a:prstGeom>
        <a:solidFill>
          <a:srgbClr val="C3D6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rgbClr val="003621"/>
              </a:solidFill>
              <a:latin typeface="Arial" panose="020B0604020202020204" pitchFamily="34" charset="0"/>
              <a:cs typeface="Arial" panose="020B0604020202020204" pitchFamily="34" charset="0"/>
            </a:rPr>
            <a:t>Capital humano</a:t>
          </a:r>
        </a:p>
      </dsp:txBody>
      <dsp:txXfrm>
        <a:off x="2991288" y="737121"/>
        <a:ext cx="2766127" cy="715131"/>
      </dsp:txXfrm>
    </dsp:sp>
    <dsp:sp modelId="{6DE1021D-8EEB-4FAE-80F9-DD485A4DB503}">
      <dsp:nvSpPr>
        <dsp:cNvPr id="0" name=""/>
        <dsp:cNvSpPr/>
      </dsp:nvSpPr>
      <dsp:spPr>
        <a:xfrm>
          <a:off x="4323460" y="1474502"/>
          <a:ext cx="91440" cy="115153"/>
        </a:xfrm>
        <a:custGeom>
          <a:avLst/>
          <a:gdLst/>
          <a:ahLst/>
          <a:cxnLst/>
          <a:rect l="0" t="0" r="0" b="0"/>
          <a:pathLst>
            <a:path>
              <a:moveTo>
                <a:pt x="50891" y="0"/>
              </a:moveTo>
              <a:lnTo>
                <a:pt x="50891" y="57576"/>
              </a:lnTo>
              <a:lnTo>
                <a:pt x="45720" y="57576"/>
              </a:lnTo>
              <a:lnTo>
                <a:pt x="45720" y="115153"/>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B9525053-5584-4281-8420-3954BF5D902A}">
      <dsp:nvSpPr>
        <dsp:cNvPr id="0" name=""/>
        <dsp:cNvSpPr/>
      </dsp:nvSpPr>
      <dsp:spPr>
        <a:xfrm>
          <a:off x="2963868" y="1589655"/>
          <a:ext cx="2810625" cy="3003722"/>
        </a:xfrm>
        <a:prstGeom prst="roundRect">
          <a:avLst>
            <a:gd name="adj" fmla="val 10000"/>
          </a:avLst>
        </a:prstGeom>
        <a:solidFill>
          <a:schemeClr val="bg1"/>
        </a:solidFill>
        <a:ln w="12700" cap="flat" cmpd="sng" algn="ctr">
          <a:solidFill>
            <a:srgbClr val="2479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5. </a:t>
          </a:r>
          <a:r>
            <a:rPr lang="es-CO" sz="1800" b="0" kern="1200" dirty="0">
              <a:solidFill>
                <a:schemeClr val="tx1">
                  <a:lumMod val="85000"/>
                  <a:lumOff val="15000"/>
                </a:schemeClr>
              </a:solidFill>
              <a:latin typeface="Arial" panose="020B0604020202020204" pitchFamily="34" charset="0"/>
              <a:cs typeface="Arial" panose="020B0604020202020204" pitchFamily="34" charset="0"/>
            </a:rPr>
            <a:t>Salud</a:t>
          </a:r>
        </a:p>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6. </a:t>
          </a:r>
          <a:r>
            <a:rPr lang="es-CO" sz="1800" kern="1200" dirty="0">
              <a:solidFill>
                <a:schemeClr val="tx1">
                  <a:lumMod val="85000"/>
                  <a:lumOff val="15000"/>
                </a:schemeClr>
              </a:solidFill>
              <a:latin typeface="Arial" panose="020B0604020202020204" pitchFamily="34" charset="0"/>
              <a:cs typeface="Arial" panose="020B0604020202020204" pitchFamily="34" charset="0"/>
            </a:rPr>
            <a:t>Educación básica y media</a:t>
          </a:r>
        </a:p>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7. </a:t>
          </a:r>
          <a:r>
            <a:rPr lang="es-CO" sz="1800" b="0" kern="1200" dirty="0">
              <a:solidFill>
                <a:schemeClr val="tx1">
                  <a:lumMod val="85000"/>
                  <a:lumOff val="15000"/>
                </a:schemeClr>
              </a:solidFill>
              <a:latin typeface="Arial" panose="020B0604020202020204" pitchFamily="34" charset="0"/>
              <a:cs typeface="Arial" panose="020B0604020202020204" pitchFamily="34" charset="0"/>
            </a:rPr>
            <a:t>Educación superior y formación para el trabajo</a:t>
          </a:r>
          <a:endParaRPr lang="es-CO" sz="1800" b="1" kern="1200" dirty="0">
            <a:solidFill>
              <a:schemeClr val="tx1">
                <a:lumMod val="85000"/>
                <a:lumOff val="15000"/>
              </a:schemeClr>
            </a:solidFill>
            <a:latin typeface="Arial" panose="020B0604020202020204" pitchFamily="34" charset="0"/>
            <a:cs typeface="Arial" panose="020B0604020202020204" pitchFamily="34" charset="0"/>
          </a:endParaRPr>
        </a:p>
      </dsp:txBody>
      <dsp:txXfrm>
        <a:off x="3046188" y="1671975"/>
        <a:ext cx="2645985" cy="2839082"/>
      </dsp:txXfrm>
    </dsp:sp>
    <dsp:sp modelId="{4095A0A6-526D-4F99-8267-AF211122EB86}">
      <dsp:nvSpPr>
        <dsp:cNvPr id="0" name=""/>
        <dsp:cNvSpPr/>
      </dsp:nvSpPr>
      <dsp:spPr>
        <a:xfrm>
          <a:off x="5788371" y="576905"/>
          <a:ext cx="1460956" cy="137967"/>
        </a:xfrm>
        <a:custGeom>
          <a:avLst/>
          <a:gdLst/>
          <a:ahLst/>
          <a:cxnLst/>
          <a:rect l="0" t="0" r="0" b="0"/>
          <a:pathLst>
            <a:path>
              <a:moveTo>
                <a:pt x="0" y="0"/>
              </a:moveTo>
              <a:lnTo>
                <a:pt x="0" y="68983"/>
              </a:lnTo>
              <a:lnTo>
                <a:pt x="1460956" y="68983"/>
              </a:lnTo>
              <a:lnTo>
                <a:pt x="1460956" y="137967"/>
              </a:lnTo>
            </a:path>
          </a:pathLst>
        </a:custGeom>
        <a:noFill/>
        <a:ln w="12700" cap="flat" cmpd="sng" algn="ctr">
          <a:solidFill>
            <a:srgbClr val="003621"/>
          </a:solidFill>
          <a:prstDash val="solid"/>
          <a:miter lim="800000"/>
        </a:ln>
        <a:effectLst/>
      </dsp:spPr>
      <dsp:style>
        <a:lnRef idx="2">
          <a:scrgbClr r="0" g="0" b="0"/>
        </a:lnRef>
        <a:fillRef idx="0">
          <a:scrgbClr r="0" g="0" b="0"/>
        </a:fillRef>
        <a:effectRef idx="0">
          <a:scrgbClr r="0" g="0" b="0"/>
        </a:effectRef>
        <a:fontRef idx="minor"/>
      </dsp:style>
    </dsp:sp>
    <dsp:sp modelId="{99D4C9D5-1629-4DF5-B63F-DF21DC9A0969}">
      <dsp:nvSpPr>
        <dsp:cNvPr id="0" name=""/>
        <dsp:cNvSpPr/>
      </dsp:nvSpPr>
      <dsp:spPr>
        <a:xfrm>
          <a:off x="5844014" y="714872"/>
          <a:ext cx="2810625" cy="759629"/>
        </a:xfrm>
        <a:prstGeom prst="roundRect">
          <a:avLst>
            <a:gd name="adj" fmla="val 10000"/>
          </a:avLst>
        </a:prstGeom>
        <a:solidFill>
          <a:srgbClr val="C3D6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a:solidFill>
                <a:srgbClr val="003621"/>
              </a:solidFill>
              <a:latin typeface="Arial" panose="020B0604020202020204" pitchFamily="34" charset="0"/>
              <a:cs typeface="Arial" panose="020B0604020202020204" pitchFamily="34" charset="0"/>
            </a:rPr>
            <a:t>Eficiencia de los mercados</a:t>
          </a:r>
        </a:p>
      </dsp:txBody>
      <dsp:txXfrm>
        <a:off x="5866263" y="737121"/>
        <a:ext cx="2766127" cy="715131"/>
      </dsp:txXfrm>
    </dsp:sp>
    <dsp:sp modelId="{7BFB22C1-D478-46EE-9234-E6DEC7B10EB5}">
      <dsp:nvSpPr>
        <dsp:cNvPr id="0" name=""/>
        <dsp:cNvSpPr/>
      </dsp:nvSpPr>
      <dsp:spPr>
        <a:xfrm>
          <a:off x="7203607" y="1474502"/>
          <a:ext cx="91440" cy="98922"/>
        </a:xfrm>
        <a:custGeom>
          <a:avLst/>
          <a:gdLst/>
          <a:ahLst/>
          <a:cxnLst/>
          <a:rect l="0" t="0" r="0" b="0"/>
          <a:pathLst>
            <a:path>
              <a:moveTo>
                <a:pt x="45720" y="0"/>
              </a:moveTo>
              <a:lnTo>
                <a:pt x="45720" y="9892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DC6D736-404D-44C1-8DF2-96CE1ED760AA}">
      <dsp:nvSpPr>
        <dsp:cNvPr id="0" name=""/>
        <dsp:cNvSpPr/>
      </dsp:nvSpPr>
      <dsp:spPr>
        <a:xfrm>
          <a:off x="5844014" y="1573424"/>
          <a:ext cx="2810625" cy="3003722"/>
        </a:xfrm>
        <a:prstGeom prst="roundRect">
          <a:avLst>
            <a:gd name="adj" fmla="val 10000"/>
          </a:avLst>
        </a:prstGeom>
        <a:solidFill>
          <a:schemeClr val="bg1"/>
        </a:solidFill>
        <a:ln w="12700" cap="flat" cmpd="sng" algn="ctr">
          <a:solidFill>
            <a:srgbClr val="2479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b="1" i="0" u="none" kern="1200" dirty="0">
              <a:solidFill>
                <a:srgbClr val="4AAE6C"/>
              </a:solidFill>
              <a:latin typeface="Arial" panose="020B0604020202020204" pitchFamily="34" charset="0"/>
              <a:cs typeface="Arial" panose="020B0604020202020204" pitchFamily="34" charset="0"/>
            </a:rPr>
            <a:t>Pilar 8. </a:t>
          </a:r>
          <a:r>
            <a:rPr lang="es-CO" sz="1800" b="0" i="0" u="none" kern="1200" dirty="0">
              <a:solidFill>
                <a:schemeClr val="tx1">
                  <a:lumMod val="85000"/>
                  <a:lumOff val="15000"/>
                </a:schemeClr>
              </a:solidFill>
              <a:latin typeface="Arial" panose="020B0604020202020204" pitchFamily="34" charset="0"/>
              <a:cs typeface="Arial" panose="020B0604020202020204" pitchFamily="34" charset="0"/>
            </a:rPr>
            <a:t>Entorno para los negocios</a:t>
          </a:r>
        </a:p>
        <a:p>
          <a:pPr marL="0" lvl="0" indent="0" algn="l" defTabSz="800100">
            <a:lnSpc>
              <a:spcPct val="90000"/>
            </a:lnSpc>
            <a:spcBef>
              <a:spcPct val="0"/>
            </a:spcBef>
            <a:spcAft>
              <a:spcPct val="35000"/>
            </a:spcAft>
            <a:buNone/>
          </a:pPr>
          <a:r>
            <a:rPr lang="es-CO" sz="1800" b="1" i="0" u="none" kern="1200" dirty="0">
              <a:solidFill>
                <a:srgbClr val="4AAE6C"/>
              </a:solidFill>
              <a:latin typeface="Arial" panose="020B0604020202020204" pitchFamily="34" charset="0"/>
              <a:cs typeface="Arial" panose="020B0604020202020204" pitchFamily="34" charset="0"/>
            </a:rPr>
            <a:t>Pilar 9. </a:t>
          </a:r>
          <a:r>
            <a:rPr lang="es-CO" sz="1800" b="0" i="0" u="none" kern="1200" dirty="0">
              <a:solidFill>
                <a:schemeClr val="tx1">
                  <a:lumMod val="85000"/>
                  <a:lumOff val="15000"/>
                </a:schemeClr>
              </a:solidFill>
              <a:latin typeface="Arial" panose="020B0604020202020204" pitchFamily="34" charset="0"/>
              <a:cs typeface="Arial" panose="020B0604020202020204" pitchFamily="34" charset="0"/>
            </a:rPr>
            <a:t>Mercado laboral</a:t>
          </a:r>
        </a:p>
        <a:p>
          <a:pPr marL="0" lvl="0" indent="0" algn="l" defTabSz="800100">
            <a:lnSpc>
              <a:spcPct val="90000"/>
            </a:lnSpc>
            <a:spcBef>
              <a:spcPct val="0"/>
            </a:spcBef>
            <a:spcAft>
              <a:spcPct val="35000"/>
            </a:spcAft>
            <a:buNone/>
          </a:pPr>
          <a:r>
            <a:rPr lang="es-CO" sz="1800" b="1" i="0" u="none" kern="1200" dirty="0">
              <a:solidFill>
                <a:srgbClr val="4AAE6C"/>
              </a:solidFill>
              <a:latin typeface="Arial" panose="020B0604020202020204" pitchFamily="34" charset="0"/>
              <a:cs typeface="Arial" panose="020B0604020202020204" pitchFamily="34" charset="0"/>
            </a:rPr>
            <a:t>Pilar 10. </a:t>
          </a:r>
          <a:r>
            <a:rPr lang="es-CO" sz="1800" b="0" i="0" u="none" kern="1200" dirty="0">
              <a:solidFill>
                <a:schemeClr val="tx1">
                  <a:lumMod val="85000"/>
                  <a:lumOff val="15000"/>
                </a:schemeClr>
              </a:solidFill>
              <a:latin typeface="Arial" panose="020B0604020202020204" pitchFamily="34" charset="0"/>
              <a:cs typeface="Arial" panose="020B0604020202020204" pitchFamily="34" charset="0"/>
            </a:rPr>
            <a:t>Sistema financiero</a:t>
          </a:r>
          <a:endParaRPr lang="es-CO" sz="1800" b="0" kern="1200" dirty="0">
            <a:solidFill>
              <a:schemeClr val="tx1">
                <a:lumMod val="85000"/>
                <a:lumOff val="15000"/>
              </a:schemeClr>
            </a:solidFill>
            <a:latin typeface="Arial" panose="020B0604020202020204" pitchFamily="34" charset="0"/>
            <a:cs typeface="Arial" panose="020B0604020202020204" pitchFamily="34" charset="0"/>
          </a:endParaRPr>
        </a:p>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11. </a:t>
          </a:r>
          <a:r>
            <a:rPr lang="es-CO" sz="1800" kern="1200" dirty="0">
              <a:solidFill>
                <a:schemeClr val="tx1">
                  <a:lumMod val="85000"/>
                  <a:lumOff val="15000"/>
                </a:schemeClr>
              </a:solidFill>
              <a:latin typeface="Arial" panose="020B0604020202020204" pitchFamily="34" charset="0"/>
              <a:cs typeface="Arial" panose="020B0604020202020204" pitchFamily="34" charset="0"/>
            </a:rPr>
            <a:t>Tamaño del mercado</a:t>
          </a:r>
          <a:endParaRPr lang="es-ES" sz="1800" kern="1200" dirty="0">
            <a:solidFill>
              <a:schemeClr val="tx1">
                <a:lumMod val="85000"/>
                <a:lumOff val="15000"/>
              </a:schemeClr>
            </a:solidFill>
            <a:latin typeface="Arial" panose="020B0604020202020204" pitchFamily="34" charset="0"/>
            <a:cs typeface="Arial" panose="020B0604020202020204" pitchFamily="34" charset="0"/>
          </a:endParaRPr>
        </a:p>
      </dsp:txBody>
      <dsp:txXfrm>
        <a:off x="5926334" y="1655744"/>
        <a:ext cx="2645985" cy="2839082"/>
      </dsp:txXfrm>
    </dsp:sp>
    <dsp:sp modelId="{DBAE224B-6E3D-4A97-980B-775120D52B7D}">
      <dsp:nvSpPr>
        <dsp:cNvPr id="0" name=""/>
        <dsp:cNvSpPr/>
      </dsp:nvSpPr>
      <dsp:spPr>
        <a:xfrm>
          <a:off x="5788371" y="576905"/>
          <a:ext cx="4382869" cy="137967"/>
        </a:xfrm>
        <a:custGeom>
          <a:avLst/>
          <a:gdLst/>
          <a:ahLst/>
          <a:cxnLst/>
          <a:rect l="0" t="0" r="0" b="0"/>
          <a:pathLst>
            <a:path>
              <a:moveTo>
                <a:pt x="0" y="0"/>
              </a:moveTo>
              <a:lnTo>
                <a:pt x="0" y="68983"/>
              </a:lnTo>
              <a:lnTo>
                <a:pt x="4382869" y="68983"/>
              </a:lnTo>
              <a:lnTo>
                <a:pt x="4382869" y="137967"/>
              </a:lnTo>
            </a:path>
          </a:pathLst>
        </a:custGeom>
        <a:noFill/>
        <a:ln w="12700" cap="flat" cmpd="sng" algn="ctr">
          <a:solidFill>
            <a:srgbClr val="003621"/>
          </a:solidFill>
          <a:prstDash val="solid"/>
          <a:miter lim="800000"/>
        </a:ln>
        <a:effectLst/>
      </dsp:spPr>
      <dsp:style>
        <a:lnRef idx="2">
          <a:scrgbClr r="0" g="0" b="0"/>
        </a:lnRef>
        <a:fillRef idx="0">
          <a:scrgbClr r="0" g="0" b="0"/>
        </a:fillRef>
        <a:effectRef idx="0">
          <a:scrgbClr r="0" g="0" b="0"/>
        </a:effectRef>
        <a:fontRef idx="minor"/>
      </dsp:style>
    </dsp:sp>
    <dsp:sp modelId="{9DD72BDA-3662-48DD-AC11-A28B2D2A5AD5}">
      <dsp:nvSpPr>
        <dsp:cNvPr id="0" name=""/>
        <dsp:cNvSpPr/>
      </dsp:nvSpPr>
      <dsp:spPr>
        <a:xfrm>
          <a:off x="8765927" y="714872"/>
          <a:ext cx="2810625" cy="759629"/>
        </a:xfrm>
        <a:prstGeom prst="roundRect">
          <a:avLst>
            <a:gd name="adj" fmla="val 10000"/>
          </a:avLst>
        </a:prstGeom>
        <a:solidFill>
          <a:srgbClr val="C3D69B"/>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s-ES" sz="1800" b="1" kern="1200" dirty="0">
              <a:solidFill>
                <a:srgbClr val="003621"/>
              </a:solidFill>
              <a:latin typeface="Arial" panose="020B0604020202020204" pitchFamily="34" charset="0"/>
              <a:cs typeface="Arial" panose="020B0604020202020204" pitchFamily="34" charset="0"/>
            </a:rPr>
            <a:t>Ecosistema innovador</a:t>
          </a:r>
        </a:p>
      </dsp:txBody>
      <dsp:txXfrm>
        <a:off x="8788176" y="737121"/>
        <a:ext cx="2766127" cy="715131"/>
      </dsp:txXfrm>
    </dsp:sp>
    <dsp:sp modelId="{02FF04FE-776D-4B74-9622-E2D59BA4D9F9}">
      <dsp:nvSpPr>
        <dsp:cNvPr id="0" name=""/>
        <dsp:cNvSpPr/>
      </dsp:nvSpPr>
      <dsp:spPr>
        <a:xfrm>
          <a:off x="10125520" y="1474502"/>
          <a:ext cx="91440" cy="98922"/>
        </a:xfrm>
        <a:custGeom>
          <a:avLst/>
          <a:gdLst/>
          <a:ahLst/>
          <a:cxnLst/>
          <a:rect l="0" t="0" r="0" b="0"/>
          <a:pathLst>
            <a:path>
              <a:moveTo>
                <a:pt x="45720" y="0"/>
              </a:moveTo>
              <a:lnTo>
                <a:pt x="45720" y="98922"/>
              </a:lnTo>
            </a:path>
          </a:pathLst>
        </a:custGeom>
        <a:noFill/>
        <a:ln w="12700" cap="flat" cmpd="sng" algn="ctr">
          <a:solidFill>
            <a:schemeClr val="bg1"/>
          </a:solidFill>
          <a:prstDash val="solid"/>
          <a:miter lim="800000"/>
        </a:ln>
        <a:effectLst/>
      </dsp:spPr>
      <dsp:style>
        <a:lnRef idx="2">
          <a:scrgbClr r="0" g="0" b="0"/>
        </a:lnRef>
        <a:fillRef idx="0">
          <a:scrgbClr r="0" g="0" b="0"/>
        </a:fillRef>
        <a:effectRef idx="0">
          <a:scrgbClr r="0" g="0" b="0"/>
        </a:effectRef>
        <a:fontRef idx="minor"/>
      </dsp:style>
    </dsp:sp>
    <dsp:sp modelId="{C9AA01B7-88DF-4AEE-99EB-038A00B85371}">
      <dsp:nvSpPr>
        <dsp:cNvPr id="0" name=""/>
        <dsp:cNvSpPr/>
      </dsp:nvSpPr>
      <dsp:spPr>
        <a:xfrm>
          <a:off x="8765927" y="1573424"/>
          <a:ext cx="2810625" cy="3003722"/>
        </a:xfrm>
        <a:prstGeom prst="roundRect">
          <a:avLst>
            <a:gd name="adj" fmla="val 10000"/>
          </a:avLst>
        </a:prstGeom>
        <a:solidFill>
          <a:schemeClr val="bg1"/>
        </a:solidFill>
        <a:ln w="12700" cap="flat" cmpd="sng" algn="ctr">
          <a:solidFill>
            <a:srgbClr val="24795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12. </a:t>
          </a:r>
          <a:r>
            <a:rPr lang="es-CO" sz="1800" kern="1200" dirty="0">
              <a:solidFill>
                <a:schemeClr val="tx1">
                  <a:lumMod val="85000"/>
                  <a:lumOff val="15000"/>
                </a:schemeClr>
              </a:solidFill>
              <a:latin typeface="Arial" panose="020B0604020202020204" pitchFamily="34" charset="0"/>
              <a:cs typeface="Arial" panose="020B0604020202020204" pitchFamily="34" charset="0"/>
            </a:rPr>
            <a:t>Sofisticación y diversificación</a:t>
          </a:r>
        </a:p>
        <a:p>
          <a:pPr marL="0" lvl="0" indent="0" algn="l" defTabSz="800100">
            <a:lnSpc>
              <a:spcPct val="90000"/>
            </a:lnSpc>
            <a:spcBef>
              <a:spcPct val="0"/>
            </a:spcBef>
            <a:spcAft>
              <a:spcPct val="35000"/>
            </a:spcAft>
            <a:buNone/>
          </a:pPr>
          <a:r>
            <a:rPr lang="es-CO" sz="1800" b="1" kern="1200" dirty="0">
              <a:solidFill>
                <a:srgbClr val="4AAE6C"/>
              </a:solidFill>
              <a:latin typeface="Arial" panose="020B0604020202020204" pitchFamily="34" charset="0"/>
              <a:cs typeface="Arial" panose="020B0604020202020204" pitchFamily="34" charset="0"/>
            </a:rPr>
            <a:t>Pilar 13. </a:t>
          </a:r>
          <a:r>
            <a:rPr lang="es-CO" sz="1800" kern="1200" dirty="0">
              <a:solidFill>
                <a:schemeClr val="tx1">
                  <a:lumMod val="85000"/>
                  <a:lumOff val="15000"/>
                </a:schemeClr>
              </a:solidFill>
              <a:latin typeface="Arial" panose="020B0604020202020204" pitchFamily="34" charset="0"/>
              <a:cs typeface="Arial" panose="020B0604020202020204" pitchFamily="34" charset="0"/>
            </a:rPr>
            <a:t>Innovación y dinámica empresarial</a:t>
          </a:r>
          <a:endParaRPr lang="es-ES" sz="1800" kern="1200" dirty="0">
            <a:solidFill>
              <a:schemeClr val="tx1">
                <a:lumMod val="85000"/>
                <a:lumOff val="15000"/>
              </a:schemeClr>
            </a:solidFill>
            <a:latin typeface="Arial" panose="020B0604020202020204" pitchFamily="34" charset="0"/>
            <a:cs typeface="Arial" panose="020B0604020202020204" pitchFamily="34" charset="0"/>
          </a:endParaRPr>
        </a:p>
      </dsp:txBody>
      <dsp:txXfrm>
        <a:off x="8848247" y="1655744"/>
        <a:ext cx="2645985" cy="283908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drawing1.xml.rels><?xml version="1.0" encoding="UTF-8" standalone="yes"?>
<Relationships xmlns="http://schemas.openxmlformats.org/package/2006/relationships"><Relationship Id="rId1" Type="http://schemas.openxmlformats.org/officeDocument/2006/relationships/image" Target="../media/image27.png"/></Relationships>
</file>

<file path=ppt/drawings/_rels/drawing10.xml.rels><?xml version="1.0" encoding="UTF-8" standalone="yes"?>
<Relationships xmlns="http://schemas.openxmlformats.org/package/2006/relationships"><Relationship Id="rId1" Type="http://schemas.openxmlformats.org/officeDocument/2006/relationships/image" Target="../media/image46.png"/></Relationships>
</file>

<file path=ppt/drawings/_rels/drawing11.xml.rels><?xml version="1.0" encoding="UTF-8" standalone="yes"?>
<Relationships xmlns="http://schemas.openxmlformats.org/package/2006/relationships"><Relationship Id="rId1" Type="http://schemas.openxmlformats.org/officeDocument/2006/relationships/image" Target="../media/image48.png"/></Relationships>
</file>

<file path=ppt/drawings/_rels/drawing12.xml.rels><?xml version="1.0" encoding="UTF-8" standalone="yes"?>
<Relationships xmlns="http://schemas.openxmlformats.org/package/2006/relationships"><Relationship Id="rId1" Type="http://schemas.openxmlformats.org/officeDocument/2006/relationships/image" Target="../media/image50.png"/></Relationships>
</file>

<file path=ppt/drawings/_rels/drawing2.xml.rels><?xml version="1.0" encoding="UTF-8" standalone="yes"?>
<Relationships xmlns="http://schemas.openxmlformats.org/package/2006/relationships"><Relationship Id="rId1" Type="http://schemas.openxmlformats.org/officeDocument/2006/relationships/image" Target="../media/image29.png"/></Relationships>
</file>

<file path=ppt/drawings/_rels/drawing3.xml.rels><?xml version="1.0" encoding="UTF-8" standalone="yes"?>
<Relationships xmlns="http://schemas.openxmlformats.org/package/2006/relationships"><Relationship Id="rId1" Type="http://schemas.openxmlformats.org/officeDocument/2006/relationships/image" Target="../media/image31.png"/></Relationships>
</file>

<file path=ppt/drawings/_rels/drawing4.xml.rels><?xml version="1.0" encoding="UTF-8" standalone="yes"?>
<Relationships xmlns="http://schemas.openxmlformats.org/package/2006/relationships"><Relationship Id="rId1" Type="http://schemas.openxmlformats.org/officeDocument/2006/relationships/image" Target="../media/image33.png"/></Relationships>
</file>

<file path=ppt/drawings/_rels/drawing5.xml.rels><?xml version="1.0" encoding="UTF-8" standalone="yes"?>
<Relationships xmlns="http://schemas.openxmlformats.org/package/2006/relationships"><Relationship Id="rId1" Type="http://schemas.openxmlformats.org/officeDocument/2006/relationships/image" Target="../media/image35.png"/></Relationships>
</file>

<file path=ppt/drawings/_rels/drawing6.xml.rels><?xml version="1.0" encoding="UTF-8" standalone="yes"?>
<Relationships xmlns="http://schemas.openxmlformats.org/package/2006/relationships"><Relationship Id="rId1" Type="http://schemas.openxmlformats.org/officeDocument/2006/relationships/image" Target="../media/image37.png"/></Relationships>
</file>

<file path=ppt/drawings/_rels/drawing7.xml.rels><?xml version="1.0" encoding="UTF-8" standalone="yes"?>
<Relationships xmlns="http://schemas.openxmlformats.org/package/2006/relationships"><Relationship Id="rId1" Type="http://schemas.openxmlformats.org/officeDocument/2006/relationships/image" Target="../media/image39.png"/></Relationships>
</file>

<file path=ppt/drawings/_rels/drawing8.xml.rels><?xml version="1.0" encoding="UTF-8" standalone="yes"?>
<Relationships xmlns="http://schemas.openxmlformats.org/package/2006/relationships"><Relationship Id="rId1" Type="http://schemas.openxmlformats.org/officeDocument/2006/relationships/image" Target="../media/image42.png"/></Relationships>
</file>

<file path=ppt/drawings/_rels/drawing9.xml.rels><?xml version="1.0" encoding="UTF-8" standalone="yes"?>
<Relationships xmlns="http://schemas.openxmlformats.org/package/2006/relationships"><Relationship Id="rId1" Type="http://schemas.openxmlformats.org/officeDocument/2006/relationships/image" Target="../media/image44.png"/></Relationships>
</file>

<file path=ppt/drawings/drawing1.xml><?xml version="1.0" encoding="utf-8"?>
<c:userShapes xmlns:c="http://schemas.openxmlformats.org/drawingml/2006/chart">
  <cdr:relSizeAnchor xmlns:cdr="http://schemas.openxmlformats.org/drawingml/2006/chartDrawing">
    <cdr:from>
      <cdr:x>0</cdr:x>
      <cdr:y>0.93715</cdr:y>
    </cdr:from>
    <cdr:to>
      <cdr:x>1</cdr:x>
      <cdr:y>0.99466</cdr:y>
    </cdr:to>
    <cdr:pic>
      <cdr:nvPicPr>
        <cdr:cNvPr id="2" name="chart">
          <a:extLst xmlns:a="http://schemas.openxmlformats.org/drawingml/2006/main">
            <a:ext uri="{FF2B5EF4-FFF2-40B4-BE49-F238E27FC236}">
              <a16:creationId xmlns:a16="http://schemas.microsoft.com/office/drawing/2014/main" id="{5212325E-6A4D-42E7-BE34-9D6B2BED9D0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4966694"/>
          <a:ext cx="11804056" cy="304762"/>
        </a:xfrm>
        <a:prstGeom xmlns:a="http://schemas.openxmlformats.org/drawingml/2006/main" prst="rect">
          <a:avLst/>
        </a:prstGeom>
      </cdr:spPr>
    </cdr:pic>
  </cdr:relSizeAnchor>
</c:userShapes>
</file>

<file path=ppt/drawings/drawing10.xml><?xml version="1.0" encoding="utf-8"?>
<c:userShapes xmlns:c="http://schemas.openxmlformats.org/drawingml/2006/chart">
  <cdr:relSizeAnchor xmlns:cdr="http://schemas.openxmlformats.org/drawingml/2006/chartDrawing">
    <cdr:from>
      <cdr:x>0</cdr:x>
      <cdr:y>0.9384</cdr:y>
    </cdr:from>
    <cdr:to>
      <cdr:x>1</cdr:x>
      <cdr:y>1</cdr:y>
    </cdr:to>
    <cdr:pic>
      <cdr:nvPicPr>
        <cdr:cNvPr id="2" name="chart">
          <a:extLst xmlns:a="http://schemas.openxmlformats.org/drawingml/2006/main">
            <a:ext uri="{FF2B5EF4-FFF2-40B4-BE49-F238E27FC236}">
              <a16:creationId xmlns:a16="http://schemas.microsoft.com/office/drawing/2014/main" id="{99C08980-6742-4BDC-833C-9B294CCCDE80}"/>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4642419"/>
          <a:ext cx="12191730" cy="304762"/>
        </a:xfrm>
        <a:prstGeom xmlns:a="http://schemas.openxmlformats.org/drawingml/2006/main" prst="rect">
          <a:avLst/>
        </a:prstGeom>
      </cdr:spPr>
    </cdr:pic>
  </cdr:relSizeAnchor>
</c:userShapes>
</file>

<file path=ppt/drawings/drawing11.xml><?xml version="1.0" encoding="utf-8"?>
<c:userShapes xmlns:c="http://schemas.openxmlformats.org/drawingml/2006/chart">
  <cdr:relSizeAnchor xmlns:cdr="http://schemas.openxmlformats.org/drawingml/2006/chartDrawing">
    <cdr:from>
      <cdr:x>0</cdr:x>
      <cdr:y>0.93454</cdr:y>
    </cdr:from>
    <cdr:to>
      <cdr:x>1</cdr:x>
      <cdr:y>1</cdr:y>
    </cdr:to>
    <cdr:pic>
      <cdr:nvPicPr>
        <cdr:cNvPr id="3" name="chart">
          <a:extLst xmlns:a="http://schemas.openxmlformats.org/drawingml/2006/main">
            <a:ext uri="{FF2B5EF4-FFF2-40B4-BE49-F238E27FC236}">
              <a16:creationId xmlns:a16="http://schemas.microsoft.com/office/drawing/2014/main" id="{74FADAE3-6CBC-4AF0-BD12-A07CA434038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4351229"/>
          <a:ext cx="12192000" cy="304762"/>
        </a:xfrm>
        <a:prstGeom xmlns:a="http://schemas.openxmlformats.org/drawingml/2006/main" prst="rect">
          <a:avLst/>
        </a:prstGeom>
      </cdr:spPr>
    </cdr:pic>
  </cdr:relSizeAnchor>
</c:userShapes>
</file>

<file path=ppt/drawings/drawing12.xml><?xml version="1.0" encoding="utf-8"?>
<c:userShapes xmlns:c="http://schemas.openxmlformats.org/drawingml/2006/chart">
  <cdr:relSizeAnchor xmlns:cdr="http://schemas.openxmlformats.org/drawingml/2006/chartDrawing">
    <cdr:from>
      <cdr:x>0</cdr:x>
      <cdr:y>0.93839</cdr:y>
    </cdr:from>
    <cdr:to>
      <cdr:x>1</cdr:x>
      <cdr:y>1</cdr:y>
    </cdr:to>
    <cdr:pic>
      <cdr:nvPicPr>
        <cdr:cNvPr id="3" name="chart">
          <a:extLst xmlns:a="http://schemas.openxmlformats.org/drawingml/2006/main">
            <a:ext uri="{FF2B5EF4-FFF2-40B4-BE49-F238E27FC236}">
              <a16:creationId xmlns:a16="http://schemas.microsoft.com/office/drawing/2014/main" id="{E5C7DC37-9664-485F-AF0B-826765976A4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8032" y="4641992"/>
          <a:ext cx="11849129" cy="304762"/>
        </a:xfrm>
        <a:prstGeom xmlns:a="http://schemas.openxmlformats.org/drawingml/2006/main" prst="rect">
          <a:avLst/>
        </a:prstGeom>
      </cdr:spPr>
    </cdr:pic>
  </cdr:relSizeAnchor>
</c:userShapes>
</file>

<file path=ppt/drawings/drawing2.xml><?xml version="1.0" encoding="utf-8"?>
<c:userShapes xmlns:c="http://schemas.openxmlformats.org/drawingml/2006/chart">
  <cdr:relSizeAnchor xmlns:cdr="http://schemas.openxmlformats.org/drawingml/2006/chartDrawing">
    <cdr:from>
      <cdr:x>0</cdr:x>
      <cdr:y>0.92912</cdr:y>
    </cdr:from>
    <cdr:to>
      <cdr:x>1</cdr:x>
      <cdr:y>0.98796</cdr:y>
    </cdr:to>
    <cdr:pic>
      <cdr:nvPicPr>
        <cdr:cNvPr id="3" name="chart">
          <a:extLst xmlns:a="http://schemas.openxmlformats.org/drawingml/2006/main">
            <a:ext uri="{FF2B5EF4-FFF2-40B4-BE49-F238E27FC236}">
              <a16:creationId xmlns:a16="http://schemas.microsoft.com/office/drawing/2014/main" id="{80F0146B-D0EE-4CCA-8094-D3EA70E647C4}"/>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4812425"/>
          <a:ext cx="11872637" cy="304762"/>
        </a:xfrm>
        <a:prstGeom xmlns:a="http://schemas.openxmlformats.org/drawingml/2006/main" prst="rect">
          <a:avLst/>
        </a:prstGeom>
      </cdr:spPr>
    </cdr:pic>
  </cdr:relSizeAnchor>
</c:userShapes>
</file>

<file path=ppt/drawings/drawing3.xml><?xml version="1.0" encoding="utf-8"?>
<c:userShapes xmlns:c="http://schemas.openxmlformats.org/drawingml/2006/chart">
  <cdr:relSizeAnchor xmlns:cdr="http://schemas.openxmlformats.org/drawingml/2006/chartDrawing">
    <cdr:from>
      <cdr:x>0</cdr:x>
      <cdr:y>0.94379</cdr:y>
    </cdr:from>
    <cdr:to>
      <cdr:x>1</cdr:x>
      <cdr:y>1</cdr:y>
    </cdr:to>
    <cdr:pic>
      <cdr:nvPicPr>
        <cdr:cNvPr id="2" name="chart">
          <a:extLst xmlns:a="http://schemas.openxmlformats.org/drawingml/2006/main">
            <a:ext uri="{FF2B5EF4-FFF2-40B4-BE49-F238E27FC236}">
              <a16:creationId xmlns:a16="http://schemas.microsoft.com/office/drawing/2014/main" id="{AC55EE9D-6D2D-47B9-8EFC-3321E22D318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8031" y="5117183"/>
          <a:ext cx="12011811" cy="304762"/>
        </a:xfrm>
        <a:prstGeom xmlns:a="http://schemas.openxmlformats.org/drawingml/2006/main" prst="rect">
          <a:avLst/>
        </a:prstGeom>
      </cdr:spPr>
    </cdr:pic>
  </cdr:relSizeAnchor>
</c:userShapes>
</file>

<file path=ppt/drawings/drawing4.xml><?xml version="1.0" encoding="utf-8"?>
<c:userShapes xmlns:c="http://schemas.openxmlformats.org/drawingml/2006/chart">
  <cdr:relSizeAnchor xmlns:cdr="http://schemas.openxmlformats.org/drawingml/2006/chartDrawing">
    <cdr:from>
      <cdr:x>0</cdr:x>
      <cdr:y>0.94246</cdr:y>
    </cdr:from>
    <cdr:to>
      <cdr:x>1</cdr:x>
      <cdr:y>1</cdr:y>
    </cdr:to>
    <cdr:pic>
      <cdr:nvPicPr>
        <cdr:cNvPr id="2" name="chart">
          <a:extLst xmlns:a="http://schemas.openxmlformats.org/drawingml/2006/main">
            <a:ext uri="{FF2B5EF4-FFF2-40B4-BE49-F238E27FC236}">
              <a16:creationId xmlns:a16="http://schemas.microsoft.com/office/drawing/2014/main" id="{DB884670-71E4-4817-8680-93504E907A39}"/>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171877" y="4991715"/>
          <a:ext cx="11864119" cy="304762"/>
        </a:xfrm>
        <a:prstGeom xmlns:a="http://schemas.openxmlformats.org/drawingml/2006/main" prst="rect">
          <a:avLst/>
        </a:prstGeom>
      </cdr:spPr>
    </cdr:pic>
  </cdr:relSizeAnchor>
</c:userShapes>
</file>

<file path=ppt/drawings/drawing5.xml><?xml version="1.0" encoding="utf-8"?>
<c:userShapes xmlns:c="http://schemas.openxmlformats.org/drawingml/2006/chart">
  <cdr:relSizeAnchor xmlns:cdr="http://schemas.openxmlformats.org/drawingml/2006/chartDrawing">
    <cdr:from>
      <cdr:x>0</cdr:x>
      <cdr:y>0.93717</cdr:y>
    </cdr:from>
    <cdr:to>
      <cdr:x>1</cdr:x>
      <cdr:y>1</cdr:y>
    </cdr:to>
    <cdr:pic>
      <cdr:nvPicPr>
        <cdr:cNvPr id="2" name="chart">
          <a:extLst xmlns:a="http://schemas.openxmlformats.org/drawingml/2006/main">
            <a:ext uri="{FF2B5EF4-FFF2-40B4-BE49-F238E27FC236}">
              <a16:creationId xmlns:a16="http://schemas.microsoft.com/office/drawing/2014/main" id="{87008562-F61D-4F6D-A94F-05AFA4F583E7}"/>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4545757"/>
          <a:ext cx="11804158" cy="304762"/>
        </a:xfrm>
        <a:prstGeom xmlns:a="http://schemas.openxmlformats.org/drawingml/2006/main" prst="rect">
          <a:avLst/>
        </a:prstGeom>
      </cdr:spPr>
    </cdr:pic>
  </cdr:relSizeAnchor>
</c:userShapes>
</file>

<file path=ppt/drawings/drawing6.xml><?xml version="1.0" encoding="utf-8"?>
<c:userShapes xmlns:c="http://schemas.openxmlformats.org/drawingml/2006/chart">
  <cdr:relSizeAnchor xmlns:cdr="http://schemas.openxmlformats.org/drawingml/2006/chartDrawing">
    <cdr:from>
      <cdr:x>0</cdr:x>
      <cdr:y>0.9444</cdr:y>
    </cdr:from>
    <cdr:to>
      <cdr:x>1</cdr:x>
      <cdr:y>1</cdr:y>
    </cdr:to>
    <cdr:pic>
      <cdr:nvPicPr>
        <cdr:cNvPr id="2" name="chart">
          <a:extLst xmlns:a="http://schemas.openxmlformats.org/drawingml/2006/main">
            <a:ext uri="{FF2B5EF4-FFF2-40B4-BE49-F238E27FC236}">
              <a16:creationId xmlns:a16="http://schemas.microsoft.com/office/drawing/2014/main" id="{1B5F0E33-A0E5-4407-8F72-2B51FB7ABF1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5176641"/>
          <a:ext cx="11952151" cy="304762"/>
        </a:xfrm>
        <a:prstGeom xmlns:a="http://schemas.openxmlformats.org/drawingml/2006/main" prst="rect">
          <a:avLst/>
        </a:prstGeom>
      </cdr:spPr>
    </cdr:pic>
  </cdr:relSizeAnchor>
</c:userShapes>
</file>

<file path=ppt/drawings/drawing7.xml><?xml version="1.0" encoding="utf-8"?>
<c:userShapes xmlns:c="http://schemas.openxmlformats.org/drawingml/2006/chart">
  <cdr:relSizeAnchor xmlns:cdr="http://schemas.openxmlformats.org/drawingml/2006/chartDrawing">
    <cdr:from>
      <cdr:x>0</cdr:x>
      <cdr:y>0.94191</cdr:y>
    </cdr:from>
    <cdr:to>
      <cdr:x>1</cdr:x>
      <cdr:y>1</cdr:y>
    </cdr:to>
    <cdr:pic>
      <cdr:nvPicPr>
        <cdr:cNvPr id="2" name="chart">
          <a:extLst xmlns:a="http://schemas.openxmlformats.org/drawingml/2006/main">
            <a:ext uri="{FF2B5EF4-FFF2-40B4-BE49-F238E27FC236}">
              <a16:creationId xmlns:a16="http://schemas.microsoft.com/office/drawing/2014/main" id="{9352D9AA-CFF8-47E1-A4F5-A921CED9F1A5}"/>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4941795"/>
          <a:ext cx="11774177" cy="304762"/>
        </a:xfrm>
        <a:prstGeom xmlns:a="http://schemas.openxmlformats.org/drawingml/2006/main" prst="rect">
          <a:avLst/>
        </a:prstGeom>
      </cdr:spPr>
    </cdr:pic>
  </cdr:relSizeAnchor>
</c:userShapes>
</file>

<file path=ppt/drawings/drawing8.xml><?xml version="1.0" encoding="utf-8"?>
<c:userShapes xmlns:c="http://schemas.openxmlformats.org/drawingml/2006/chart">
  <cdr:relSizeAnchor xmlns:cdr="http://schemas.openxmlformats.org/drawingml/2006/chartDrawing">
    <cdr:from>
      <cdr:x>0</cdr:x>
      <cdr:y>0.94088</cdr:y>
    </cdr:from>
    <cdr:to>
      <cdr:x>1</cdr:x>
      <cdr:y>1</cdr:y>
    </cdr:to>
    <cdr:pic>
      <cdr:nvPicPr>
        <cdr:cNvPr id="3" name="chart">
          <a:extLst xmlns:a="http://schemas.openxmlformats.org/drawingml/2006/main">
            <a:ext uri="{FF2B5EF4-FFF2-40B4-BE49-F238E27FC236}">
              <a16:creationId xmlns:a16="http://schemas.microsoft.com/office/drawing/2014/main" id="{A60D90B8-106B-43B1-9819-77234E1117C1}"/>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98032" y="4850350"/>
          <a:ext cx="11819148" cy="304762"/>
        </a:xfrm>
        <a:prstGeom xmlns:a="http://schemas.openxmlformats.org/drawingml/2006/main" prst="rect">
          <a:avLst/>
        </a:prstGeom>
      </cdr:spPr>
    </cdr:pic>
  </cdr:relSizeAnchor>
</c:userShapes>
</file>

<file path=ppt/drawings/drawing9.xml><?xml version="1.0" encoding="utf-8"?>
<c:userShapes xmlns:c="http://schemas.openxmlformats.org/drawingml/2006/chart">
  <cdr:relSizeAnchor xmlns:cdr="http://schemas.openxmlformats.org/drawingml/2006/chartDrawing">
    <cdr:from>
      <cdr:x>0</cdr:x>
      <cdr:y>0.94068</cdr:y>
    </cdr:from>
    <cdr:to>
      <cdr:x>1</cdr:x>
      <cdr:y>1</cdr:y>
    </cdr:to>
    <cdr:pic>
      <cdr:nvPicPr>
        <cdr:cNvPr id="3" name="chart">
          <a:extLst xmlns:a="http://schemas.openxmlformats.org/drawingml/2006/main">
            <a:ext uri="{FF2B5EF4-FFF2-40B4-BE49-F238E27FC236}">
              <a16:creationId xmlns:a16="http://schemas.microsoft.com/office/drawing/2014/main" id="{41840F16-FDBD-4BDF-9DA5-7602C2F6FE76}"/>
            </a:ext>
          </a:extLst>
        </cdr:cNvPr>
        <cdr:cNvPicPr>
          <a:picLocks xmlns:a="http://schemas.openxmlformats.org/drawingml/2006/main" noChangeAspect="1"/>
        </cdr:cNvPicPr>
      </cdr:nvPicPr>
      <cdr:blipFill>
        <a:blip xmlns:a="http://schemas.openxmlformats.org/drawingml/2006/main" xmlns:r="http://schemas.openxmlformats.org/officeDocument/2006/relationships" r:embed="rId1"/>
        <a:stretch xmlns:a="http://schemas.openxmlformats.org/drawingml/2006/main">
          <a:fillRect/>
        </a:stretch>
      </cdr:blipFill>
      <cdr:spPr>
        <a:xfrm xmlns:a="http://schemas.openxmlformats.org/drawingml/2006/main">
          <a:off x="0" y="4832638"/>
          <a:ext cx="11977140" cy="304762"/>
        </a:xfrm>
        <a:prstGeom xmlns:a="http://schemas.openxmlformats.org/drawingml/2006/main" prst="rect">
          <a:avLst/>
        </a:prstGeom>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60DFFB4-8E19-6D4F-AD03-003D079399DA}" type="datetimeFigureOut">
              <a:rPr lang="es-ES" smtClean="0"/>
              <a:t>14/07/2020</a:t>
            </a:fld>
            <a:endParaRPr lang="es-ES"/>
          </a:p>
        </p:txBody>
      </p:sp>
      <p:sp>
        <p:nvSpPr>
          <p:cNvPr id="4" name="Marcador de imagen de diapositiva 3"/>
          <p:cNvSpPr>
            <a:spLocks noGrp="1" noRot="1" noChangeAspect="1"/>
          </p:cNvSpPr>
          <p:nvPr>
            <p:ph type="sldImg" idx="2"/>
          </p:nvPr>
        </p:nvSpPr>
        <p:spPr>
          <a:xfrm>
            <a:off x="369888" y="685800"/>
            <a:ext cx="6118225"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8648EF-8643-AF47-B564-D2B01AB8C1E3}" type="slidenum">
              <a:rPr lang="es-ES" smtClean="0"/>
              <a:t>‹#›</a:t>
            </a:fld>
            <a:endParaRPr lang="es-ES"/>
          </a:p>
        </p:txBody>
      </p:sp>
    </p:spTree>
    <p:extLst>
      <p:ext uri="{BB962C8B-B14F-4D97-AF65-F5344CB8AC3E}">
        <p14:creationId xmlns:p14="http://schemas.microsoft.com/office/powerpoint/2010/main" val="306589326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72b0e660fa_7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0" name="Google Shape;450;g72b0e660fa_7_0:notes"/>
          <p:cNvSpPr>
            <a:spLocks noGrp="1" noRot="1" noChangeAspect="1"/>
          </p:cNvSpPr>
          <p:nvPr>
            <p:ph type="sldImg" idx="2"/>
          </p:nvPr>
        </p:nvSpPr>
        <p:spPr>
          <a:xfrm>
            <a:off x="369888" y="685800"/>
            <a:ext cx="6118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68711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34</a:t>
            </a:fld>
            <a:endParaRPr lang="es-ES"/>
          </a:p>
        </p:txBody>
      </p:sp>
    </p:spTree>
    <p:extLst>
      <p:ext uri="{BB962C8B-B14F-4D97-AF65-F5344CB8AC3E}">
        <p14:creationId xmlns:p14="http://schemas.microsoft.com/office/powerpoint/2010/main" val="1727175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35</a:t>
            </a:fld>
            <a:endParaRPr lang="es-ES"/>
          </a:p>
        </p:txBody>
      </p:sp>
    </p:spTree>
    <p:extLst>
      <p:ext uri="{BB962C8B-B14F-4D97-AF65-F5344CB8AC3E}">
        <p14:creationId xmlns:p14="http://schemas.microsoft.com/office/powerpoint/2010/main" val="25280935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B110EA38-CC44-4DC3-8E29-28CD655B0C21}" type="slidenum">
              <a:rPr lang="es-ES" smtClean="0"/>
              <a:t>37</a:t>
            </a:fld>
            <a:endParaRPr lang="es-ES"/>
          </a:p>
        </p:txBody>
      </p:sp>
    </p:spTree>
    <p:extLst>
      <p:ext uri="{BB962C8B-B14F-4D97-AF65-F5344CB8AC3E}">
        <p14:creationId xmlns:p14="http://schemas.microsoft.com/office/powerpoint/2010/main" val="201231554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38</a:t>
            </a:fld>
            <a:endParaRPr lang="es-ES"/>
          </a:p>
        </p:txBody>
      </p:sp>
    </p:spTree>
    <p:extLst>
      <p:ext uri="{BB962C8B-B14F-4D97-AF65-F5344CB8AC3E}">
        <p14:creationId xmlns:p14="http://schemas.microsoft.com/office/powerpoint/2010/main" val="4292291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40</a:t>
            </a:fld>
            <a:endParaRPr lang="es-ES"/>
          </a:p>
        </p:txBody>
      </p:sp>
    </p:spTree>
    <p:extLst>
      <p:ext uri="{BB962C8B-B14F-4D97-AF65-F5344CB8AC3E}">
        <p14:creationId xmlns:p14="http://schemas.microsoft.com/office/powerpoint/2010/main" val="17888321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110EA38-CC44-4DC3-8E29-28CD655B0C21}" type="slidenum">
              <a:rPr lang="es-ES" smtClean="0"/>
              <a:t>41</a:t>
            </a:fld>
            <a:endParaRPr lang="es-ES"/>
          </a:p>
        </p:txBody>
      </p:sp>
    </p:spTree>
    <p:extLst>
      <p:ext uri="{BB962C8B-B14F-4D97-AF65-F5344CB8AC3E}">
        <p14:creationId xmlns:p14="http://schemas.microsoft.com/office/powerpoint/2010/main" val="35492304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sz="1100" baseline="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888648EF-8643-AF47-B564-D2B01AB8C1E3}" type="slidenum">
              <a:rPr lang="es-ES" smtClean="0"/>
              <a:t>42</a:t>
            </a:fld>
            <a:endParaRPr lang="es-ES"/>
          </a:p>
        </p:txBody>
      </p:sp>
    </p:spTree>
    <p:extLst>
      <p:ext uri="{BB962C8B-B14F-4D97-AF65-F5344CB8AC3E}">
        <p14:creationId xmlns:p14="http://schemas.microsoft.com/office/powerpoint/2010/main" val="13788314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10"/>
          </p:nvPr>
        </p:nvSpPr>
        <p:spPr/>
        <p:txBody>
          <a:bodyPr/>
          <a:lstStyle/>
          <a:p>
            <a:fld id="{B110EA38-CC44-4DC3-8E29-28CD655B0C21}" type="slidenum">
              <a:rPr lang="es-ES" smtClean="0"/>
              <a:t>43</a:t>
            </a:fld>
            <a:endParaRPr lang="es-ES"/>
          </a:p>
        </p:txBody>
      </p:sp>
    </p:spTree>
    <p:extLst>
      <p:ext uri="{BB962C8B-B14F-4D97-AF65-F5344CB8AC3E}">
        <p14:creationId xmlns:p14="http://schemas.microsoft.com/office/powerpoint/2010/main" val="40654732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44</a:t>
            </a:fld>
            <a:endParaRPr lang="es-ES"/>
          </a:p>
        </p:txBody>
      </p:sp>
    </p:spTree>
    <p:extLst>
      <p:ext uri="{BB962C8B-B14F-4D97-AF65-F5344CB8AC3E}">
        <p14:creationId xmlns:p14="http://schemas.microsoft.com/office/powerpoint/2010/main" val="3789034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sz="1100"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46</a:t>
            </a:fld>
            <a:endParaRPr lang="es-ES"/>
          </a:p>
        </p:txBody>
      </p:sp>
    </p:spTree>
    <p:extLst>
      <p:ext uri="{BB962C8B-B14F-4D97-AF65-F5344CB8AC3E}">
        <p14:creationId xmlns:p14="http://schemas.microsoft.com/office/powerpoint/2010/main" val="13258951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19</a:t>
            </a:fld>
            <a:endParaRPr lang="es-ES"/>
          </a:p>
        </p:txBody>
      </p:sp>
    </p:spTree>
    <p:extLst>
      <p:ext uri="{BB962C8B-B14F-4D97-AF65-F5344CB8AC3E}">
        <p14:creationId xmlns:p14="http://schemas.microsoft.com/office/powerpoint/2010/main" val="18512630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285750" indent="-285750" algn="just">
              <a:lnSpc>
                <a:spcPct val="107000"/>
              </a:lnSpc>
              <a:spcAft>
                <a:spcPts val="800"/>
              </a:spcAft>
              <a:buFont typeface="Arial" panose="020B0604020202020204" pitchFamily="34" charset="0"/>
              <a:buChar char="•"/>
            </a:pPr>
            <a:r>
              <a:rPr lang="es-CO" sz="1100" b="1" dirty="0">
                <a:effectLst/>
                <a:latin typeface="Calibri" panose="020F0502020204030204" pitchFamily="34" charset="0"/>
                <a:ea typeface="Calibri" panose="020F0502020204030204" pitchFamily="34" charset="0"/>
                <a:cs typeface="Times New Roman" panose="02020603050405020304" pitchFamily="18" charset="0"/>
              </a:rPr>
              <a:t>Bucaramanga AM </a:t>
            </a:r>
            <a:r>
              <a:rPr lang="es-CO" sz="1100" dirty="0">
                <a:effectLst/>
                <a:latin typeface="Calibri" panose="020F0502020204030204" pitchFamily="34" charset="0"/>
                <a:ea typeface="Calibri" panose="020F0502020204030204" pitchFamily="34" charset="0"/>
                <a:cs typeface="Times New Roman" panose="02020603050405020304" pitchFamily="18" charset="0"/>
              </a:rPr>
              <a:t>tiene buenos resultados en: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puntaje de las pruebas Saber 11 (55,9 sobre 100) y puntajes de las pruebas Saber 11 en colegios oficiales (55,1 sobre 100)</a:t>
            </a:r>
            <a:r>
              <a:rPr lang="es-CO" sz="1100" dirty="0">
                <a:effectLst/>
                <a:latin typeface="Calibri" panose="020F0502020204030204" pitchFamily="34" charset="0"/>
                <a:ea typeface="Calibri" panose="020F0502020204030204" pitchFamily="34" charset="0"/>
                <a:cs typeface="Times New Roman" panose="02020603050405020304" pitchFamily="18" charset="0"/>
              </a:rPr>
              <a:t>, en los que se ubica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segundo a nivel nacional</a:t>
            </a:r>
            <a:r>
              <a:rPr lang="es-CO" sz="1100" dirty="0">
                <a:effectLst/>
                <a:latin typeface="Calibri" panose="020F0502020204030204" pitchFamily="34" charset="0"/>
                <a:ea typeface="Calibri" panose="020F0502020204030204" pitchFamily="34" charset="0"/>
                <a:cs typeface="Times New Roman" panose="02020603050405020304" pitchFamily="18" charset="0"/>
              </a:rPr>
              <a:t> y obtiene puntajes arriba de 9,50 sobre 10. En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cobertura de la educación media, es tercera</a:t>
            </a:r>
            <a:r>
              <a:rPr lang="es-CO" sz="1100" dirty="0">
                <a:effectLst/>
                <a:latin typeface="Calibri" panose="020F0502020204030204" pitchFamily="34" charset="0"/>
                <a:ea typeface="Calibri" panose="020F0502020204030204" pitchFamily="34" charset="0"/>
                <a:cs typeface="Times New Roman" panose="02020603050405020304" pitchFamily="18" charset="0"/>
              </a:rPr>
              <a:t>, con un puntaje de 9,44 sobre 10. </a:t>
            </a:r>
          </a:p>
          <a:p>
            <a:pPr marL="285750" indent="-285750" algn="just">
              <a:lnSpc>
                <a:spcPct val="107000"/>
              </a:lnSpc>
              <a:spcAft>
                <a:spcPts val="800"/>
              </a:spcAft>
              <a:buFont typeface="Arial" panose="020B0604020202020204" pitchFamily="34" charset="0"/>
              <a:buChar char="•"/>
            </a:pPr>
            <a:r>
              <a:rPr lang="es-CO" sz="1100" b="1" dirty="0">
                <a:effectLst/>
                <a:latin typeface="Calibri" panose="020F0502020204030204" pitchFamily="34" charset="0"/>
                <a:ea typeface="Calibri" panose="020F0502020204030204" pitchFamily="34" charset="0"/>
                <a:cs typeface="Times New Roman" panose="02020603050405020304" pitchFamily="18" charset="0"/>
              </a:rPr>
              <a:t>Popayán</a:t>
            </a:r>
            <a:r>
              <a:rPr lang="es-CO" sz="1100" dirty="0">
                <a:effectLst/>
                <a:latin typeface="Calibri" panose="020F0502020204030204" pitchFamily="34" charset="0"/>
                <a:ea typeface="Calibri" panose="020F0502020204030204" pitchFamily="34" charset="0"/>
                <a:cs typeface="Times New Roman" panose="02020603050405020304" pitchFamily="18" charset="0"/>
              </a:rPr>
              <a:t>, se destaca en el </a:t>
            </a:r>
            <a:r>
              <a:rPr lang="es-CO" sz="1100" b="1" dirty="0" err="1">
                <a:effectLst/>
                <a:latin typeface="Calibri" panose="020F0502020204030204" pitchFamily="34" charset="0"/>
                <a:ea typeface="Calibri" panose="020F0502020204030204" pitchFamily="34" charset="0"/>
                <a:cs typeface="Times New Roman" panose="02020603050405020304" pitchFamily="18" charset="0"/>
              </a:rPr>
              <a:t>subpilar</a:t>
            </a:r>
            <a:r>
              <a:rPr lang="es-CO" sz="1100" b="1" dirty="0">
                <a:effectLst/>
                <a:latin typeface="Calibri" panose="020F0502020204030204" pitchFamily="34" charset="0"/>
                <a:ea typeface="Calibri" panose="020F0502020204030204" pitchFamily="34" charset="0"/>
                <a:cs typeface="Times New Roman" panose="02020603050405020304" pitchFamily="18" charset="0"/>
              </a:rPr>
              <a:t> de cobertura en educación</a:t>
            </a:r>
            <a:r>
              <a:rPr lang="es-CO" sz="1100" dirty="0">
                <a:effectLst/>
                <a:latin typeface="Calibri" panose="020F0502020204030204" pitchFamily="34" charset="0"/>
                <a:ea typeface="Calibri" panose="020F0502020204030204" pitchFamily="34" charset="0"/>
                <a:cs typeface="Times New Roman" panose="02020603050405020304" pitchFamily="18" charset="0"/>
              </a:rPr>
              <a:t>, en el que es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primero nivel nacional</a:t>
            </a:r>
            <a:r>
              <a:rPr lang="es-CO" sz="1100" dirty="0">
                <a:effectLst/>
                <a:latin typeface="Calibri" panose="020F0502020204030204" pitchFamily="34" charset="0"/>
                <a:ea typeface="Calibri" panose="020F0502020204030204" pitchFamily="34" charset="0"/>
                <a:cs typeface="Times New Roman" panose="02020603050405020304" pitchFamily="18" charset="0"/>
              </a:rPr>
              <a:t> con un puntaje de 8,49 sobre 10. La ciudad sobresale en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cobertura de la educación primaria (100 %), secundaria (95 %) y media (54 %)</a:t>
            </a:r>
            <a:r>
              <a:rPr lang="es-CO" sz="1100" dirty="0">
                <a:effectLst/>
                <a:latin typeface="Calibri" panose="020F0502020204030204" pitchFamily="34" charset="0"/>
                <a:ea typeface="Calibri" panose="020F0502020204030204" pitchFamily="34" charset="0"/>
                <a:cs typeface="Times New Roman" panose="02020603050405020304" pitchFamily="18" charset="0"/>
              </a:rPr>
              <a:t>, en los que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se ubica entre los tres primeros lugares del escalafón</a:t>
            </a:r>
            <a:r>
              <a:rPr lang="es-CO" sz="11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 typeface="Arial" panose="020B0604020202020204" pitchFamily="34" charset="0"/>
              <a:buChar char="•"/>
            </a:pPr>
            <a:r>
              <a:rPr lang="es-CO" sz="1100" b="1" dirty="0">
                <a:effectLst/>
                <a:latin typeface="Calibri" panose="020F0502020204030204" pitchFamily="34" charset="0"/>
                <a:ea typeface="Calibri" panose="020F0502020204030204" pitchFamily="34" charset="0"/>
                <a:cs typeface="Times New Roman" panose="02020603050405020304" pitchFamily="18" charset="0"/>
              </a:rPr>
              <a:t>Bogotá D.C. </a:t>
            </a:r>
            <a:r>
              <a:rPr lang="es-CO" sz="1100" dirty="0">
                <a:effectLst/>
                <a:latin typeface="Calibri" panose="020F0502020204030204" pitchFamily="34" charset="0"/>
                <a:ea typeface="Calibri" panose="020F0502020204030204" pitchFamily="34" charset="0"/>
                <a:cs typeface="Times New Roman" panose="02020603050405020304" pitchFamily="18" charset="0"/>
              </a:rPr>
              <a:t>sobresale en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deserción escolar de la educación básica y media (2%) y en relación estudiantes-docentes (24,5 por cada profesor)</a:t>
            </a:r>
            <a:r>
              <a:rPr lang="es-CO" sz="1100" dirty="0">
                <a:effectLst/>
                <a:latin typeface="Calibri" panose="020F0502020204030204" pitchFamily="34" charset="0"/>
                <a:ea typeface="Calibri" panose="020F0502020204030204" pitchFamily="34" charset="0"/>
                <a:cs typeface="Times New Roman" panose="02020603050405020304" pitchFamily="18" charset="0"/>
              </a:rPr>
              <a:t>, en los que obtiene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puntajes arriba de 9,00 </a:t>
            </a:r>
            <a:r>
              <a:rPr lang="es-CO" sz="1100" dirty="0">
                <a:effectLst/>
                <a:latin typeface="Calibri" panose="020F0502020204030204" pitchFamily="34" charset="0"/>
                <a:ea typeface="Calibri" panose="020F0502020204030204" pitchFamily="34" charset="0"/>
                <a:cs typeface="Times New Roman" panose="02020603050405020304" pitchFamily="18" charset="0"/>
              </a:rPr>
              <a:t>sobre 10. También se destaca en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inversión en calidad de la educación básica y media</a:t>
            </a:r>
            <a:r>
              <a:rPr lang="es-CO" sz="1100" dirty="0">
                <a:effectLst/>
                <a:latin typeface="Calibri" panose="020F0502020204030204" pitchFamily="34" charset="0"/>
                <a:ea typeface="Calibri" panose="020F0502020204030204" pitchFamily="34" charset="0"/>
                <a:cs typeface="Times New Roman" panose="02020603050405020304" pitchFamily="18" charset="0"/>
              </a:rPr>
              <a:t>, indicador en el que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es tercero a nivel nacional</a:t>
            </a:r>
            <a:r>
              <a:rPr lang="es-CO" sz="1100" dirty="0">
                <a:effectLst/>
                <a:latin typeface="Calibri" panose="020F0502020204030204" pitchFamily="34" charset="0"/>
                <a:ea typeface="Calibri" panose="020F0502020204030204" pitchFamily="34" charset="0"/>
                <a:cs typeface="Times New Roman" panose="02020603050405020304" pitchFamily="18" charset="0"/>
              </a:rPr>
              <a:t>.</a:t>
            </a:r>
          </a:p>
          <a:p>
            <a:pPr marL="285750" indent="-285750" algn="just">
              <a:lnSpc>
                <a:spcPct val="107000"/>
              </a:lnSpc>
              <a:spcAft>
                <a:spcPts val="800"/>
              </a:spcAft>
              <a:buFont typeface="Arial" panose="020B0604020202020204" pitchFamily="34" charset="0"/>
              <a:buChar char="•"/>
            </a:pPr>
            <a:r>
              <a:rPr lang="es-CO" sz="1100" dirty="0">
                <a:effectLst/>
                <a:latin typeface="Calibri" panose="020F0502020204030204" pitchFamily="34" charset="0"/>
                <a:ea typeface="Calibri" panose="020F0502020204030204" pitchFamily="34" charset="0"/>
                <a:cs typeface="Times New Roman" panose="02020603050405020304" pitchFamily="18" charset="0"/>
              </a:rPr>
              <a:t>Vale la pena destacar el desempeño de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Santa Marta</a:t>
            </a:r>
            <a:r>
              <a:rPr lang="es-CO" sz="1100" dirty="0">
                <a:effectLst/>
                <a:latin typeface="Calibri" panose="020F0502020204030204" pitchFamily="34" charset="0"/>
                <a:ea typeface="Calibri" panose="020F0502020204030204" pitchFamily="34" charset="0"/>
                <a:cs typeface="Times New Roman" panose="02020603050405020304" pitchFamily="18" charset="0"/>
              </a:rPr>
              <a:t>, la cual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ascendió en 15 puestos </a:t>
            </a:r>
            <a:r>
              <a:rPr lang="es-CO" sz="1100" dirty="0">
                <a:effectLst/>
                <a:latin typeface="Calibri" panose="020F0502020204030204" pitchFamily="34" charset="0"/>
                <a:ea typeface="Calibri" panose="020F0502020204030204" pitchFamily="34" charset="0"/>
                <a:cs typeface="Times New Roman" panose="02020603050405020304" pitchFamily="18" charset="0"/>
              </a:rPr>
              <a:t>y se posicionó en el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octavo puesto </a:t>
            </a:r>
            <a:r>
              <a:rPr lang="es-CO" sz="1100" dirty="0">
                <a:effectLst/>
                <a:latin typeface="Calibri" panose="020F0502020204030204" pitchFamily="34" charset="0"/>
                <a:ea typeface="Calibri" panose="020F0502020204030204" pitchFamily="34" charset="0"/>
                <a:cs typeface="Times New Roman" panose="02020603050405020304" pitchFamily="18" charset="0"/>
              </a:rPr>
              <a:t>de la medición. Esto como resultado del buen desempeño en el indicador de </a:t>
            </a:r>
            <a:r>
              <a:rPr lang="es-CO" sz="1100" b="1" dirty="0">
                <a:effectLst/>
                <a:latin typeface="Calibri" panose="020F0502020204030204" pitchFamily="34" charset="0"/>
                <a:ea typeface="Calibri" panose="020F0502020204030204" pitchFamily="34" charset="0"/>
                <a:cs typeface="Times New Roman" panose="02020603050405020304" pitchFamily="18" charset="0"/>
              </a:rPr>
              <a:t>inversión en calidad de la educación básica y media, en el que es primero del </a:t>
            </a:r>
            <a:r>
              <a:rPr lang="es-CO" sz="1100" b="1" i="1" dirty="0">
                <a:effectLst/>
                <a:latin typeface="Calibri" panose="020F0502020204030204" pitchFamily="34" charset="0"/>
                <a:ea typeface="Calibri" panose="020F0502020204030204" pitchFamily="34" charset="0"/>
                <a:cs typeface="Times New Roman" panose="02020603050405020304" pitchFamily="18" charset="0"/>
              </a:rPr>
              <a:t>ranking </a:t>
            </a:r>
            <a:r>
              <a:rPr lang="es-CO" sz="1100" b="1" i="0" dirty="0">
                <a:effectLst/>
                <a:latin typeface="Calibri" panose="020F0502020204030204" pitchFamily="34" charset="0"/>
                <a:ea typeface="Calibri" panose="020F0502020204030204" pitchFamily="34" charset="0"/>
                <a:cs typeface="Times New Roman" panose="02020603050405020304" pitchFamily="18" charset="0"/>
              </a:rPr>
              <a:t>(COP 490 mil por cada 1.000 estudiantes entre 5 y 17 años)</a:t>
            </a:r>
            <a:r>
              <a:rPr lang="es-CO" sz="1100" i="1" dirty="0">
                <a:effectLst/>
                <a:latin typeface="Calibri" panose="020F0502020204030204" pitchFamily="34" charset="0"/>
                <a:ea typeface="Calibri" panose="020F0502020204030204" pitchFamily="34" charset="0"/>
                <a:cs typeface="Times New Roman" panose="02020603050405020304" pitchFamily="18" charset="0"/>
              </a:rPr>
              <a:t>, </a:t>
            </a:r>
            <a:r>
              <a:rPr lang="es-CO" sz="1100" dirty="0">
                <a:effectLst/>
                <a:latin typeface="Calibri" panose="020F0502020204030204" pitchFamily="34" charset="0"/>
                <a:ea typeface="Calibri" panose="020F0502020204030204" pitchFamily="34" charset="0"/>
                <a:cs typeface="Times New Roman" panose="02020603050405020304" pitchFamily="18" charset="0"/>
              </a:rPr>
              <a:t>al obtener un puntaje de 10 sobre 10.</a:t>
            </a:r>
          </a:p>
        </p:txBody>
      </p:sp>
      <p:sp>
        <p:nvSpPr>
          <p:cNvPr id="4" name="Marcador de número de diapositiva 3"/>
          <p:cNvSpPr>
            <a:spLocks noGrp="1"/>
          </p:cNvSpPr>
          <p:nvPr>
            <p:ph type="sldNum" sz="quarter" idx="5"/>
          </p:nvPr>
        </p:nvSpPr>
        <p:spPr/>
        <p:txBody>
          <a:bodyPr/>
          <a:lstStyle/>
          <a:p>
            <a:fld id="{888648EF-8643-AF47-B564-D2B01AB8C1E3}" type="slidenum">
              <a:rPr lang="es-ES" smtClean="0"/>
              <a:t>48</a:t>
            </a:fld>
            <a:endParaRPr lang="es-ES"/>
          </a:p>
        </p:txBody>
      </p:sp>
    </p:spTree>
    <p:extLst>
      <p:ext uri="{BB962C8B-B14F-4D97-AF65-F5344CB8AC3E}">
        <p14:creationId xmlns:p14="http://schemas.microsoft.com/office/powerpoint/2010/main" val="1814538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ES" sz="1100" b="1" i="0" kern="1200" dirty="0">
              <a:solidFill>
                <a:schemeClr val="tx1"/>
              </a:solidFill>
              <a:effectLst/>
              <a:latin typeface="+mn-lt"/>
              <a:ea typeface="+mn-ea"/>
              <a:cs typeface="+mn-cs"/>
            </a:endParaRPr>
          </a:p>
          <a:p>
            <a:pPr marL="171450" indent="-171450">
              <a:buFont typeface="Arial" panose="020B0604020202020204" pitchFamily="34" charset="0"/>
              <a:buChar char="•"/>
            </a:pPr>
            <a:endParaRPr lang="es-ES" sz="1100" b="0" i="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5"/>
          </p:nvPr>
        </p:nvSpPr>
        <p:spPr/>
        <p:txBody>
          <a:bodyPr/>
          <a:lstStyle/>
          <a:p>
            <a:fld id="{888648EF-8643-AF47-B564-D2B01AB8C1E3}" type="slidenum">
              <a:rPr lang="es-ES" smtClean="0"/>
              <a:t>50</a:t>
            </a:fld>
            <a:endParaRPr lang="es-ES"/>
          </a:p>
        </p:txBody>
      </p:sp>
    </p:spTree>
    <p:extLst>
      <p:ext uri="{BB962C8B-B14F-4D97-AF65-F5344CB8AC3E}">
        <p14:creationId xmlns:p14="http://schemas.microsoft.com/office/powerpoint/2010/main" val="12910972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u="none" dirty="0"/>
          </a:p>
          <a:p>
            <a:endParaRPr lang="es-CO" b="0" u="sng" dirty="0"/>
          </a:p>
          <a:p>
            <a:endParaRPr lang="es-CO" b="0" u="sng" dirty="0"/>
          </a:p>
          <a:p>
            <a:endParaRPr lang="es-CO" b="0" u="sng"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52</a:t>
            </a:fld>
            <a:endParaRPr lang="es-ES"/>
          </a:p>
        </p:txBody>
      </p:sp>
    </p:spTree>
    <p:extLst>
      <p:ext uri="{BB962C8B-B14F-4D97-AF65-F5344CB8AC3E}">
        <p14:creationId xmlns:p14="http://schemas.microsoft.com/office/powerpoint/2010/main" val="3333956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sz="1200" b="1" baseline="0"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54</a:t>
            </a:fld>
            <a:endParaRPr lang="es-ES"/>
          </a:p>
        </p:txBody>
      </p:sp>
    </p:spTree>
    <p:extLst>
      <p:ext uri="{BB962C8B-B14F-4D97-AF65-F5344CB8AC3E}">
        <p14:creationId xmlns:p14="http://schemas.microsoft.com/office/powerpoint/2010/main" val="36474091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r>
              <a:rPr lang="es-CO" sz="1200" b="1" i="0" u="none" kern="1200" dirty="0">
                <a:solidFill>
                  <a:schemeClr val="tx1"/>
                </a:solidFill>
                <a:effectLst/>
                <a:latin typeface="+mn-lt"/>
                <a:ea typeface="+mn-ea"/>
                <a:cs typeface="+mn-cs"/>
              </a:rPr>
              <a:t>Bogotá D.C</a:t>
            </a:r>
            <a:r>
              <a:rPr lang="es-CO" sz="1200" i="0" u="none" kern="1200" dirty="0">
                <a:solidFill>
                  <a:schemeClr val="tx1"/>
                </a:solidFill>
                <a:effectLst/>
                <a:latin typeface="+mn-lt"/>
                <a:ea typeface="+mn-ea"/>
                <a:cs typeface="+mn-cs"/>
              </a:rPr>
              <a:t>. obtiene un puntaje superior a 8 sobre 10 en </a:t>
            </a:r>
            <a:r>
              <a:rPr lang="es-CO" sz="1200" b="1" i="0" u="none" kern="1200" dirty="0">
                <a:solidFill>
                  <a:schemeClr val="tx1"/>
                </a:solidFill>
                <a:effectLst/>
                <a:latin typeface="+mn-lt"/>
                <a:ea typeface="+mn-ea"/>
                <a:cs typeface="+mn-cs"/>
              </a:rPr>
              <a:t>todos los indicadores que componen el pilar</a:t>
            </a:r>
            <a:r>
              <a:rPr lang="es-CO" sz="1200" i="0" u="none" kern="1200" dirty="0">
                <a:solidFill>
                  <a:schemeClr val="tx1"/>
                </a:solidFill>
                <a:effectLst/>
                <a:latin typeface="+mn-lt"/>
                <a:ea typeface="+mn-ea"/>
                <a:cs typeface="+mn-cs"/>
              </a:rPr>
              <a:t>, registrando la </a:t>
            </a:r>
            <a:r>
              <a:rPr lang="es-CO" sz="1200" b="1" i="0" u="none" kern="1200" dirty="0">
                <a:solidFill>
                  <a:schemeClr val="tx1"/>
                </a:solidFill>
                <a:effectLst/>
                <a:latin typeface="+mn-lt"/>
                <a:ea typeface="+mn-ea"/>
                <a:cs typeface="+mn-cs"/>
              </a:rPr>
              <a:t>segunda posición </a:t>
            </a:r>
            <a:r>
              <a:rPr lang="es-CO" sz="1200" i="0" u="none" kern="1200" dirty="0">
                <a:solidFill>
                  <a:schemeClr val="tx1"/>
                </a:solidFill>
                <a:effectLst/>
                <a:latin typeface="+mn-lt"/>
                <a:ea typeface="+mn-ea"/>
                <a:cs typeface="+mn-cs"/>
              </a:rPr>
              <a:t>en los indicadores </a:t>
            </a:r>
            <a:r>
              <a:rPr lang="es-CO" sz="1200" b="1" i="0" u="none" kern="1200" dirty="0">
                <a:solidFill>
                  <a:schemeClr val="tx1"/>
                </a:solidFill>
                <a:effectLst/>
                <a:latin typeface="+mn-lt"/>
                <a:ea typeface="+mn-ea"/>
                <a:cs typeface="+mn-cs"/>
              </a:rPr>
              <a:t>cobertura</a:t>
            </a:r>
            <a:r>
              <a:rPr lang="es-CO" sz="1200" i="0" u="none" kern="1200" dirty="0">
                <a:solidFill>
                  <a:schemeClr val="tx1"/>
                </a:solidFill>
                <a:effectLst/>
                <a:latin typeface="+mn-lt"/>
                <a:ea typeface="+mn-ea"/>
                <a:cs typeface="+mn-cs"/>
              </a:rPr>
              <a:t> </a:t>
            </a:r>
            <a:r>
              <a:rPr lang="es-CO" sz="1200" b="1" i="0" u="none" kern="1200" dirty="0">
                <a:solidFill>
                  <a:schemeClr val="tx1"/>
                </a:solidFill>
                <a:effectLst/>
                <a:latin typeface="+mn-lt"/>
                <a:ea typeface="+mn-ea"/>
                <a:cs typeface="+mn-cs"/>
              </a:rPr>
              <a:t>establecimientos financieros (67,22 </a:t>
            </a:r>
            <a:r>
              <a:rPr lang="es-CO" sz="1200" b="0" i="0" u="none" kern="1200" dirty="0">
                <a:solidFill>
                  <a:schemeClr val="tx1"/>
                </a:solidFill>
                <a:effectLst/>
                <a:latin typeface="+mn-lt"/>
                <a:ea typeface="+mn-ea"/>
                <a:cs typeface="+mn-cs"/>
              </a:rPr>
              <a:t>por cada 10 mil </a:t>
            </a:r>
            <a:r>
              <a:rPr lang="es-CO" sz="1200" b="0" i="0" u="none" kern="1200" dirty="0" err="1">
                <a:solidFill>
                  <a:schemeClr val="tx1"/>
                </a:solidFill>
                <a:effectLst/>
                <a:latin typeface="+mn-lt"/>
                <a:ea typeface="+mn-ea"/>
                <a:cs typeface="+mn-cs"/>
              </a:rPr>
              <a:t>hab</a:t>
            </a:r>
            <a:r>
              <a:rPr lang="es-CO" sz="1200" b="0" i="0" u="none" kern="1200" dirty="0">
                <a:solidFill>
                  <a:schemeClr val="tx1"/>
                </a:solidFill>
                <a:effectLst/>
                <a:latin typeface="+mn-lt"/>
                <a:ea typeface="+mn-ea"/>
                <a:cs typeface="+mn-cs"/>
              </a:rPr>
              <a:t> &gt; 18 años</a:t>
            </a:r>
            <a:r>
              <a:rPr lang="es-CO" sz="1200" b="1" i="0" u="none" kern="1200" dirty="0">
                <a:solidFill>
                  <a:schemeClr val="tx1"/>
                </a:solidFill>
                <a:effectLst/>
                <a:latin typeface="+mn-lt"/>
                <a:ea typeface="+mn-ea"/>
                <a:cs typeface="+mn-cs"/>
              </a:rPr>
              <a:t>) , </a:t>
            </a:r>
            <a:r>
              <a:rPr lang="es-CO" sz="1200" i="0" u="none" kern="1200" dirty="0">
                <a:solidFill>
                  <a:schemeClr val="tx1"/>
                </a:solidFill>
                <a:effectLst/>
                <a:latin typeface="+mn-lt"/>
                <a:ea typeface="+mn-ea"/>
                <a:cs typeface="+mn-cs"/>
              </a:rPr>
              <a:t> </a:t>
            </a:r>
            <a:r>
              <a:rPr lang="es-CO" sz="1200" b="1" i="0" u="none" kern="1200" dirty="0">
                <a:solidFill>
                  <a:schemeClr val="tx1"/>
                </a:solidFill>
                <a:effectLst/>
                <a:latin typeface="+mn-lt"/>
                <a:ea typeface="+mn-ea"/>
                <a:cs typeface="+mn-cs"/>
              </a:rPr>
              <a:t>cobertura de seguros (7 % </a:t>
            </a:r>
            <a:r>
              <a:rPr lang="es-CO" sz="1200" kern="1200" dirty="0">
                <a:solidFill>
                  <a:schemeClr val="tx1"/>
                </a:solidFill>
                <a:effectLst/>
                <a:latin typeface="+mn-lt"/>
                <a:ea typeface="+mn-ea"/>
                <a:cs typeface="+mn-cs"/>
              </a:rPr>
              <a:t>el monto total de primas emitidas en la ciudad sobre el PIB</a:t>
            </a:r>
            <a:r>
              <a:rPr lang="es-CO" sz="1200" b="1" i="0" u="none" kern="1200" dirty="0">
                <a:solidFill>
                  <a:schemeClr val="tx1"/>
                </a:solidFill>
                <a:effectLst/>
                <a:latin typeface="+mn-lt"/>
                <a:ea typeface="+mn-ea"/>
                <a:cs typeface="+mn-cs"/>
              </a:rPr>
              <a:t>) </a:t>
            </a:r>
            <a:r>
              <a:rPr lang="es-CO" sz="1200" i="0" u="none" kern="1200" dirty="0">
                <a:solidFill>
                  <a:schemeClr val="tx1"/>
                </a:solidFill>
                <a:effectLst/>
                <a:latin typeface="+mn-lt"/>
                <a:ea typeface="+mn-ea"/>
                <a:cs typeface="+mn-cs"/>
              </a:rPr>
              <a:t>e </a:t>
            </a:r>
            <a:r>
              <a:rPr lang="es-CO" sz="1200" b="1" i="0" u="none" kern="1200" dirty="0">
                <a:solidFill>
                  <a:schemeClr val="tx1"/>
                </a:solidFill>
                <a:effectLst/>
                <a:latin typeface="+mn-lt"/>
                <a:ea typeface="+mn-ea"/>
                <a:cs typeface="+mn-cs"/>
              </a:rPr>
              <a:t>índice de profundización financiera de la cartera comercial (80 %)</a:t>
            </a:r>
            <a:r>
              <a:rPr lang="es-CO" sz="1200" i="0" u="none" kern="1200" dirty="0">
                <a:solidFill>
                  <a:schemeClr val="tx1"/>
                </a:solidFill>
                <a:effectLst/>
                <a:latin typeface="+mn-lt"/>
                <a:ea typeface="+mn-ea"/>
                <a:cs typeface="+mn-cs"/>
              </a:rPr>
              <a:t>, presenta resultados destacados en materia de </a:t>
            </a:r>
            <a:r>
              <a:rPr lang="es-CO" sz="1200" b="1" i="0" u="none" kern="1200" dirty="0">
                <a:solidFill>
                  <a:schemeClr val="tx1"/>
                </a:solidFill>
                <a:effectLst/>
                <a:latin typeface="+mn-lt"/>
                <a:ea typeface="+mn-ea"/>
                <a:cs typeface="+mn-cs"/>
              </a:rPr>
              <a:t>índice de bancarización </a:t>
            </a:r>
            <a:r>
              <a:rPr lang="es-CO" sz="1200" b="0" i="0" u="none" kern="1200" dirty="0">
                <a:solidFill>
                  <a:schemeClr val="tx1"/>
                </a:solidFill>
                <a:effectLst/>
                <a:latin typeface="+mn-lt"/>
                <a:ea typeface="+mn-ea"/>
                <a:cs typeface="+mn-cs"/>
              </a:rPr>
              <a:t>ocupando el </a:t>
            </a:r>
            <a:r>
              <a:rPr lang="es-CO" sz="1200" b="1" i="0" u="none" kern="1200" dirty="0">
                <a:solidFill>
                  <a:schemeClr val="tx1"/>
                </a:solidFill>
                <a:effectLst/>
                <a:latin typeface="+mn-lt"/>
                <a:ea typeface="+mn-ea"/>
                <a:cs typeface="+mn-cs"/>
              </a:rPr>
              <a:t>cuarto lugar </a:t>
            </a:r>
          </a:p>
          <a:p>
            <a:pPr marL="171450" indent="-171450">
              <a:buFont typeface="Arial" panose="020B0604020202020204" pitchFamily="34" charset="0"/>
              <a:buChar char="•"/>
            </a:pPr>
            <a:r>
              <a:rPr lang="es-CO" sz="1200" b="1" i="0" u="none" kern="1200" dirty="0">
                <a:solidFill>
                  <a:schemeClr val="tx1"/>
                </a:solidFill>
                <a:effectLst/>
                <a:latin typeface="+mn-lt"/>
                <a:ea typeface="+mn-ea"/>
                <a:cs typeface="+mn-cs"/>
              </a:rPr>
              <a:t>Tunja</a:t>
            </a:r>
            <a:r>
              <a:rPr lang="es-CO" sz="1200" i="0" u="none" kern="1200" dirty="0">
                <a:solidFill>
                  <a:schemeClr val="tx1"/>
                </a:solidFill>
                <a:effectLst/>
                <a:latin typeface="+mn-lt"/>
                <a:ea typeface="+mn-ea"/>
                <a:cs typeface="+mn-cs"/>
              </a:rPr>
              <a:t> es la </a:t>
            </a:r>
            <a:r>
              <a:rPr lang="es-CO" sz="1200" b="1" i="0" u="none" kern="1200" dirty="0">
                <a:solidFill>
                  <a:schemeClr val="tx1"/>
                </a:solidFill>
                <a:effectLst/>
                <a:latin typeface="+mn-lt"/>
                <a:ea typeface="+mn-ea"/>
                <a:cs typeface="+mn-cs"/>
              </a:rPr>
              <a:t>mejor</a:t>
            </a:r>
            <a:r>
              <a:rPr lang="es-CO" sz="1200" i="0" u="none" kern="1200" dirty="0">
                <a:solidFill>
                  <a:schemeClr val="tx1"/>
                </a:solidFill>
                <a:effectLst/>
                <a:latin typeface="+mn-lt"/>
                <a:ea typeface="+mn-ea"/>
                <a:cs typeface="+mn-cs"/>
              </a:rPr>
              <a:t> de la clasificación en </a:t>
            </a:r>
            <a:r>
              <a:rPr lang="es-CO" sz="1200" b="1" i="0" u="none" kern="1200" dirty="0">
                <a:solidFill>
                  <a:schemeClr val="tx1"/>
                </a:solidFill>
                <a:effectLst/>
                <a:latin typeface="+mn-lt"/>
                <a:ea typeface="+mn-ea"/>
                <a:cs typeface="+mn-cs"/>
              </a:rPr>
              <a:t>cobertura de establecimientos financieros (73,7 </a:t>
            </a:r>
            <a:r>
              <a:rPr lang="es-CO" sz="1200" b="0" i="0" u="none" kern="1200" dirty="0">
                <a:solidFill>
                  <a:schemeClr val="tx1"/>
                </a:solidFill>
                <a:effectLst/>
                <a:latin typeface="+mn-lt"/>
                <a:ea typeface="+mn-ea"/>
                <a:cs typeface="+mn-cs"/>
              </a:rPr>
              <a:t>establecimientos por cada 10 mil habitantes &gt; 18 años</a:t>
            </a:r>
            <a:r>
              <a:rPr lang="es-CO" sz="1200" b="1" i="0" u="none" kern="1200" dirty="0">
                <a:solidFill>
                  <a:schemeClr val="tx1"/>
                </a:solidFill>
                <a:effectLst/>
                <a:latin typeface="+mn-lt"/>
                <a:ea typeface="+mn-ea"/>
                <a:cs typeface="+mn-cs"/>
              </a:rPr>
              <a:t>) </a:t>
            </a:r>
            <a:r>
              <a:rPr lang="es-CO" sz="1200" i="0" u="none" kern="1200" dirty="0">
                <a:solidFill>
                  <a:schemeClr val="tx1"/>
                </a:solidFill>
                <a:effectLst/>
                <a:latin typeface="+mn-lt"/>
                <a:ea typeface="+mn-ea"/>
                <a:cs typeface="+mn-cs"/>
              </a:rPr>
              <a:t>y en </a:t>
            </a:r>
            <a:r>
              <a:rPr lang="es-CO" sz="1200" b="1" i="0" u="none" kern="1200" dirty="0">
                <a:solidFill>
                  <a:schemeClr val="tx1"/>
                </a:solidFill>
                <a:effectLst/>
                <a:latin typeface="+mn-lt"/>
                <a:ea typeface="+mn-ea"/>
                <a:cs typeface="+mn-cs"/>
              </a:rPr>
              <a:t>índice de bancarización </a:t>
            </a:r>
            <a:r>
              <a:rPr lang="es-CO" sz="1200" b="0" i="0" u="none" kern="1200" dirty="0">
                <a:solidFill>
                  <a:schemeClr val="tx1"/>
                </a:solidFill>
                <a:effectLst/>
                <a:latin typeface="+mn-lt"/>
                <a:ea typeface="+mn-ea"/>
                <a:cs typeface="+mn-cs"/>
              </a:rPr>
              <a:t>en donde presenta  </a:t>
            </a:r>
            <a:r>
              <a:rPr lang="es-CO" sz="1200" b="1" i="0" u="none" kern="1200" dirty="0">
                <a:solidFill>
                  <a:schemeClr val="tx1"/>
                </a:solidFill>
                <a:effectLst/>
                <a:latin typeface="+mn-lt"/>
                <a:ea typeface="+mn-ea"/>
                <a:cs typeface="+mn-cs"/>
              </a:rPr>
              <a:t>133,52 c</a:t>
            </a:r>
            <a:r>
              <a:rPr lang="es-CO" sz="1200" b="1" kern="1200" dirty="0">
                <a:solidFill>
                  <a:schemeClr val="tx1"/>
                </a:solidFill>
                <a:effectLst/>
                <a:latin typeface="+mn-lt"/>
                <a:ea typeface="+mn-ea"/>
                <a:cs typeface="+mn-cs"/>
              </a:rPr>
              <a:t>uentas de ahorro activas </a:t>
            </a:r>
            <a:r>
              <a:rPr lang="es-CO" sz="1200" kern="1200" dirty="0">
                <a:solidFill>
                  <a:schemeClr val="tx1"/>
                </a:solidFill>
                <a:effectLst/>
                <a:latin typeface="+mn-lt"/>
                <a:ea typeface="+mn-ea"/>
                <a:cs typeface="+mn-cs"/>
              </a:rPr>
              <a:t>en la ciudad </a:t>
            </a:r>
            <a:r>
              <a:rPr lang="es-CO" sz="1200" b="1" kern="1200" dirty="0">
                <a:solidFill>
                  <a:schemeClr val="tx1"/>
                </a:solidFill>
                <a:effectLst/>
                <a:latin typeface="+mn-lt"/>
                <a:ea typeface="+mn-ea"/>
                <a:cs typeface="+mn-cs"/>
              </a:rPr>
              <a:t>por cada 100 habitantes </a:t>
            </a:r>
            <a:r>
              <a:rPr lang="es-CO" sz="1200" kern="1200" dirty="0">
                <a:solidFill>
                  <a:schemeClr val="tx1"/>
                </a:solidFill>
                <a:effectLst/>
                <a:latin typeface="+mn-lt"/>
                <a:ea typeface="+mn-ea"/>
                <a:cs typeface="+mn-cs"/>
              </a:rPr>
              <a:t>mayores a 18 años</a:t>
            </a:r>
            <a:endParaRPr lang="es-CO" sz="1200" i="0" u="none" kern="1200" dirty="0">
              <a:solidFill>
                <a:schemeClr val="tx1"/>
              </a:solidFill>
              <a:effectLst/>
              <a:latin typeface="+mn-lt"/>
              <a:ea typeface="+mn-ea"/>
              <a:cs typeface="+mn-cs"/>
            </a:endParaRPr>
          </a:p>
          <a:p>
            <a:pPr marL="171450" indent="-171450">
              <a:buFont typeface="Arial" panose="020B0604020202020204" pitchFamily="34" charset="0"/>
              <a:buChar char="•"/>
            </a:pPr>
            <a:r>
              <a:rPr lang="es-CO" sz="1200" b="1" i="0" u="none" kern="1200" dirty="0">
                <a:solidFill>
                  <a:schemeClr val="tx1"/>
                </a:solidFill>
                <a:effectLst/>
                <a:latin typeface="+mn-lt"/>
                <a:ea typeface="+mn-ea"/>
                <a:cs typeface="+mn-cs"/>
              </a:rPr>
              <a:t>Medellín AM </a:t>
            </a:r>
            <a:r>
              <a:rPr lang="es-CO" sz="1200" b="0" i="0" u="none" kern="1200" dirty="0">
                <a:solidFill>
                  <a:schemeClr val="tx1"/>
                </a:solidFill>
                <a:effectLst/>
                <a:latin typeface="+mn-lt"/>
                <a:ea typeface="+mn-ea"/>
                <a:cs typeface="+mn-cs"/>
              </a:rPr>
              <a:t>tiene la mejor calificación en los indicadores </a:t>
            </a:r>
            <a:r>
              <a:rPr lang="es-CO" sz="1200" b="1" i="0" u="none" kern="1200" dirty="0">
                <a:solidFill>
                  <a:schemeClr val="tx1"/>
                </a:solidFill>
                <a:effectLst/>
                <a:latin typeface="+mn-lt"/>
                <a:ea typeface="+mn-ea"/>
                <a:cs typeface="+mn-cs"/>
              </a:rPr>
              <a:t>cobertura de seguros (9 % </a:t>
            </a:r>
            <a:r>
              <a:rPr lang="es-CO" sz="1200" kern="1200" dirty="0">
                <a:solidFill>
                  <a:schemeClr val="tx1"/>
                </a:solidFill>
                <a:effectLst/>
                <a:latin typeface="+mn-lt"/>
                <a:ea typeface="+mn-ea"/>
                <a:cs typeface="+mn-cs"/>
              </a:rPr>
              <a:t>el monto total de primas emitidas en la ciudad sobre el PIB) </a:t>
            </a:r>
            <a:r>
              <a:rPr lang="es-CO" sz="1200" b="1" i="0" u="none" kern="1200" dirty="0">
                <a:solidFill>
                  <a:schemeClr val="tx1"/>
                </a:solidFill>
                <a:effectLst/>
                <a:latin typeface="+mn-lt"/>
                <a:ea typeface="+mn-ea"/>
                <a:cs typeface="+mn-cs"/>
              </a:rPr>
              <a:t> e índice de profundización financiera de la cartera comercial  (91 %)</a:t>
            </a:r>
          </a:p>
          <a:p>
            <a:pPr marL="171450" indent="-171450">
              <a:buFont typeface="Arial" panose="020B0604020202020204" pitchFamily="34" charset="0"/>
              <a:buChar char="•"/>
            </a:pPr>
            <a:r>
              <a:rPr lang="es-CO" sz="1200" b="1" i="0" u="none" kern="1200" dirty="0">
                <a:solidFill>
                  <a:schemeClr val="tx1"/>
                </a:solidFill>
                <a:effectLst/>
                <a:latin typeface="+mn-lt"/>
                <a:ea typeface="+mn-ea"/>
                <a:cs typeface="+mn-cs"/>
              </a:rPr>
              <a:t>Mocoa </a:t>
            </a:r>
            <a:r>
              <a:rPr lang="es-CO" sz="1200" b="0" i="0" u="none" kern="1200" dirty="0">
                <a:solidFill>
                  <a:schemeClr val="tx1"/>
                </a:solidFill>
                <a:effectLst/>
                <a:latin typeface="+mn-lt"/>
                <a:ea typeface="+mn-ea"/>
                <a:cs typeface="+mn-cs"/>
              </a:rPr>
              <a:t>asciende 4 posiciones como </a:t>
            </a:r>
            <a:r>
              <a:rPr lang="es-CO" sz="1200" i="0" u="none" kern="1200" dirty="0">
                <a:solidFill>
                  <a:schemeClr val="tx1"/>
                </a:solidFill>
                <a:effectLst/>
                <a:latin typeface="+mn-lt"/>
                <a:ea typeface="+mn-ea"/>
                <a:cs typeface="+mn-cs"/>
              </a:rPr>
              <a:t>resultado de un mejor desempeño en la mayoría de los indicadores que conforman este pilar, </a:t>
            </a:r>
            <a:r>
              <a:rPr lang="es-CO" b="0" i="0" u="none" dirty="0"/>
              <a:t>destacándose el</a:t>
            </a:r>
            <a:r>
              <a:rPr lang="es-CO" b="1" i="0" u="none" dirty="0"/>
              <a:t> índice de bancarización </a:t>
            </a:r>
            <a:r>
              <a:rPr lang="es-CO" b="0" i="0" u="none" dirty="0"/>
              <a:t>en</a:t>
            </a:r>
            <a:r>
              <a:rPr lang="es-CO" b="1" i="0" u="none" dirty="0"/>
              <a:t> </a:t>
            </a:r>
            <a:r>
              <a:rPr lang="es-CO" b="0" i="0" u="none" dirty="0"/>
              <a:t>donde presenta </a:t>
            </a:r>
            <a:r>
              <a:rPr lang="es-CO" sz="1200" b="1" kern="1200" dirty="0">
                <a:solidFill>
                  <a:schemeClr val="tx1"/>
                </a:solidFill>
                <a:effectLst/>
                <a:latin typeface="+mn-lt"/>
                <a:ea typeface="+mn-ea"/>
                <a:cs typeface="+mn-cs"/>
              </a:rPr>
              <a:t>125,90  cuentas de ahorro activas </a:t>
            </a:r>
            <a:r>
              <a:rPr lang="es-CO" sz="1200" kern="1200" dirty="0">
                <a:solidFill>
                  <a:schemeClr val="tx1"/>
                </a:solidFill>
                <a:effectLst/>
                <a:latin typeface="+mn-lt"/>
                <a:ea typeface="+mn-ea"/>
                <a:cs typeface="+mn-cs"/>
              </a:rPr>
              <a:t>por cada 100 habitantes &gt; 18 años </a:t>
            </a:r>
          </a:p>
          <a:p>
            <a:pPr marL="171450" indent="-171450">
              <a:buFont typeface="Arial" panose="020B0604020202020204" pitchFamily="34" charset="0"/>
              <a:buChar char="•"/>
            </a:pPr>
            <a:r>
              <a:rPr lang="es-CO" b="1" i="0" u="none" dirty="0"/>
              <a:t>Cartagena </a:t>
            </a:r>
            <a:r>
              <a:rPr lang="es-CO" b="0" i="0" u="none" dirty="0"/>
              <a:t>desciende 6 posiciones, ocupa el </a:t>
            </a:r>
            <a:r>
              <a:rPr lang="es-CO" b="1" i="0" u="none" dirty="0"/>
              <a:t>puesto 23 </a:t>
            </a:r>
            <a:r>
              <a:rPr lang="es-CO" b="0" i="0" u="none" dirty="0"/>
              <a:t>en </a:t>
            </a:r>
            <a:r>
              <a:rPr lang="es-CO" b="1" i="0" u="none" dirty="0"/>
              <a:t>Cobertura establecimientos financieros (31,26 </a:t>
            </a:r>
            <a:r>
              <a:rPr lang="es-CO" sz="1200" kern="1200" dirty="0">
                <a:solidFill>
                  <a:schemeClr val="tx1"/>
                </a:solidFill>
                <a:effectLst/>
                <a:latin typeface="+mn-lt"/>
                <a:ea typeface="+mn-ea"/>
                <a:cs typeface="+mn-cs"/>
              </a:rPr>
              <a:t>oficinas de bancos por cada 10 mil </a:t>
            </a:r>
            <a:r>
              <a:rPr lang="es-CO" sz="1200" kern="1200" dirty="0" err="1">
                <a:solidFill>
                  <a:schemeClr val="tx1"/>
                </a:solidFill>
                <a:effectLst/>
                <a:latin typeface="+mn-lt"/>
                <a:ea typeface="+mn-ea"/>
                <a:cs typeface="+mn-cs"/>
              </a:rPr>
              <a:t>hab</a:t>
            </a:r>
            <a:r>
              <a:rPr lang="es-CO" sz="1200" kern="1200" dirty="0">
                <a:solidFill>
                  <a:schemeClr val="tx1"/>
                </a:solidFill>
                <a:effectLst/>
                <a:latin typeface="+mn-lt"/>
                <a:ea typeface="+mn-ea"/>
                <a:cs typeface="+mn-cs"/>
              </a:rPr>
              <a:t> &gt; 18 años</a:t>
            </a:r>
            <a:r>
              <a:rPr lang="es-CO" b="1" i="0" u="none" dirty="0"/>
              <a:t>) </a:t>
            </a:r>
            <a:r>
              <a:rPr lang="es-CO" i="0" u="none" dirty="0"/>
              <a:t>, y puesto </a:t>
            </a:r>
            <a:r>
              <a:rPr lang="es-CO" b="1" i="0" u="none" dirty="0"/>
              <a:t>21</a:t>
            </a:r>
            <a:r>
              <a:rPr lang="es-CO" i="0" u="none" dirty="0"/>
              <a:t> en </a:t>
            </a:r>
            <a:r>
              <a:rPr lang="es-CO" b="1" i="0" u="none" dirty="0"/>
              <a:t>Índice de bancarización (83,66 </a:t>
            </a:r>
            <a:r>
              <a:rPr lang="es-CO" sz="1200" kern="1200" dirty="0">
                <a:solidFill>
                  <a:schemeClr val="tx1"/>
                </a:solidFill>
                <a:effectLst/>
                <a:latin typeface="+mn-lt"/>
                <a:ea typeface="+mn-ea"/>
                <a:cs typeface="+mn-cs"/>
              </a:rPr>
              <a:t>Cuentas de ahorro activas en la ciudad por cada 100 habitantes &gt;18años </a:t>
            </a:r>
            <a:r>
              <a:rPr lang="es-CO" b="1" i="0" u="none" dirty="0"/>
              <a:t>) </a:t>
            </a:r>
          </a:p>
          <a:p>
            <a:pPr marL="171450" indent="-171450">
              <a:buFont typeface="Arial" panose="020B0604020202020204" pitchFamily="34" charset="0"/>
              <a:buChar char="•"/>
            </a:pPr>
            <a:endParaRPr lang="es-CO" b="1" dirty="0"/>
          </a:p>
          <a:p>
            <a:pPr marL="171450" indent="-171450">
              <a:buFont typeface="Arial" panose="020B0604020202020204" pitchFamily="34" charset="0"/>
              <a:buChar char="•"/>
            </a:pPr>
            <a:endParaRPr lang="es-CO" b="1" dirty="0"/>
          </a:p>
          <a:p>
            <a:pPr marL="171450" indent="-171450">
              <a:buFont typeface="Arial" panose="020B0604020202020204" pitchFamily="34" charset="0"/>
              <a:buChar char="•"/>
            </a:pPr>
            <a:endParaRPr lang="es-CO" sz="1200" b="1" i="1" kern="1200" dirty="0">
              <a:solidFill>
                <a:schemeClr val="tx1"/>
              </a:solidFill>
              <a:effectLst/>
              <a:latin typeface="+mn-lt"/>
              <a:ea typeface="+mn-ea"/>
              <a:cs typeface="+mn-cs"/>
            </a:endParaRPr>
          </a:p>
          <a:p>
            <a:endParaRPr lang="es-CO" b="1" u="sng"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56</a:t>
            </a:fld>
            <a:endParaRPr lang="es-ES"/>
          </a:p>
        </p:txBody>
      </p:sp>
    </p:spTree>
    <p:extLst>
      <p:ext uri="{BB962C8B-B14F-4D97-AF65-F5344CB8AC3E}">
        <p14:creationId xmlns:p14="http://schemas.microsoft.com/office/powerpoint/2010/main" val="15510017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171450" indent="-171450">
              <a:buFont typeface="Arial" panose="020B0604020202020204" pitchFamily="34" charset="0"/>
              <a:buChar char="•"/>
            </a:pPr>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58</a:t>
            </a:fld>
            <a:endParaRPr lang="es-ES"/>
          </a:p>
        </p:txBody>
      </p:sp>
    </p:spTree>
    <p:extLst>
      <p:ext uri="{BB962C8B-B14F-4D97-AF65-F5344CB8AC3E}">
        <p14:creationId xmlns:p14="http://schemas.microsoft.com/office/powerpoint/2010/main" val="4247621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60</a:t>
            </a:fld>
            <a:endParaRPr lang="es-ES"/>
          </a:p>
        </p:txBody>
      </p:sp>
    </p:spTree>
    <p:extLst>
      <p:ext uri="{BB962C8B-B14F-4D97-AF65-F5344CB8AC3E}">
        <p14:creationId xmlns:p14="http://schemas.microsoft.com/office/powerpoint/2010/main" val="5274470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b="1" dirty="0"/>
          </a:p>
          <a:p>
            <a:endParaRPr lang="es-CO" b="1"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62</a:t>
            </a:fld>
            <a:endParaRPr lang="es-ES"/>
          </a:p>
        </p:txBody>
      </p:sp>
    </p:spTree>
    <p:extLst>
      <p:ext uri="{BB962C8B-B14F-4D97-AF65-F5344CB8AC3E}">
        <p14:creationId xmlns:p14="http://schemas.microsoft.com/office/powerpoint/2010/main" val="1981773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F39600A8-6110-BA4D-BB0D-B5A6A43110B9}" type="slidenum">
              <a:rPr lang="es-ES_tradnl" smtClean="0"/>
              <a:t>64</a:t>
            </a:fld>
            <a:endParaRPr lang="es-ES_tradnl"/>
          </a:p>
        </p:txBody>
      </p:sp>
    </p:spTree>
    <p:extLst>
      <p:ext uri="{BB962C8B-B14F-4D97-AF65-F5344CB8AC3E}">
        <p14:creationId xmlns:p14="http://schemas.microsoft.com/office/powerpoint/2010/main" val="61040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fld id="{888648EF-8643-AF47-B564-D2B01AB8C1E3}" type="slidenum">
              <a:rPr lang="es-ES" smtClean="0"/>
              <a:t>66</a:t>
            </a:fld>
            <a:endParaRPr lang="es-ES"/>
          </a:p>
        </p:txBody>
      </p:sp>
    </p:spTree>
    <p:extLst>
      <p:ext uri="{BB962C8B-B14F-4D97-AF65-F5344CB8AC3E}">
        <p14:creationId xmlns:p14="http://schemas.microsoft.com/office/powerpoint/2010/main" val="2557318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sz="quarter" idx="5"/>
          </p:nvPr>
        </p:nvSpPr>
        <p:spPr/>
        <p:txBody>
          <a:bodyPr/>
          <a:lstStyle/>
          <a:p>
            <a:fld id="{888648EF-8643-AF47-B564-D2B01AB8C1E3}" type="slidenum">
              <a:rPr lang="es-ES" smtClean="0"/>
              <a:t>22</a:t>
            </a:fld>
            <a:endParaRPr lang="es-ES"/>
          </a:p>
        </p:txBody>
      </p:sp>
    </p:spTree>
    <p:extLst>
      <p:ext uri="{BB962C8B-B14F-4D97-AF65-F5344CB8AC3E}">
        <p14:creationId xmlns:p14="http://schemas.microsoft.com/office/powerpoint/2010/main" val="5766454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24</a:t>
            </a:fld>
            <a:endParaRPr lang="es-ES"/>
          </a:p>
        </p:txBody>
      </p:sp>
    </p:spTree>
    <p:extLst>
      <p:ext uri="{BB962C8B-B14F-4D97-AF65-F5344CB8AC3E}">
        <p14:creationId xmlns:p14="http://schemas.microsoft.com/office/powerpoint/2010/main" val="15494527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u="sng"/>
          </a:p>
        </p:txBody>
      </p:sp>
      <p:sp>
        <p:nvSpPr>
          <p:cNvPr id="4" name="Marcador de número de diapositiva 3"/>
          <p:cNvSpPr>
            <a:spLocks noGrp="1"/>
          </p:cNvSpPr>
          <p:nvPr>
            <p:ph type="sldNum" sz="quarter" idx="5"/>
          </p:nvPr>
        </p:nvSpPr>
        <p:spPr/>
        <p:txBody>
          <a:bodyPr/>
          <a:lstStyle/>
          <a:p>
            <a:fld id="{B110EA38-CC44-4DC3-8E29-28CD655B0C21}" type="slidenum">
              <a:rPr lang="es-ES" smtClean="0"/>
              <a:t>26</a:t>
            </a:fld>
            <a:endParaRPr lang="es-ES"/>
          </a:p>
        </p:txBody>
      </p:sp>
    </p:spTree>
    <p:extLst>
      <p:ext uri="{BB962C8B-B14F-4D97-AF65-F5344CB8AC3E}">
        <p14:creationId xmlns:p14="http://schemas.microsoft.com/office/powerpoint/2010/main" val="32306983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u="sng"/>
          </a:p>
        </p:txBody>
      </p:sp>
      <p:sp>
        <p:nvSpPr>
          <p:cNvPr id="4" name="Marcador de número de diapositiva 3"/>
          <p:cNvSpPr>
            <a:spLocks noGrp="1"/>
          </p:cNvSpPr>
          <p:nvPr>
            <p:ph type="sldNum" sz="quarter" idx="5"/>
          </p:nvPr>
        </p:nvSpPr>
        <p:spPr/>
        <p:txBody>
          <a:bodyPr/>
          <a:lstStyle/>
          <a:p>
            <a:fld id="{B110EA38-CC44-4DC3-8E29-28CD655B0C21}" type="slidenum">
              <a:rPr lang="es-ES" smtClean="0"/>
              <a:t>27</a:t>
            </a:fld>
            <a:endParaRPr lang="es-ES"/>
          </a:p>
        </p:txBody>
      </p:sp>
    </p:spTree>
    <p:extLst>
      <p:ext uri="{BB962C8B-B14F-4D97-AF65-F5344CB8AC3E}">
        <p14:creationId xmlns:p14="http://schemas.microsoft.com/office/powerpoint/2010/main" val="14318400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B110EA38-CC44-4DC3-8E29-28CD655B0C21}" type="slidenum">
              <a:rPr lang="es-ES" smtClean="0"/>
              <a:t>28</a:t>
            </a:fld>
            <a:endParaRPr lang="es-ES"/>
          </a:p>
        </p:txBody>
      </p:sp>
    </p:spTree>
    <p:extLst>
      <p:ext uri="{BB962C8B-B14F-4D97-AF65-F5344CB8AC3E}">
        <p14:creationId xmlns:p14="http://schemas.microsoft.com/office/powerpoint/2010/main" val="2734281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fld id="{888648EF-8643-AF47-B564-D2B01AB8C1E3}" type="slidenum">
              <a:rPr lang="es-ES" smtClean="0"/>
              <a:t>30</a:t>
            </a:fld>
            <a:endParaRPr lang="es-ES"/>
          </a:p>
        </p:txBody>
      </p:sp>
    </p:spTree>
    <p:extLst>
      <p:ext uri="{BB962C8B-B14F-4D97-AF65-F5344CB8AC3E}">
        <p14:creationId xmlns:p14="http://schemas.microsoft.com/office/powerpoint/2010/main" val="31470260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_tradnl" dirty="0"/>
          </a:p>
        </p:txBody>
      </p:sp>
      <p:sp>
        <p:nvSpPr>
          <p:cNvPr id="4" name="Slide Number Placeholder 3"/>
          <p:cNvSpPr>
            <a:spLocks noGrp="1"/>
          </p:cNvSpPr>
          <p:nvPr>
            <p:ph type="sldNum" sz="quarter" idx="5"/>
          </p:nvPr>
        </p:nvSpPr>
        <p:spPr/>
        <p:txBody>
          <a:bodyPr/>
          <a:lstStyle/>
          <a:p>
            <a:fld id="{888648EF-8643-AF47-B564-D2B01AB8C1E3}" type="slidenum">
              <a:rPr lang="es-ES" smtClean="0"/>
              <a:t>31</a:t>
            </a:fld>
            <a:endParaRPr lang="es-ES"/>
          </a:p>
        </p:txBody>
      </p:sp>
    </p:spTree>
    <p:extLst>
      <p:ext uri="{BB962C8B-B14F-4D97-AF65-F5344CB8AC3E}">
        <p14:creationId xmlns:p14="http://schemas.microsoft.com/office/powerpoint/2010/main" val="34526069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emf"/><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3.jpe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26BD7-DA8A-4E36-B48C-1C1590CD38B9}"/>
              </a:ext>
            </a:extLst>
          </p:cNvPr>
          <p:cNvSpPr>
            <a:spLocks noGrp="1"/>
          </p:cNvSpPr>
          <p:nvPr>
            <p:ph type="ctrTitle"/>
          </p:nvPr>
        </p:nvSpPr>
        <p:spPr>
          <a:xfrm>
            <a:off x="1525985" y="1119245"/>
            <a:ext cx="9155906" cy="2380968"/>
          </a:xfrm>
        </p:spPr>
        <p:txBody>
          <a:bodyPr anchor="b"/>
          <a:lstStyle>
            <a:lvl1pPr algn="ctr">
              <a:defRPr sz="5983"/>
            </a:lvl1pPr>
          </a:lstStyle>
          <a:p>
            <a:r>
              <a:rPr lang="es-ES"/>
              <a:t>Haga clic para modificar el estilo de título del patrón</a:t>
            </a:r>
            <a:endParaRPr lang="es-CO"/>
          </a:p>
        </p:txBody>
      </p:sp>
      <p:sp>
        <p:nvSpPr>
          <p:cNvPr id="3" name="Subtítulo 2">
            <a:extLst>
              <a:ext uri="{FF2B5EF4-FFF2-40B4-BE49-F238E27FC236}">
                <a16:creationId xmlns:a16="http://schemas.microsoft.com/office/drawing/2014/main" id="{324FD2F8-A53B-43B6-871E-F6DD6C0AC977}"/>
              </a:ext>
            </a:extLst>
          </p:cNvPr>
          <p:cNvSpPr>
            <a:spLocks noGrp="1"/>
          </p:cNvSpPr>
          <p:nvPr>
            <p:ph type="subTitle" idx="1"/>
          </p:nvPr>
        </p:nvSpPr>
        <p:spPr>
          <a:xfrm>
            <a:off x="1525985" y="3592032"/>
            <a:ext cx="9155906" cy="1651163"/>
          </a:xfrm>
        </p:spPr>
        <p:txBody>
          <a:bodyPr/>
          <a:lstStyle>
            <a:lvl1pPr marL="0" indent="0" algn="ctr">
              <a:buNone/>
              <a:defRPr sz="2393"/>
            </a:lvl1pPr>
            <a:lvl2pPr marL="455920" indent="0" algn="ctr">
              <a:buNone/>
              <a:defRPr sz="1994"/>
            </a:lvl2pPr>
            <a:lvl3pPr marL="911840" indent="0" algn="ctr">
              <a:buNone/>
              <a:defRPr sz="1795"/>
            </a:lvl3pPr>
            <a:lvl4pPr marL="1367760" indent="0" algn="ctr">
              <a:buNone/>
              <a:defRPr sz="1596"/>
            </a:lvl4pPr>
            <a:lvl5pPr marL="1823679" indent="0" algn="ctr">
              <a:buNone/>
              <a:defRPr sz="1596"/>
            </a:lvl5pPr>
            <a:lvl6pPr marL="2279599" indent="0" algn="ctr">
              <a:buNone/>
              <a:defRPr sz="1596"/>
            </a:lvl6pPr>
            <a:lvl7pPr marL="2735519" indent="0" algn="ctr">
              <a:buNone/>
              <a:defRPr sz="1596"/>
            </a:lvl7pPr>
            <a:lvl8pPr marL="3191439" indent="0" algn="ctr">
              <a:buNone/>
              <a:defRPr sz="1596"/>
            </a:lvl8pPr>
            <a:lvl9pPr marL="3647359" indent="0" algn="ctr">
              <a:buNone/>
              <a:defRPr sz="1596"/>
            </a:lvl9pPr>
          </a:lstStyle>
          <a:p>
            <a:r>
              <a:rPr lang="es-ES"/>
              <a:t>Haga clic para modificar el estilo de subtítulo del patrón</a:t>
            </a:r>
            <a:endParaRPr lang="es-CO"/>
          </a:p>
        </p:txBody>
      </p:sp>
      <p:sp>
        <p:nvSpPr>
          <p:cNvPr id="4" name="Marcador de fecha 3">
            <a:extLst>
              <a:ext uri="{FF2B5EF4-FFF2-40B4-BE49-F238E27FC236}">
                <a16:creationId xmlns:a16="http://schemas.microsoft.com/office/drawing/2014/main" id="{110B9F32-9059-428C-ABEC-470C8230D3C8}"/>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5" name="Marcador de pie de página 4">
            <a:extLst>
              <a:ext uri="{FF2B5EF4-FFF2-40B4-BE49-F238E27FC236}">
                <a16:creationId xmlns:a16="http://schemas.microsoft.com/office/drawing/2014/main" id="{EA13A02A-519A-441B-B896-B82D887B703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0FEE591-7DD2-4D37-84C5-1EDE80E01479}"/>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39343138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A897477-100F-49A8-953D-E0327EE8F9DB}"/>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3E7971AF-3A37-4DB4-857B-30E4ABD6802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722CE54-D4E0-483D-B1B0-4DBEF798897F}"/>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5" name="Marcador de pie de página 4">
            <a:extLst>
              <a:ext uri="{FF2B5EF4-FFF2-40B4-BE49-F238E27FC236}">
                <a16:creationId xmlns:a16="http://schemas.microsoft.com/office/drawing/2014/main" id="{203F3644-86A1-4698-9D55-41BA7ECFC02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A07223C3-EAA9-479A-AB36-243FBCA54DAB}"/>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20726499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1F5FF5D-B13C-474C-BCF2-4E49F628B8EC}"/>
              </a:ext>
            </a:extLst>
          </p:cNvPr>
          <p:cNvSpPr>
            <a:spLocks noGrp="1"/>
          </p:cNvSpPr>
          <p:nvPr>
            <p:ph type="title" orient="vert"/>
          </p:nvPr>
        </p:nvSpPr>
        <p:spPr>
          <a:xfrm>
            <a:off x="8736261" y="364111"/>
            <a:ext cx="2632323" cy="5795694"/>
          </a:xfrm>
        </p:spPr>
        <p:txBody>
          <a:bodyPr vert="eaVert"/>
          <a:lstStyle/>
          <a:p>
            <a:r>
              <a:rPr lang="es-ES"/>
              <a:t>Haga clic para modificar el estilo de título del patrón</a:t>
            </a:r>
            <a:endParaRPr lang="es-CO"/>
          </a:p>
        </p:txBody>
      </p:sp>
      <p:sp>
        <p:nvSpPr>
          <p:cNvPr id="3" name="Marcador de texto vertical 2">
            <a:extLst>
              <a:ext uri="{FF2B5EF4-FFF2-40B4-BE49-F238E27FC236}">
                <a16:creationId xmlns:a16="http://schemas.microsoft.com/office/drawing/2014/main" id="{B49001E8-1D42-40CD-86C4-62CF089DB7E1}"/>
              </a:ext>
            </a:extLst>
          </p:cNvPr>
          <p:cNvSpPr>
            <a:spLocks noGrp="1"/>
          </p:cNvSpPr>
          <p:nvPr>
            <p:ph type="body" orient="vert" idx="1"/>
          </p:nvPr>
        </p:nvSpPr>
        <p:spPr>
          <a:xfrm>
            <a:off x="839291" y="364111"/>
            <a:ext cx="7744371" cy="5795694"/>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3AE44809-CEB6-4BB9-A549-A6CB9A32A8E1}"/>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5" name="Marcador de pie de página 4">
            <a:extLst>
              <a:ext uri="{FF2B5EF4-FFF2-40B4-BE49-F238E27FC236}">
                <a16:creationId xmlns:a16="http://schemas.microsoft.com/office/drawing/2014/main" id="{867E5BC4-3BE8-407A-9528-972AA158CE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BE88677-9878-4901-B8A1-31B8F620C6FC}"/>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894544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15590" y="1734491"/>
            <a:ext cx="10376694" cy="3369969"/>
          </a:xfrm>
        </p:spPr>
        <p:txBody>
          <a:bodyPr anchor="ctr">
            <a:normAutofit/>
          </a:bodyPr>
          <a:lstStyle>
            <a:lvl1pPr algn="ctr">
              <a:defRPr sz="5000" b="1" cap="none">
                <a:latin typeface="Calibri" panose="020F0502020204030204" pitchFamily="34" charset="0"/>
                <a:cs typeface="Calibri" panose="020F0502020204030204" pitchFamily="34" charset="0"/>
              </a:defRPr>
            </a:lvl1pPr>
          </a:lstStyle>
          <a:p>
            <a:endParaRPr lang="es-ES"/>
          </a:p>
        </p:txBody>
      </p:sp>
      <p:pic>
        <p:nvPicPr>
          <p:cNvPr id="4" name="Picture 3">
            <a:extLst>
              <a:ext uri="{FF2B5EF4-FFF2-40B4-BE49-F238E27FC236}">
                <a16:creationId xmlns:a16="http://schemas.microsoft.com/office/drawing/2014/main" id="{6BAAD510-678C-0D42-B042-0BB6DA26A451}"/>
              </a:ext>
            </a:extLst>
          </p:cNvPr>
          <p:cNvPicPr>
            <a:picLocks noChangeAspect="1"/>
          </p:cNvPicPr>
          <p:nvPr/>
        </p:nvPicPr>
        <p:blipFill>
          <a:blip r:embed="rId2"/>
          <a:stretch>
            <a:fillRect/>
          </a:stretch>
        </p:blipFill>
        <p:spPr>
          <a:xfrm>
            <a:off x="1" y="4859383"/>
            <a:ext cx="3058899" cy="1979567"/>
          </a:xfrm>
          <a:prstGeom prst="rect">
            <a:avLst/>
          </a:prstGeom>
        </p:spPr>
      </p:pic>
      <p:pic>
        <p:nvPicPr>
          <p:cNvPr id="5" name="Picture 4">
            <a:extLst>
              <a:ext uri="{FF2B5EF4-FFF2-40B4-BE49-F238E27FC236}">
                <a16:creationId xmlns:a16="http://schemas.microsoft.com/office/drawing/2014/main" id="{96721631-D316-5A49-97FA-5BB48F3D9646}"/>
              </a:ext>
            </a:extLst>
          </p:cNvPr>
          <p:cNvPicPr>
            <a:picLocks noChangeAspect="1"/>
          </p:cNvPicPr>
          <p:nvPr/>
        </p:nvPicPr>
        <p:blipFill>
          <a:blip r:embed="rId3"/>
          <a:stretch>
            <a:fillRect/>
          </a:stretch>
        </p:blipFill>
        <p:spPr>
          <a:xfrm>
            <a:off x="9959931" y="0"/>
            <a:ext cx="2257409" cy="1939718"/>
          </a:xfrm>
          <a:prstGeom prst="rect">
            <a:avLst/>
          </a:prstGeom>
        </p:spPr>
      </p:pic>
      <p:pic>
        <p:nvPicPr>
          <p:cNvPr id="8" name="Imagen 8">
            <a:extLst>
              <a:ext uri="{FF2B5EF4-FFF2-40B4-BE49-F238E27FC236}">
                <a16:creationId xmlns:a16="http://schemas.microsoft.com/office/drawing/2014/main" id="{1B3554DD-D03B-7442-B86E-1E18CF197AB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13241" y="6538434"/>
            <a:ext cx="1142669" cy="2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93213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5592" y="2863182"/>
            <a:ext cx="10376694" cy="1465942"/>
          </a:xfrm>
        </p:spPr>
        <p:txBody>
          <a:bodyPr>
            <a:normAutofit/>
          </a:bodyPr>
          <a:lstStyle>
            <a:lvl1pPr>
              <a:defRPr sz="5378">
                <a:latin typeface="Calibri" panose="020F0502020204030204" pitchFamily="34" charset="0"/>
                <a:cs typeface="Calibri" panose="020F0502020204030204" pitchFamily="34" charset="0"/>
              </a:defRPr>
            </a:lvl1pPr>
          </a:lstStyle>
          <a:p>
            <a:r>
              <a:rPr lang="es-ES_tradnl" dirty="0"/>
              <a:t>Clic para editar título</a:t>
            </a:r>
            <a:endParaRPr lang="es-ES" dirty="0"/>
          </a:p>
        </p:txBody>
      </p:sp>
      <p:sp>
        <p:nvSpPr>
          <p:cNvPr id="3" name="Subtítulo 2"/>
          <p:cNvSpPr>
            <a:spLocks noGrp="1"/>
          </p:cNvSpPr>
          <p:nvPr>
            <p:ph type="subTitle" idx="1"/>
          </p:nvPr>
        </p:nvSpPr>
        <p:spPr>
          <a:xfrm>
            <a:off x="1831182" y="4668983"/>
            <a:ext cx="8545513" cy="954155"/>
          </a:xfrm>
        </p:spPr>
        <p:txBody>
          <a:bodyPr/>
          <a:lstStyle>
            <a:lvl1pPr marL="0" indent="0" algn="ctr">
              <a:buNone/>
              <a:defRPr>
                <a:solidFill>
                  <a:schemeClr val="tx1">
                    <a:tint val="75000"/>
                  </a:schemeClr>
                </a:solidFill>
                <a:latin typeface="Calibri" panose="020F0502020204030204" pitchFamily="34" charset="0"/>
                <a:cs typeface="Calibri" panose="020F0502020204030204" pitchFamily="34" charset="0"/>
              </a:defRPr>
            </a:lvl1pPr>
            <a:lvl2pPr marL="455323" indent="0" algn="ctr">
              <a:buNone/>
              <a:defRPr>
                <a:solidFill>
                  <a:schemeClr val="tx1">
                    <a:tint val="75000"/>
                  </a:schemeClr>
                </a:solidFill>
              </a:defRPr>
            </a:lvl2pPr>
            <a:lvl3pPr marL="910644" indent="0" algn="ctr">
              <a:buNone/>
              <a:defRPr>
                <a:solidFill>
                  <a:schemeClr val="tx1">
                    <a:tint val="75000"/>
                  </a:schemeClr>
                </a:solidFill>
              </a:defRPr>
            </a:lvl3pPr>
            <a:lvl4pPr marL="1365968" indent="0" algn="ctr">
              <a:buNone/>
              <a:defRPr>
                <a:solidFill>
                  <a:schemeClr val="tx1">
                    <a:tint val="75000"/>
                  </a:schemeClr>
                </a:solidFill>
              </a:defRPr>
            </a:lvl4pPr>
            <a:lvl5pPr marL="1821289" indent="0" algn="ctr">
              <a:buNone/>
              <a:defRPr>
                <a:solidFill>
                  <a:schemeClr val="tx1">
                    <a:tint val="75000"/>
                  </a:schemeClr>
                </a:solidFill>
              </a:defRPr>
            </a:lvl5pPr>
            <a:lvl6pPr marL="2276612" indent="0" algn="ctr">
              <a:buNone/>
              <a:defRPr>
                <a:solidFill>
                  <a:schemeClr val="tx1">
                    <a:tint val="75000"/>
                  </a:schemeClr>
                </a:solidFill>
              </a:defRPr>
            </a:lvl6pPr>
            <a:lvl7pPr marL="2731933" indent="0" algn="ctr">
              <a:buNone/>
              <a:defRPr>
                <a:solidFill>
                  <a:schemeClr val="tx1">
                    <a:tint val="75000"/>
                  </a:schemeClr>
                </a:solidFill>
              </a:defRPr>
            </a:lvl7pPr>
            <a:lvl8pPr marL="3187256" indent="0" algn="ctr">
              <a:buNone/>
              <a:defRPr>
                <a:solidFill>
                  <a:schemeClr val="tx1">
                    <a:tint val="75000"/>
                  </a:schemeClr>
                </a:solidFill>
              </a:defRPr>
            </a:lvl8pPr>
            <a:lvl9pPr marL="3642578" indent="0" algn="ctr">
              <a:buNone/>
              <a:defRPr>
                <a:solidFill>
                  <a:schemeClr val="tx1">
                    <a:tint val="75000"/>
                  </a:schemeClr>
                </a:solidFill>
              </a:defRPr>
            </a:lvl9pPr>
          </a:lstStyle>
          <a:p>
            <a:r>
              <a:rPr lang="es-ES_tradnl" dirty="0"/>
              <a:t>Haga clic para modificar el estilo de subtítulo del patrón</a:t>
            </a:r>
            <a:endParaRPr lang="es-ES" dirty="0"/>
          </a:p>
        </p:txBody>
      </p:sp>
      <p:pic>
        <p:nvPicPr>
          <p:cNvPr id="12" name="Picture 11">
            <a:extLst>
              <a:ext uri="{FF2B5EF4-FFF2-40B4-BE49-F238E27FC236}">
                <a16:creationId xmlns:a16="http://schemas.microsoft.com/office/drawing/2014/main" id="{446371C7-CE43-C547-8970-E06A17160A41}"/>
              </a:ext>
            </a:extLst>
          </p:cNvPr>
          <p:cNvPicPr>
            <a:picLocks noChangeAspect="1"/>
          </p:cNvPicPr>
          <p:nvPr userDrawn="1"/>
        </p:nvPicPr>
        <p:blipFill rotWithShape="1">
          <a:blip r:embed="rId2"/>
          <a:srcRect t="369" r="144"/>
          <a:stretch/>
        </p:blipFill>
        <p:spPr>
          <a:xfrm>
            <a:off x="-10" y="0"/>
            <a:ext cx="12207885" cy="2685902"/>
          </a:xfrm>
          <a:prstGeom prst="rect">
            <a:avLst/>
          </a:prstGeom>
        </p:spPr>
      </p:pic>
    </p:spTree>
    <p:extLst>
      <p:ext uri="{BB962C8B-B14F-4D97-AF65-F5344CB8AC3E}">
        <p14:creationId xmlns:p14="http://schemas.microsoft.com/office/powerpoint/2010/main" val="35039360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09869" y="214734"/>
            <a:ext cx="11708122" cy="688903"/>
          </a:xfrm>
        </p:spPr>
        <p:txBody>
          <a:bodyPr>
            <a:normAutofit/>
          </a:bodyPr>
          <a:lstStyle>
            <a:lvl1pPr algn="l">
              <a:defRPr sz="2399"/>
            </a:lvl1pPr>
          </a:lstStyle>
          <a:p>
            <a:r>
              <a:rPr lang="es-ES_tradnl" dirty="0" err="1"/>
              <a:t>Asdfg</a:t>
            </a:r>
            <a:br>
              <a:rPr lang="es-ES_tradnl" dirty="0"/>
            </a:br>
            <a:r>
              <a:rPr lang="es-ES_tradnl" dirty="0" err="1"/>
              <a:t>asdfg</a:t>
            </a:r>
            <a:endParaRPr lang="es-ES" dirty="0"/>
          </a:p>
        </p:txBody>
      </p:sp>
      <p:sp>
        <p:nvSpPr>
          <p:cNvPr id="3" name="Marcador de contenido 2"/>
          <p:cNvSpPr>
            <a:spLocks noGrp="1"/>
          </p:cNvSpPr>
          <p:nvPr>
            <p:ph idx="1"/>
          </p:nvPr>
        </p:nvSpPr>
        <p:spPr>
          <a:xfrm>
            <a:off x="209869" y="1595438"/>
            <a:ext cx="11708121" cy="4986126"/>
          </a:xfrm>
        </p:spPr>
        <p:txBody>
          <a:bodyPr>
            <a:normAutofit/>
          </a:bodyPr>
          <a:lstStyle>
            <a:lvl1pPr>
              <a:defRPr sz="2389"/>
            </a:lvl1pPr>
            <a:lvl2pPr>
              <a:defRPr sz="2389"/>
            </a:lvl2pPr>
            <a:lvl3pPr>
              <a:defRPr sz="2389"/>
            </a:lvl3pPr>
            <a:lvl4pPr>
              <a:defRPr sz="2389"/>
            </a:lvl4pPr>
            <a:lvl5pPr>
              <a:defRPr sz="2389"/>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6" name="Picture 5">
            <a:extLst>
              <a:ext uri="{FF2B5EF4-FFF2-40B4-BE49-F238E27FC236}">
                <a16:creationId xmlns:a16="http://schemas.microsoft.com/office/drawing/2014/main" id="{B4BE127B-9E62-E348-B6D0-7ECACD641E3E}"/>
              </a:ext>
            </a:extLst>
          </p:cNvPr>
          <p:cNvPicPr>
            <a:picLocks noChangeAspect="1"/>
          </p:cNvPicPr>
          <p:nvPr userDrawn="1"/>
        </p:nvPicPr>
        <p:blipFill rotWithShape="1">
          <a:blip r:embed="rId2"/>
          <a:srcRect t="31916" r="32625"/>
          <a:stretch/>
        </p:blipFill>
        <p:spPr>
          <a:xfrm>
            <a:off x="10751383" y="0"/>
            <a:ext cx="1456493" cy="952493"/>
          </a:xfrm>
          <a:prstGeom prst="rect">
            <a:avLst/>
          </a:prstGeom>
        </p:spPr>
      </p:pic>
      <p:pic>
        <p:nvPicPr>
          <p:cNvPr id="7" name="Imagen 8">
            <a:extLst>
              <a:ext uri="{FF2B5EF4-FFF2-40B4-BE49-F238E27FC236}">
                <a16:creationId xmlns:a16="http://schemas.microsoft.com/office/drawing/2014/main" id="{66D81614-1EC1-B241-B224-9FD5D8D0E9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2252" y="6533813"/>
            <a:ext cx="1142669" cy="2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Imagen 3">
            <a:extLst>
              <a:ext uri="{FF2B5EF4-FFF2-40B4-BE49-F238E27FC236}">
                <a16:creationId xmlns:a16="http://schemas.microsoft.com/office/drawing/2014/main" id="{E4E5FDB3-23F8-41CD-A4FC-0189BD39EC8B}"/>
              </a:ext>
            </a:extLst>
          </p:cNvPr>
          <p:cNvPicPr>
            <a:picLocks noChangeAspect="1"/>
          </p:cNvPicPr>
          <p:nvPr userDrawn="1"/>
        </p:nvPicPr>
        <p:blipFill>
          <a:blip r:embed="rId4"/>
          <a:stretch>
            <a:fillRect/>
          </a:stretch>
        </p:blipFill>
        <p:spPr>
          <a:xfrm>
            <a:off x="11597482" y="6250750"/>
            <a:ext cx="532551" cy="540000"/>
          </a:xfrm>
          <a:prstGeom prst="rect">
            <a:avLst/>
          </a:prstGeom>
        </p:spPr>
      </p:pic>
    </p:spTree>
    <p:extLst>
      <p:ext uri="{BB962C8B-B14F-4D97-AF65-F5344CB8AC3E}">
        <p14:creationId xmlns:p14="http://schemas.microsoft.com/office/powerpoint/2010/main" val="379235935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15589" y="1734491"/>
            <a:ext cx="10376694" cy="3369969"/>
          </a:xfrm>
        </p:spPr>
        <p:txBody>
          <a:bodyPr anchor="ctr">
            <a:normAutofit/>
          </a:bodyPr>
          <a:lstStyle>
            <a:lvl1pPr algn="ctr">
              <a:defRPr sz="5000" b="1" cap="none">
                <a:latin typeface="Calibri" panose="020F0502020204030204" pitchFamily="34" charset="0"/>
                <a:cs typeface="Calibri" panose="020F0502020204030204" pitchFamily="34" charset="0"/>
              </a:defRPr>
            </a:lvl1pPr>
          </a:lstStyle>
          <a:p>
            <a:endParaRPr lang="es-ES" dirty="0"/>
          </a:p>
        </p:txBody>
      </p:sp>
      <p:pic>
        <p:nvPicPr>
          <p:cNvPr id="4" name="Picture 3">
            <a:extLst>
              <a:ext uri="{FF2B5EF4-FFF2-40B4-BE49-F238E27FC236}">
                <a16:creationId xmlns:a16="http://schemas.microsoft.com/office/drawing/2014/main" id="{6BAAD510-678C-0D42-B042-0BB6DA26A451}"/>
              </a:ext>
            </a:extLst>
          </p:cNvPr>
          <p:cNvPicPr>
            <a:picLocks noChangeAspect="1"/>
          </p:cNvPicPr>
          <p:nvPr userDrawn="1"/>
        </p:nvPicPr>
        <p:blipFill>
          <a:blip r:embed="rId2"/>
          <a:stretch>
            <a:fillRect/>
          </a:stretch>
        </p:blipFill>
        <p:spPr>
          <a:xfrm>
            <a:off x="2" y="2"/>
            <a:ext cx="1989218" cy="1287323"/>
          </a:xfrm>
          <a:prstGeom prst="rect">
            <a:avLst/>
          </a:prstGeom>
        </p:spPr>
      </p:pic>
      <p:pic>
        <p:nvPicPr>
          <p:cNvPr id="7" name="Imagen 8">
            <a:extLst>
              <a:ext uri="{FF2B5EF4-FFF2-40B4-BE49-F238E27FC236}">
                <a16:creationId xmlns:a16="http://schemas.microsoft.com/office/drawing/2014/main" id="{ED9B70DE-D190-47FB-8CF8-E430BEC4D94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013241" y="6538435"/>
            <a:ext cx="1142669" cy="2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319273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FCDE2B-6ADB-4768-B0FB-7E720B000D5A}"/>
              </a:ext>
            </a:extLst>
          </p:cNvPr>
          <p:cNvSpPr/>
          <p:nvPr userDrawn="1"/>
        </p:nvSpPr>
        <p:spPr>
          <a:xfrm>
            <a:off x="2" y="4668838"/>
            <a:ext cx="4252913" cy="2170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CO" sz="1793"/>
          </a:p>
        </p:txBody>
      </p:sp>
      <p:sp>
        <p:nvSpPr>
          <p:cNvPr id="2" name="Título 1"/>
          <p:cNvSpPr>
            <a:spLocks noGrp="1"/>
          </p:cNvSpPr>
          <p:nvPr>
            <p:ph type="title"/>
          </p:nvPr>
        </p:nvSpPr>
        <p:spPr>
          <a:xfrm>
            <a:off x="610394" y="613225"/>
            <a:ext cx="9863642" cy="776392"/>
          </a:xfrm>
        </p:spPr>
        <p:txBody>
          <a:bodyPr rtlCol="0">
            <a:normAutofit/>
          </a:bodyPr>
          <a:lstStyle>
            <a:lvl1pPr>
              <a:defRPr lang="es-ES" sz="2379"/>
            </a:lvl1pPr>
          </a:lstStyle>
          <a:p>
            <a:pPr lvl="0"/>
            <a:r>
              <a:rPr lang="es-ES_tradnl" dirty="0"/>
              <a:t>Clic para editar título</a:t>
            </a:r>
            <a:endParaRPr lang="es-ES" dirty="0"/>
          </a:p>
        </p:txBody>
      </p:sp>
    </p:spTree>
    <p:extLst>
      <p:ext uri="{BB962C8B-B14F-4D97-AF65-F5344CB8AC3E}">
        <p14:creationId xmlns:p14="http://schemas.microsoft.com/office/powerpoint/2010/main" val="18361459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5592" y="2863182"/>
            <a:ext cx="10376694" cy="1465942"/>
          </a:xfrm>
        </p:spPr>
        <p:txBody>
          <a:bodyPr>
            <a:normAutofit/>
          </a:bodyPr>
          <a:lstStyle>
            <a:lvl1pPr>
              <a:defRPr sz="5378">
                <a:latin typeface="Calibri" panose="020F0502020204030204" pitchFamily="34" charset="0"/>
                <a:cs typeface="Calibri" panose="020F0502020204030204" pitchFamily="34" charset="0"/>
              </a:defRPr>
            </a:lvl1pPr>
          </a:lstStyle>
          <a:p>
            <a:r>
              <a:rPr lang="es-ES_tradnl" dirty="0"/>
              <a:t>Clic para editar título</a:t>
            </a:r>
            <a:endParaRPr lang="es-ES" dirty="0"/>
          </a:p>
        </p:txBody>
      </p:sp>
      <p:sp>
        <p:nvSpPr>
          <p:cNvPr id="3" name="Subtítulo 2"/>
          <p:cNvSpPr>
            <a:spLocks noGrp="1"/>
          </p:cNvSpPr>
          <p:nvPr>
            <p:ph type="subTitle" idx="1"/>
          </p:nvPr>
        </p:nvSpPr>
        <p:spPr>
          <a:xfrm>
            <a:off x="1831182" y="4668983"/>
            <a:ext cx="8545513" cy="954155"/>
          </a:xfrm>
        </p:spPr>
        <p:txBody>
          <a:bodyPr/>
          <a:lstStyle>
            <a:lvl1pPr marL="0" indent="0" algn="ctr">
              <a:buNone/>
              <a:defRPr>
                <a:solidFill>
                  <a:schemeClr val="tx1">
                    <a:tint val="75000"/>
                  </a:schemeClr>
                </a:solidFill>
                <a:latin typeface="Calibri" panose="020F0502020204030204" pitchFamily="34" charset="0"/>
                <a:cs typeface="Calibri" panose="020F0502020204030204" pitchFamily="34" charset="0"/>
              </a:defRPr>
            </a:lvl1pPr>
            <a:lvl2pPr marL="455323" indent="0" algn="ctr">
              <a:buNone/>
              <a:defRPr>
                <a:solidFill>
                  <a:schemeClr val="tx1">
                    <a:tint val="75000"/>
                  </a:schemeClr>
                </a:solidFill>
              </a:defRPr>
            </a:lvl2pPr>
            <a:lvl3pPr marL="910644" indent="0" algn="ctr">
              <a:buNone/>
              <a:defRPr>
                <a:solidFill>
                  <a:schemeClr val="tx1">
                    <a:tint val="75000"/>
                  </a:schemeClr>
                </a:solidFill>
              </a:defRPr>
            </a:lvl3pPr>
            <a:lvl4pPr marL="1365968" indent="0" algn="ctr">
              <a:buNone/>
              <a:defRPr>
                <a:solidFill>
                  <a:schemeClr val="tx1">
                    <a:tint val="75000"/>
                  </a:schemeClr>
                </a:solidFill>
              </a:defRPr>
            </a:lvl4pPr>
            <a:lvl5pPr marL="1821289" indent="0" algn="ctr">
              <a:buNone/>
              <a:defRPr>
                <a:solidFill>
                  <a:schemeClr val="tx1">
                    <a:tint val="75000"/>
                  </a:schemeClr>
                </a:solidFill>
              </a:defRPr>
            </a:lvl5pPr>
            <a:lvl6pPr marL="2276612" indent="0" algn="ctr">
              <a:buNone/>
              <a:defRPr>
                <a:solidFill>
                  <a:schemeClr val="tx1">
                    <a:tint val="75000"/>
                  </a:schemeClr>
                </a:solidFill>
              </a:defRPr>
            </a:lvl6pPr>
            <a:lvl7pPr marL="2731933" indent="0" algn="ctr">
              <a:buNone/>
              <a:defRPr>
                <a:solidFill>
                  <a:schemeClr val="tx1">
                    <a:tint val="75000"/>
                  </a:schemeClr>
                </a:solidFill>
              </a:defRPr>
            </a:lvl7pPr>
            <a:lvl8pPr marL="3187256" indent="0" algn="ctr">
              <a:buNone/>
              <a:defRPr>
                <a:solidFill>
                  <a:schemeClr val="tx1">
                    <a:tint val="75000"/>
                  </a:schemeClr>
                </a:solidFill>
              </a:defRPr>
            </a:lvl8pPr>
            <a:lvl9pPr marL="3642578" indent="0" algn="ctr">
              <a:buNone/>
              <a:defRPr>
                <a:solidFill>
                  <a:schemeClr val="tx1">
                    <a:tint val="75000"/>
                  </a:schemeClr>
                </a:solidFill>
              </a:defRPr>
            </a:lvl9pPr>
          </a:lstStyle>
          <a:p>
            <a:r>
              <a:rPr lang="es-ES_tradnl" dirty="0"/>
              <a:t>Haga clic para modificar el estilo de subtítulo del patrón</a:t>
            </a:r>
            <a:endParaRPr lang="es-ES" dirty="0"/>
          </a:p>
        </p:txBody>
      </p:sp>
      <p:pic>
        <p:nvPicPr>
          <p:cNvPr id="12" name="Picture 11">
            <a:extLst>
              <a:ext uri="{FF2B5EF4-FFF2-40B4-BE49-F238E27FC236}">
                <a16:creationId xmlns:a16="http://schemas.microsoft.com/office/drawing/2014/main" id="{446371C7-CE43-C547-8970-E06A17160A41}"/>
              </a:ext>
            </a:extLst>
          </p:cNvPr>
          <p:cNvPicPr>
            <a:picLocks noChangeAspect="1"/>
          </p:cNvPicPr>
          <p:nvPr userDrawn="1"/>
        </p:nvPicPr>
        <p:blipFill rotWithShape="1">
          <a:blip r:embed="rId2"/>
          <a:srcRect t="369" r="144"/>
          <a:stretch/>
        </p:blipFill>
        <p:spPr>
          <a:xfrm>
            <a:off x="-10" y="0"/>
            <a:ext cx="12207885" cy="2685902"/>
          </a:xfrm>
          <a:prstGeom prst="rect">
            <a:avLst/>
          </a:prstGeom>
        </p:spPr>
      </p:pic>
    </p:spTree>
    <p:extLst>
      <p:ext uri="{BB962C8B-B14F-4D97-AF65-F5344CB8AC3E}">
        <p14:creationId xmlns:p14="http://schemas.microsoft.com/office/powerpoint/2010/main" val="986383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209869" y="214734"/>
            <a:ext cx="11708122" cy="688903"/>
          </a:xfrm>
        </p:spPr>
        <p:txBody>
          <a:bodyPr>
            <a:normAutofit/>
          </a:bodyPr>
          <a:lstStyle>
            <a:lvl1pPr algn="l">
              <a:defRPr sz="2399"/>
            </a:lvl1pPr>
          </a:lstStyle>
          <a:p>
            <a:r>
              <a:rPr lang="es-ES_tradnl" dirty="0" err="1"/>
              <a:t>Asdfg</a:t>
            </a:r>
            <a:br>
              <a:rPr lang="es-ES_tradnl" dirty="0"/>
            </a:br>
            <a:r>
              <a:rPr lang="es-ES_tradnl" dirty="0" err="1"/>
              <a:t>asdfg</a:t>
            </a:r>
            <a:endParaRPr lang="es-ES" dirty="0"/>
          </a:p>
        </p:txBody>
      </p:sp>
      <p:sp>
        <p:nvSpPr>
          <p:cNvPr id="3" name="Marcador de contenido 2"/>
          <p:cNvSpPr>
            <a:spLocks noGrp="1"/>
          </p:cNvSpPr>
          <p:nvPr>
            <p:ph idx="1"/>
          </p:nvPr>
        </p:nvSpPr>
        <p:spPr>
          <a:xfrm>
            <a:off x="209869" y="1595438"/>
            <a:ext cx="11708121" cy="4986126"/>
          </a:xfrm>
        </p:spPr>
        <p:txBody>
          <a:bodyPr>
            <a:normAutofit/>
          </a:bodyPr>
          <a:lstStyle>
            <a:lvl1pPr>
              <a:defRPr sz="2389"/>
            </a:lvl1pPr>
            <a:lvl2pPr>
              <a:defRPr sz="2389"/>
            </a:lvl2pPr>
            <a:lvl3pPr>
              <a:defRPr sz="2389"/>
            </a:lvl3pPr>
            <a:lvl4pPr>
              <a:defRPr sz="2389"/>
            </a:lvl4pPr>
            <a:lvl5pPr>
              <a:defRPr sz="2389"/>
            </a:lvl5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pic>
        <p:nvPicPr>
          <p:cNvPr id="7" name="Imagen 8">
            <a:extLst>
              <a:ext uri="{FF2B5EF4-FFF2-40B4-BE49-F238E27FC236}">
                <a16:creationId xmlns:a16="http://schemas.microsoft.com/office/drawing/2014/main" id="{66D81614-1EC1-B241-B224-9FD5D8D0E9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0411" y="6551498"/>
            <a:ext cx="1142669" cy="2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E11A7918-6291-4A63-A160-E33A13F25ED3}"/>
              </a:ext>
            </a:extLst>
          </p:cNvPr>
          <p:cNvPicPr>
            <a:picLocks noChangeAspect="1"/>
          </p:cNvPicPr>
          <p:nvPr userDrawn="1"/>
        </p:nvPicPr>
        <p:blipFill rotWithShape="1">
          <a:blip r:embed="rId3"/>
          <a:srcRect t="31916" r="32625"/>
          <a:stretch/>
        </p:blipFill>
        <p:spPr>
          <a:xfrm>
            <a:off x="10751383" y="0"/>
            <a:ext cx="1456493" cy="952493"/>
          </a:xfrm>
          <a:prstGeom prst="rect">
            <a:avLst/>
          </a:prstGeom>
        </p:spPr>
      </p:pic>
      <p:pic>
        <p:nvPicPr>
          <p:cNvPr id="6" name="Imagen 5">
            <a:extLst>
              <a:ext uri="{FF2B5EF4-FFF2-40B4-BE49-F238E27FC236}">
                <a16:creationId xmlns:a16="http://schemas.microsoft.com/office/drawing/2014/main" id="{B95B3C92-2A9C-4227-B1E9-F7376154A8FB}"/>
              </a:ext>
            </a:extLst>
          </p:cNvPr>
          <p:cNvPicPr>
            <a:picLocks noChangeAspect="1"/>
          </p:cNvPicPr>
          <p:nvPr userDrawn="1"/>
        </p:nvPicPr>
        <p:blipFill>
          <a:blip r:embed="rId4"/>
          <a:stretch>
            <a:fillRect/>
          </a:stretch>
        </p:blipFill>
        <p:spPr>
          <a:xfrm>
            <a:off x="11597482" y="6250750"/>
            <a:ext cx="532551" cy="540000"/>
          </a:xfrm>
          <a:prstGeom prst="rect">
            <a:avLst/>
          </a:prstGeom>
        </p:spPr>
      </p:pic>
    </p:spTree>
    <p:extLst>
      <p:ext uri="{BB962C8B-B14F-4D97-AF65-F5344CB8AC3E}">
        <p14:creationId xmlns:p14="http://schemas.microsoft.com/office/powerpoint/2010/main" val="10342975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15589" y="1734491"/>
            <a:ext cx="10376694" cy="3369969"/>
          </a:xfrm>
        </p:spPr>
        <p:txBody>
          <a:bodyPr anchor="ctr">
            <a:normAutofit/>
          </a:bodyPr>
          <a:lstStyle>
            <a:lvl1pPr algn="ctr">
              <a:defRPr sz="5000" b="1" cap="none">
                <a:latin typeface="Calibri" panose="020F0502020204030204" pitchFamily="34" charset="0"/>
                <a:cs typeface="Calibri" panose="020F0502020204030204" pitchFamily="34" charset="0"/>
              </a:defRPr>
            </a:lvl1pPr>
          </a:lstStyle>
          <a:p>
            <a:endParaRPr lang="es-ES" dirty="0"/>
          </a:p>
        </p:txBody>
      </p:sp>
      <p:pic>
        <p:nvPicPr>
          <p:cNvPr id="7" name="Imagen 8">
            <a:extLst>
              <a:ext uri="{FF2B5EF4-FFF2-40B4-BE49-F238E27FC236}">
                <a16:creationId xmlns:a16="http://schemas.microsoft.com/office/drawing/2014/main" id="{ED9B70DE-D190-47FB-8CF8-E430BEC4D9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013241" y="6538435"/>
            <a:ext cx="1142669" cy="257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67023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1765D9-2834-4450-9365-5F4137B81D32}"/>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103E4AB8-C18D-44B1-B478-2BB8FA585C18}"/>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24F14E0D-80E4-47AA-A731-8FDCECB5560D}"/>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5" name="Marcador de pie de página 4">
            <a:extLst>
              <a:ext uri="{FF2B5EF4-FFF2-40B4-BE49-F238E27FC236}">
                <a16:creationId xmlns:a16="http://schemas.microsoft.com/office/drawing/2014/main" id="{997F70FF-30CA-4F01-BFD0-D5E41AFA8EB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1CFD4BF-9C16-4CCE-A001-B2CBFAC22A2D}"/>
              </a:ext>
            </a:extLst>
          </p:cNvPr>
          <p:cNvSpPr>
            <a:spLocks noGrp="1"/>
          </p:cNvSpPr>
          <p:nvPr>
            <p:ph type="sldNum" sz="quarter" idx="12"/>
          </p:nvPr>
        </p:nvSpPr>
        <p:spPr/>
        <p:txBody>
          <a:bodyPr/>
          <a:lstStyle/>
          <a:p>
            <a:fld id="{A3594DD2-2676-114A-9434-16F262BCBB36}" type="slidenum">
              <a:rPr lang="es-ES" smtClean="0"/>
              <a:t>‹#›</a:t>
            </a:fld>
            <a:endParaRPr lang="es-ES"/>
          </a:p>
        </p:txBody>
      </p:sp>
      <p:pic>
        <p:nvPicPr>
          <p:cNvPr id="7" name="Imagen 6">
            <a:extLst>
              <a:ext uri="{FF2B5EF4-FFF2-40B4-BE49-F238E27FC236}">
                <a16:creationId xmlns:a16="http://schemas.microsoft.com/office/drawing/2014/main" id="{56ED3ABA-41EB-4CAD-9D7A-FE2790C3BA33}"/>
              </a:ext>
            </a:extLst>
          </p:cNvPr>
          <p:cNvPicPr>
            <a:picLocks noChangeAspect="1"/>
          </p:cNvPicPr>
          <p:nvPr userDrawn="1"/>
        </p:nvPicPr>
        <p:blipFill>
          <a:blip r:embed="rId2"/>
          <a:stretch>
            <a:fillRect/>
          </a:stretch>
        </p:blipFill>
        <p:spPr>
          <a:xfrm>
            <a:off x="98032" y="6450719"/>
            <a:ext cx="1594285" cy="360000"/>
          </a:xfrm>
          <a:prstGeom prst="rect">
            <a:avLst/>
          </a:prstGeom>
        </p:spPr>
      </p:pic>
      <p:pic>
        <p:nvPicPr>
          <p:cNvPr id="8" name="Imagen 7">
            <a:extLst>
              <a:ext uri="{FF2B5EF4-FFF2-40B4-BE49-F238E27FC236}">
                <a16:creationId xmlns:a16="http://schemas.microsoft.com/office/drawing/2014/main" id="{73D9D818-4CDB-4131-B747-9D7B9B9CB5E1}"/>
              </a:ext>
            </a:extLst>
          </p:cNvPr>
          <p:cNvPicPr>
            <a:picLocks noChangeAspect="1"/>
          </p:cNvPicPr>
          <p:nvPr userDrawn="1"/>
        </p:nvPicPr>
        <p:blipFill>
          <a:blip r:embed="rId3"/>
          <a:stretch>
            <a:fillRect/>
          </a:stretch>
        </p:blipFill>
        <p:spPr>
          <a:xfrm>
            <a:off x="11597482" y="6250750"/>
            <a:ext cx="532551" cy="540000"/>
          </a:xfrm>
          <a:prstGeom prst="rect">
            <a:avLst/>
          </a:prstGeom>
        </p:spPr>
      </p:pic>
      <p:pic>
        <p:nvPicPr>
          <p:cNvPr id="9" name="Imagen 8">
            <a:extLst>
              <a:ext uri="{FF2B5EF4-FFF2-40B4-BE49-F238E27FC236}">
                <a16:creationId xmlns:a16="http://schemas.microsoft.com/office/drawing/2014/main" id="{954C361F-964C-430C-B942-9221BE02788B}"/>
              </a:ext>
            </a:extLst>
          </p:cNvPr>
          <p:cNvPicPr>
            <a:picLocks noChangeAspect="1"/>
          </p:cNvPicPr>
          <p:nvPr userDrawn="1"/>
        </p:nvPicPr>
        <p:blipFill rotWithShape="1">
          <a:blip r:embed="rId4">
            <a:alphaModFix amt="35000"/>
          </a:blip>
          <a:srcRect l="49080" b="15716"/>
          <a:stretch/>
        </p:blipFill>
        <p:spPr>
          <a:xfrm rot="11092196">
            <a:off x="10921757" y="361"/>
            <a:ext cx="1300886" cy="1389743"/>
          </a:xfrm>
          <a:prstGeom prst="rect">
            <a:avLst/>
          </a:prstGeom>
        </p:spPr>
      </p:pic>
    </p:spTree>
    <p:extLst>
      <p:ext uri="{BB962C8B-B14F-4D97-AF65-F5344CB8AC3E}">
        <p14:creationId xmlns:p14="http://schemas.microsoft.com/office/powerpoint/2010/main" val="4205862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cSld name="Sólo el título">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32FCDE2B-6ADB-4768-B0FB-7E720B000D5A}"/>
              </a:ext>
            </a:extLst>
          </p:cNvPr>
          <p:cNvSpPr/>
          <p:nvPr userDrawn="1"/>
        </p:nvSpPr>
        <p:spPr>
          <a:xfrm>
            <a:off x="2" y="4668838"/>
            <a:ext cx="4252913" cy="21701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s-CO" sz="1793"/>
          </a:p>
        </p:txBody>
      </p:sp>
      <p:sp>
        <p:nvSpPr>
          <p:cNvPr id="2" name="Título 1"/>
          <p:cNvSpPr>
            <a:spLocks noGrp="1"/>
          </p:cNvSpPr>
          <p:nvPr>
            <p:ph type="title"/>
          </p:nvPr>
        </p:nvSpPr>
        <p:spPr>
          <a:xfrm>
            <a:off x="610394" y="613225"/>
            <a:ext cx="9863642" cy="776392"/>
          </a:xfrm>
        </p:spPr>
        <p:txBody>
          <a:bodyPr rtlCol="0">
            <a:normAutofit/>
          </a:bodyPr>
          <a:lstStyle>
            <a:lvl1pPr>
              <a:defRPr lang="es-ES" sz="2379"/>
            </a:lvl1pPr>
          </a:lstStyle>
          <a:p>
            <a:pPr lvl="0"/>
            <a:r>
              <a:rPr lang="es-ES_tradnl" dirty="0"/>
              <a:t>Clic para editar título</a:t>
            </a:r>
            <a:endParaRPr lang="es-ES" dirty="0"/>
          </a:p>
        </p:txBody>
      </p:sp>
    </p:spTree>
    <p:extLst>
      <p:ext uri="{BB962C8B-B14F-4D97-AF65-F5344CB8AC3E}">
        <p14:creationId xmlns:p14="http://schemas.microsoft.com/office/powerpoint/2010/main" val="22071351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B58AF1-2A70-4841-8E1A-D86EA7BCE17B}"/>
              </a:ext>
            </a:extLst>
          </p:cNvPr>
          <p:cNvSpPr>
            <a:spLocks noGrp="1"/>
          </p:cNvSpPr>
          <p:nvPr>
            <p:ph type="title"/>
          </p:nvPr>
        </p:nvSpPr>
        <p:spPr>
          <a:xfrm>
            <a:off x="832933" y="1704989"/>
            <a:ext cx="10529292" cy="2844813"/>
          </a:xfrm>
        </p:spPr>
        <p:txBody>
          <a:bodyPr anchor="b"/>
          <a:lstStyle>
            <a:lvl1pPr>
              <a:defRPr sz="5983"/>
            </a:lvl1p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019053F8-EDF7-4DCA-B7C4-CCD536D6E24C}"/>
              </a:ext>
            </a:extLst>
          </p:cNvPr>
          <p:cNvSpPr>
            <a:spLocks noGrp="1"/>
          </p:cNvSpPr>
          <p:nvPr>
            <p:ph type="body" idx="1"/>
          </p:nvPr>
        </p:nvSpPr>
        <p:spPr>
          <a:xfrm>
            <a:off x="832933" y="4576715"/>
            <a:ext cx="10529292" cy="1496020"/>
          </a:xfrm>
        </p:spPr>
        <p:txBody>
          <a:bodyPr/>
          <a:lstStyle>
            <a:lvl1pPr marL="0" indent="0">
              <a:buNone/>
              <a:defRPr sz="2393">
                <a:solidFill>
                  <a:schemeClr val="tx1">
                    <a:tint val="75000"/>
                  </a:schemeClr>
                </a:solidFill>
              </a:defRPr>
            </a:lvl1pPr>
            <a:lvl2pPr marL="455920" indent="0">
              <a:buNone/>
              <a:defRPr sz="1994">
                <a:solidFill>
                  <a:schemeClr val="tx1">
                    <a:tint val="75000"/>
                  </a:schemeClr>
                </a:solidFill>
              </a:defRPr>
            </a:lvl2pPr>
            <a:lvl3pPr marL="911840" indent="0">
              <a:buNone/>
              <a:defRPr sz="1795">
                <a:solidFill>
                  <a:schemeClr val="tx1">
                    <a:tint val="75000"/>
                  </a:schemeClr>
                </a:solidFill>
              </a:defRPr>
            </a:lvl3pPr>
            <a:lvl4pPr marL="1367760" indent="0">
              <a:buNone/>
              <a:defRPr sz="1596">
                <a:solidFill>
                  <a:schemeClr val="tx1">
                    <a:tint val="75000"/>
                  </a:schemeClr>
                </a:solidFill>
              </a:defRPr>
            </a:lvl4pPr>
            <a:lvl5pPr marL="1823679" indent="0">
              <a:buNone/>
              <a:defRPr sz="1596">
                <a:solidFill>
                  <a:schemeClr val="tx1">
                    <a:tint val="75000"/>
                  </a:schemeClr>
                </a:solidFill>
              </a:defRPr>
            </a:lvl5pPr>
            <a:lvl6pPr marL="2279599" indent="0">
              <a:buNone/>
              <a:defRPr sz="1596">
                <a:solidFill>
                  <a:schemeClr val="tx1">
                    <a:tint val="75000"/>
                  </a:schemeClr>
                </a:solidFill>
              </a:defRPr>
            </a:lvl6pPr>
            <a:lvl7pPr marL="2735519" indent="0">
              <a:buNone/>
              <a:defRPr sz="1596">
                <a:solidFill>
                  <a:schemeClr val="tx1">
                    <a:tint val="75000"/>
                  </a:schemeClr>
                </a:solidFill>
              </a:defRPr>
            </a:lvl7pPr>
            <a:lvl8pPr marL="3191439" indent="0">
              <a:buNone/>
              <a:defRPr sz="1596">
                <a:solidFill>
                  <a:schemeClr val="tx1">
                    <a:tint val="75000"/>
                  </a:schemeClr>
                </a:solidFill>
              </a:defRPr>
            </a:lvl8pPr>
            <a:lvl9pPr marL="3647359" indent="0">
              <a:buNone/>
              <a:defRPr sz="1596">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D5626E4-57DC-4E8C-9659-A848EBEB9718}"/>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5" name="Marcador de pie de página 4">
            <a:extLst>
              <a:ext uri="{FF2B5EF4-FFF2-40B4-BE49-F238E27FC236}">
                <a16:creationId xmlns:a16="http://schemas.microsoft.com/office/drawing/2014/main" id="{A7F8DA22-7C5B-43A3-89CC-B0419CF80C8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EB437F5-AB10-4937-9F28-F17C591DD86C}"/>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4163750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E32B375-BF1E-4A4A-82C2-68261D47BED6}"/>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DA83A315-BB53-484C-92C1-3BB0CBC63AC0}"/>
              </a:ext>
            </a:extLst>
          </p:cNvPr>
          <p:cNvSpPr>
            <a:spLocks noGrp="1"/>
          </p:cNvSpPr>
          <p:nvPr>
            <p:ph sz="half" idx="1"/>
          </p:nvPr>
        </p:nvSpPr>
        <p:spPr>
          <a:xfrm>
            <a:off x="839291" y="1820554"/>
            <a:ext cx="5188347" cy="433925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a:extLst>
              <a:ext uri="{FF2B5EF4-FFF2-40B4-BE49-F238E27FC236}">
                <a16:creationId xmlns:a16="http://schemas.microsoft.com/office/drawing/2014/main" id="{C9118C04-0175-4069-9CCA-FCC490F6AD58}"/>
              </a:ext>
            </a:extLst>
          </p:cNvPr>
          <p:cNvSpPr>
            <a:spLocks noGrp="1"/>
          </p:cNvSpPr>
          <p:nvPr>
            <p:ph sz="half" idx="2"/>
          </p:nvPr>
        </p:nvSpPr>
        <p:spPr>
          <a:xfrm>
            <a:off x="6180237" y="1820554"/>
            <a:ext cx="5188347" cy="433925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fecha 4">
            <a:extLst>
              <a:ext uri="{FF2B5EF4-FFF2-40B4-BE49-F238E27FC236}">
                <a16:creationId xmlns:a16="http://schemas.microsoft.com/office/drawing/2014/main" id="{C7D95E78-0E8A-4C0C-BD4F-29546503BD78}"/>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6" name="Marcador de pie de página 5">
            <a:extLst>
              <a:ext uri="{FF2B5EF4-FFF2-40B4-BE49-F238E27FC236}">
                <a16:creationId xmlns:a16="http://schemas.microsoft.com/office/drawing/2014/main" id="{404C8B88-545B-4B9B-9118-B2C3CAD19BF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2807EF-080F-4016-9095-8F9FC7D9EEC0}"/>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801200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A2C817C-10F9-439F-BE5E-EAB25572B267}"/>
              </a:ext>
            </a:extLst>
          </p:cNvPr>
          <p:cNvSpPr>
            <a:spLocks noGrp="1"/>
          </p:cNvSpPr>
          <p:nvPr>
            <p:ph type="title"/>
          </p:nvPr>
        </p:nvSpPr>
        <p:spPr>
          <a:xfrm>
            <a:off x="840882" y="364111"/>
            <a:ext cx="10529292" cy="1321881"/>
          </a:xfrm>
        </p:spPr>
        <p:txBody>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BA9AF689-64B9-4FC3-92CB-9DE453010AB9}"/>
              </a:ext>
            </a:extLst>
          </p:cNvPr>
          <p:cNvSpPr>
            <a:spLocks noGrp="1"/>
          </p:cNvSpPr>
          <p:nvPr>
            <p:ph type="body" idx="1"/>
          </p:nvPr>
        </p:nvSpPr>
        <p:spPr>
          <a:xfrm>
            <a:off x="840882" y="1676493"/>
            <a:ext cx="5164503" cy="821623"/>
          </a:xfrm>
        </p:spPr>
        <p:txBody>
          <a:bodyPr anchor="b"/>
          <a:lstStyle>
            <a:lvl1pPr marL="0" indent="0">
              <a:buNone/>
              <a:defRPr sz="2393" b="1"/>
            </a:lvl1pPr>
            <a:lvl2pPr marL="455920" indent="0">
              <a:buNone/>
              <a:defRPr sz="1994" b="1"/>
            </a:lvl2pPr>
            <a:lvl3pPr marL="911840" indent="0">
              <a:buNone/>
              <a:defRPr sz="1795" b="1"/>
            </a:lvl3pPr>
            <a:lvl4pPr marL="1367760" indent="0">
              <a:buNone/>
              <a:defRPr sz="1596" b="1"/>
            </a:lvl4pPr>
            <a:lvl5pPr marL="1823679" indent="0">
              <a:buNone/>
              <a:defRPr sz="1596" b="1"/>
            </a:lvl5pPr>
            <a:lvl6pPr marL="2279599" indent="0">
              <a:buNone/>
              <a:defRPr sz="1596" b="1"/>
            </a:lvl6pPr>
            <a:lvl7pPr marL="2735519" indent="0">
              <a:buNone/>
              <a:defRPr sz="1596" b="1"/>
            </a:lvl7pPr>
            <a:lvl8pPr marL="3191439" indent="0">
              <a:buNone/>
              <a:defRPr sz="1596" b="1"/>
            </a:lvl8pPr>
            <a:lvl9pPr marL="3647359" indent="0">
              <a:buNone/>
              <a:defRPr sz="1596"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6E2D7506-CA2D-4038-B1CD-83D67997A066}"/>
              </a:ext>
            </a:extLst>
          </p:cNvPr>
          <p:cNvSpPr>
            <a:spLocks noGrp="1"/>
          </p:cNvSpPr>
          <p:nvPr>
            <p:ph sz="half" idx="2"/>
          </p:nvPr>
        </p:nvSpPr>
        <p:spPr>
          <a:xfrm>
            <a:off x="840882" y="2498116"/>
            <a:ext cx="5164503" cy="367435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a:extLst>
              <a:ext uri="{FF2B5EF4-FFF2-40B4-BE49-F238E27FC236}">
                <a16:creationId xmlns:a16="http://schemas.microsoft.com/office/drawing/2014/main" id="{2F6E88F6-031E-48C8-A51E-5002DFFA0A2E}"/>
              </a:ext>
            </a:extLst>
          </p:cNvPr>
          <p:cNvSpPr>
            <a:spLocks noGrp="1"/>
          </p:cNvSpPr>
          <p:nvPr>
            <p:ph type="body" sz="quarter" idx="3"/>
          </p:nvPr>
        </p:nvSpPr>
        <p:spPr>
          <a:xfrm>
            <a:off x="6180237" y="1676493"/>
            <a:ext cx="5189937" cy="821623"/>
          </a:xfrm>
        </p:spPr>
        <p:txBody>
          <a:bodyPr anchor="b"/>
          <a:lstStyle>
            <a:lvl1pPr marL="0" indent="0">
              <a:buNone/>
              <a:defRPr sz="2393" b="1"/>
            </a:lvl1pPr>
            <a:lvl2pPr marL="455920" indent="0">
              <a:buNone/>
              <a:defRPr sz="1994" b="1"/>
            </a:lvl2pPr>
            <a:lvl3pPr marL="911840" indent="0">
              <a:buNone/>
              <a:defRPr sz="1795" b="1"/>
            </a:lvl3pPr>
            <a:lvl4pPr marL="1367760" indent="0">
              <a:buNone/>
              <a:defRPr sz="1596" b="1"/>
            </a:lvl4pPr>
            <a:lvl5pPr marL="1823679" indent="0">
              <a:buNone/>
              <a:defRPr sz="1596" b="1"/>
            </a:lvl5pPr>
            <a:lvl6pPr marL="2279599" indent="0">
              <a:buNone/>
              <a:defRPr sz="1596" b="1"/>
            </a:lvl6pPr>
            <a:lvl7pPr marL="2735519" indent="0">
              <a:buNone/>
              <a:defRPr sz="1596" b="1"/>
            </a:lvl7pPr>
            <a:lvl8pPr marL="3191439" indent="0">
              <a:buNone/>
              <a:defRPr sz="1596" b="1"/>
            </a:lvl8pPr>
            <a:lvl9pPr marL="3647359" indent="0">
              <a:buNone/>
              <a:defRPr sz="1596"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19299372-0A3C-42A5-8133-5E427E740F84}"/>
              </a:ext>
            </a:extLst>
          </p:cNvPr>
          <p:cNvSpPr>
            <a:spLocks noGrp="1"/>
          </p:cNvSpPr>
          <p:nvPr>
            <p:ph sz="quarter" idx="4"/>
          </p:nvPr>
        </p:nvSpPr>
        <p:spPr>
          <a:xfrm>
            <a:off x="6180237" y="2498116"/>
            <a:ext cx="5189937" cy="3674353"/>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6">
            <a:extLst>
              <a:ext uri="{FF2B5EF4-FFF2-40B4-BE49-F238E27FC236}">
                <a16:creationId xmlns:a16="http://schemas.microsoft.com/office/drawing/2014/main" id="{51E6CEF2-69DB-4065-A054-A7AFDAB58CF1}"/>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8" name="Marcador de pie de página 7">
            <a:extLst>
              <a:ext uri="{FF2B5EF4-FFF2-40B4-BE49-F238E27FC236}">
                <a16:creationId xmlns:a16="http://schemas.microsoft.com/office/drawing/2014/main" id="{B11D5DF2-6E55-426A-978E-6FF89BE70A92}"/>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28B50A9-5C4D-4012-AB77-02BAE5A16DDD}"/>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14153689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CFEEBD-2F0C-4C0D-9C4B-7A54BD137C49}"/>
              </a:ext>
            </a:extLst>
          </p:cNvPr>
          <p:cNvSpPr>
            <a:spLocks noGrp="1"/>
          </p:cNvSpPr>
          <p:nvPr>
            <p:ph type="title"/>
          </p:nvPr>
        </p:nvSpPr>
        <p:spPr/>
        <p:txBody>
          <a:bodyPr/>
          <a:lstStyle/>
          <a:p>
            <a:r>
              <a:rPr lang="es-ES"/>
              <a:t>Haga clic para modificar el estilo de título del patrón</a:t>
            </a:r>
            <a:endParaRPr lang="es-CO"/>
          </a:p>
        </p:txBody>
      </p:sp>
      <p:sp>
        <p:nvSpPr>
          <p:cNvPr id="3" name="Marcador de fecha 2">
            <a:extLst>
              <a:ext uri="{FF2B5EF4-FFF2-40B4-BE49-F238E27FC236}">
                <a16:creationId xmlns:a16="http://schemas.microsoft.com/office/drawing/2014/main" id="{A146BA30-5663-43A6-AF3E-D1B84B546A15}"/>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4" name="Marcador de pie de página 3">
            <a:extLst>
              <a:ext uri="{FF2B5EF4-FFF2-40B4-BE49-F238E27FC236}">
                <a16:creationId xmlns:a16="http://schemas.microsoft.com/office/drawing/2014/main" id="{25658A7F-D509-4F1A-9947-3702755B2A0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980AF9BF-6670-411D-A337-02680A153EE0}"/>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5337140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29FAEF1-405C-4DDD-9614-1EE8EBA53876}"/>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3" name="Marcador de pie de página 2">
            <a:extLst>
              <a:ext uri="{FF2B5EF4-FFF2-40B4-BE49-F238E27FC236}">
                <a16:creationId xmlns:a16="http://schemas.microsoft.com/office/drawing/2014/main" id="{11CFB1B0-D472-4388-B6AE-03653FCF62F2}"/>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7D74336D-A0A8-407F-B9E9-F37E6D038A99}"/>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37102276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885C593-96AF-44EF-BCC4-E3C1148CA9E1}"/>
              </a:ext>
            </a:extLst>
          </p:cNvPr>
          <p:cNvSpPr>
            <a:spLocks noGrp="1"/>
          </p:cNvSpPr>
          <p:nvPr>
            <p:ph type="title"/>
          </p:nvPr>
        </p:nvSpPr>
        <p:spPr>
          <a:xfrm>
            <a:off x="840882" y="455930"/>
            <a:ext cx="3937357" cy="1595755"/>
          </a:xfrm>
        </p:spPr>
        <p:txBody>
          <a:bodyPr anchor="b"/>
          <a:lstStyle>
            <a:lvl1pPr>
              <a:defRPr sz="3191"/>
            </a:lvl1pPr>
          </a:lstStyle>
          <a:p>
            <a:r>
              <a:rPr lang="es-ES"/>
              <a:t>Haga clic para modificar el estilo de título del patrón</a:t>
            </a:r>
            <a:endParaRPr lang="es-CO"/>
          </a:p>
        </p:txBody>
      </p:sp>
      <p:sp>
        <p:nvSpPr>
          <p:cNvPr id="3" name="Marcador de contenido 2">
            <a:extLst>
              <a:ext uri="{FF2B5EF4-FFF2-40B4-BE49-F238E27FC236}">
                <a16:creationId xmlns:a16="http://schemas.microsoft.com/office/drawing/2014/main" id="{807EE094-7C78-4DD8-AED4-DAB020C2D7A3}"/>
              </a:ext>
            </a:extLst>
          </p:cNvPr>
          <p:cNvSpPr>
            <a:spLocks noGrp="1"/>
          </p:cNvSpPr>
          <p:nvPr>
            <p:ph idx="1"/>
          </p:nvPr>
        </p:nvSpPr>
        <p:spPr>
          <a:xfrm>
            <a:off x="5189937" y="984683"/>
            <a:ext cx="6180237" cy="4860087"/>
          </a:xfrm>
        </p:spPr>
        <p:txBody>
          <a:bodyPr/>
          <a:lstStyle>
            <a:lvl1pPr>
              <a:defRPr sz="3191"/>
            </a:lvl1pPr>
            <a:lvl2pPr>
              <a:defRPr sz="2792"/>
            </a:lvl2pPr>
            <a:lvl3pPr>
              <a:defRPr sz="2393"/>
            </a:lvl3pPr>
            <a:lvl4pPr>
              <a:defRPr sz="1994"/>
            </a:lvl4pPr>
            <a:lvl5pPr>
              <a:defRPr sz="1994"/>
            </a:lvl5pPr>
            <a:lvl6pPr>
              <a:defRPr sz="1994"/>
            </a:lvl6pPr>
            <a:lvl7pPr>
              <a:defRPr sz="1994"/>
            </a:lvl7pPr>
            <a:lvl8pPr>
              <a:defRPr sz="1994"/>
            </a:lvl8pPr>
            <a:lvl9pPr>
              <a:defRPr sz="1994"/>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a:extLst>
              <a:ext uri="{FF2B5EF4-FFF2-40B4-BE49-F238E27FC236}">
                <a16:creationId xmlns:a16="http://schemas.microsoft.com/office/drawing/2014/main" id="{DE99DD1A-B426-4D9E-B251-4AE61B80F13C}"/>
              </a:ext>
            </a:extLst>
          </p:cNvPr>
          <p:cNvSpPr>
            <a:spLocks noGrp="1"/>
          </p:cNvSpPr>
          <p:nvPr>
            <p:ph type="body" sz="half" idx="2"/>
          </p:nvPr>
        </p:nvSpPr>
        <p:spPr>
          <a:xfrm>
            <a:off x="840882" y="2051685"/>
            <a:ext cx="3937357" cy="3801000"/>
          </a:xfrm>
        </p:spPr>
        <p:txBody>
          <a:bodyPr/>
          <a:lstStyle>
            <a:lvl1pPr marL="0" indent="0">
              <a:buNone/>
              <a:defRPr sz="1596"/>
            </a:lvl1pPr>
            <a:lvl2pPr marL="455920" indent="0">
              <a:buNone/>
              <a:defRPr sz="1396"/>
            </a:lvl2pPr>
            <a:lvl3pPr marL="911840" indent="0">
              <a:buNone/>
              <a:defRPr sz="1197"/>
            </a:lvl3pPr>
            <a:lvl4pPr marL="1367760" indent="0">
              <a:buNone/>
              <a:defRPr sz="997"/>
            </a:lvl4pPr>
            <a:lvl5pPr marL="1823679" indent="0">
              <a:buNone/>
              <a:defRPr sz="997"/>
            </a:lvl5pPr>
            <a:lvl6pPr marL="2279599" indent="0">
              <a:buNone/>
              <a:defRPr sz="997"/>
            </a:lvl6pPr>
            <a:lvl7pPr marL="2735519" indent="0">
              <a:buNone/>
              <a:defRPr sz="997"/>
            </a:lvl7pPr>
            <a:lvl8pPr marL="3191439" indent="0">
              <a:buNone/>
              <a:defRPr sz="997"/>
            </a:lvl8pPr>
            <a:lvl9pPr marL="3647359" indent="0">
              <a:buNone/>
              <a:defRPr sz="997"/>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41BE113-0D3F-4106-B319-E177DBFB0A15}"/>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6" name="Marcador de pie de página 5">
            <a:extLst>
              <a:ext uri="{FF2B5EF4-FFF2-40B4-BE49-F238E27FC236}">
                <a16:creationId xmlns:a16="http://schemas.microsoft.com/office/drawing/2014/main" id="{0B93E0A0-9984-4EA1-8E80-024221AB06DC}"/>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A1AC7A16-B414-45B2-A33E-782698DB0F92}"/>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21227446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09560E-B5B4-4239-A06A-C345445B8E1F}"/>
              </a:ext>
            </a:extLst>
          </p:cNvPr>
          <p:cNvSpPr>
            <a:spLocks noGrp="1"/>
          </p:cNvSpPr>
          <p:nvPr>
            <p:ph type="title"/>
          </p:nvPr>
        </p:nvSpPr>
        <p:spPr>
          <a:xfrm>
            <a:off x="840882" y="455930"/>
            <a:ext cx="3937357" cy="1595755"/>
          </a:xfrm>
        </p:spPr>
        <p:txBody>
          <a:bodyPr anchor="b"/>
          <a:lstStyle>
            <a:lvl1pPr>
              <a:defRPr sz="3191"/>
            </a:lvl1pPr>
          </a:lstStyle>
          <a:p>
            <a:r>
              <a:rPr lang="es-ES"/>
              <a:t>Haga clic para modificar el estilo de título del patrón</a:t>
            </a:r>
            <a:endParaRPr lang="es-CO"/>
          </a:p>
        </p:txBody>
      </p:sp>
      <p:sp>
        <p:nvSpPr>
          <p:cNvPr id="3" name="Marcador de posición de imagen 2">
            <a:extLst>
              <a:ext uri="{FF2B5EF4-FFF2-40B4-BE49-F238E27FC236}">
                <a16:creationId xmlns:a16="http://schemas.microsoft.com/office/drawing/2014/main" id="{932F02F8-EBA1-4F42-8FD8-04FF1B122B87}"/>
              </a:ext>
            </a:extLst>
          </p:cNvPr>
          <p:cNvSpPr>
            <a:spLocks noGrp="1"/>
          </p:cNvSpPr>
          <p:nvPr>
            <p:ph type="pic" idx="1"/>
          </p:nvPr>
        </p:nvSpPr>
        <p:spPr>
          <a:xfrm>
            <a:off x="5189937" y="984683"/>
            <a:ext cx="6180237" cy="4860087"/>
          </a:xfrm>
        </p:spPr>
        <p:txBody>
          <a:bodyPr/>
          <a:lstStyle>
            <a:lvl1pPr marL="0" indent="0">
              <a:buNone/>
              <a:defRPr sz="3191"/>
            </a:lvl1pPr>
            <a:lvl2pPr marL="455920" indent="0">
              <a:buNone/>
              <a:defRPr sz="2792"/>
            </a:lvl2pPr>
            <a:lvl3pPr marL="911840" indent="0">
              <a:buNone/>
              <a:defRPr sz="2393"/>
            </a:lvl3pPr>
            <a:lvl4pPr marL="1367760" indent="0">
              <a:buNone/>
              <a:defRPr sz="1994"/>
            </a:lvl4pPr>
            <a:lvl5pPr marL="1823679" indent="0">
              <a:buNone/>
              <a:defRPr sz="1994"/>
            </a:lvl5pPr>
            <a:lvl6pPr marL="2279599" indent="0">
              <a:buNone/>
              <a:defRPr sz="1994"/>
            </a:lvl6pPr>
            <a:lvl7pPr marL="2735519" indent="0">
              <a:buNone/>
              <a:defRPr sz="1994"/>
            </a:lvl7pPr>
            <a:lvl8pPr marL="3191439" indent="0">
              <a:buNone/>
              <a:defRPr sz="1994"/>
            </a:lvl8pPr>
            <a:lvl9pPr marL="3647359" indent="0">
              <a:buNone/>
              <a:defRPr sz="1994"/>
            </a:lvl9pPr>
          </a:lstStyle>
          <a:p>
            <a:endParaRPr lang="es-CO"/>
          </a:p>
        </p:txBody>
      </p:sp>
      <p:sp>
        <p:nvSpPr>
          <p:cNvPr id="4" name="Marcador de texto 3">
            <a:extLst>
              <a:ext uri="{FF2B5EF4-FFF2-40B4-BE49-F238E27FC236}">
                <a16:creationId xmlns:a16="http://schemas.microsoft.com/office/drawing/2014/main" id="{E7561FF7-F5E0-471C-AF87-A69C80793F6A}"/>
              </a:ext>
            </a:extLst>
          </p:cNvPr>
          <p:cNvSpPr>
            <a:spLocks noGrp="1"/>
          </p:cNvSpPr>
          <p:nvPr>
            <p:ph type="body" sz="half" idx="2"/>
          </p:nvPr>
        </p:nvSpPr>
        <p:spPr>
          <a:xfrm>
            <a:off x="840882" y="2051685"/>
            <a:ext cx="3937357" cy="3801000"/>
          </a:xfrm>
        </p:spPr>
        <p:txBody>
          <a:bodyPr/>
          <a:lstStyle>
            <a:lvl1pPr marL="0" indent="0">
              <a:buNone/>
              <a:defRPr sz="1596"/>
            </a:lvl1pPr>
            <a:lvl2pPr marL="455920" indent="0">
              <a:buNone/>
              <a:defRPr sz="1396"/>
            </a:lvl2pPr>
            <a:lvl3pPr marL="911840" indent="0">
              <a:buNone/>
              <a:defRPr sz="1197"/>
            </a:lvl3pPr>
            <a:lvl4pPr marL="1367760" indent="0">
              <a:buNone/>
              <a:defRPr sz="997"/>
            </a:lvl4pPr>
            <a:lvl5pPr marL="1823679" indent="0">
              <a:buNone/>
              <a:defRPr sz="997"/>
            </a:lvl5pPr>
            <a:lvl6pPr marL="2279599" indent="0">
              <a:buNone/>
              <a:defRPr sz="997"/>
            </a:lvl6pPr>
            <a:lvl7pPr marL="2735519" indent="0">
              <a:buNone/>
              <a:defRPr sz="997"/>
            </a:lvl7pPr>
            <a:lvl8pPr marL="3191439" indent="0">
              <a:buNone/>
              <a:defRPr sz="997"/>
            </a:lvl8pPr>
            <a:lvl9pPr marL="3647359" indent="0">
              <a:buNone/>
              <a:defRPr sz="997"/>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141528F6-A5C9-4BE1-B180-0D19D3B9E4B8}"/>
              </a:ext>
            </a:extLst>
          </p:cNvPr>
          <p:cNvSpPr>
            <a:spLocks noGrp="1"/>
          </p:cNvSpPr>
          <p:nvPr>
            <p:ph type="dt" sz="half" idx="10"/>
          </p:nvPr>
        </p:nvSpPr>
        <p:spPr/>
        <p:txBody>
          <a:bodyPr/>
          <a:lstStyle/>
          <a:p>
            <a:fld id="{BA4DD4C0-6917-9848-A9FF-671C00240621}" type="datetimeFigureOut">
              <a:rPr lang="es-ES" smtClean="0"/>
              <a:t>14/07/2020</a:t>
            </a:fld>
            <a:endParaRPr lang="es-ES"/>
          </a:p>
        </p:txBody>
      </p:sp>
      <p:sp>
        <p:nvSpPr>
          <p:cNvPr id="6" name="Marcador de pie de página 5">
            <a:extLst>
              <a:ext uri="{FF2B5EF4-FFF2-40B4-BE49-F238E27FC236}">
                <a16:creationId xmlns:a16="http://schemas.microsoft.com/office/drawing/2014/main" id="{C434E13A-77EA-45F1-AA18-9CE215AC729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86261067-5129-4306-8A53-F3464453F359}"/>
              </a:ext>
            </a:extLst>
          </p:cNvPr>
          <p:cNvSpPr>
            <a:spLocks noGrp="1"/>
          </p:cNvSpPr>
          <p:nvPr>
            <p:ph type="sldNum" sz="quarter" idx="12"/>
          </p:nvPr>
        </p:nvSpPr>
        <p:spPr/>
        <p:txBody>
          <a:bodyPr/>
          <a:lstStyle/>
          <a:p>
            <a:fld id="{A3594DD2-2676-114A-9434-16F262BCBB36}" type="slidenum">
              <a:rPr lang="es-ES" smtClean="0"/>
              <a:t>‹#›</a:t>
            </a:fld>
            <a:endParaRPr lang="es-ES"/>
          </a:p>
        </p:txBody>
      </p:sp>
    </p:spTree>
    <p:extLst>
      <p:ext uri="{BB962C8B-B14F-4D97-AF65-F5344CB8AC3E}">
        <p14:creationId xmlns:p14="http://schemas.microsoft.com/office/powerpoint/2010/main" val="14777709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2.xml"/><Relationship Id="rId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theme" Target="../theme/theme3.xml"/><Relationship Id="rId4"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EFBF5733-C984-4D3C-8DBF-FFD63A7FC546}"/>
              </a:ext>
            </a:extLst>
          </p:cNvPr>
          <p:cNvSpPr>
            <a:spLocks noGrp="1"/>
          </p:cNvSpPr>
          <p:nvPr>
            <p:ph type="title"/>
          </p:nvPr>
        </p:nvSpPr>
        <p:spPr>
          <a:xfrm>
            <a:off x="839292" y="364111"/>
            <a:ext cx="10529292" cy="1321881"/>
          </a:xfrm>
          <a:prstGeom prst="rect">
            <a:avLst/>
          </a:prstGeom>
        </p:spPr>
        <p:txBody>
          <a:bodyPr vert="horz" lIns="91440" tIns="45720" rIns="91440" bIns="45720" rtlCol="0" anchor="ctr">
            <a:normAutofit/>
          </a:bodyPr>
          <a:lstStyle/>
          <a:p>
            <a:r>
              <a:rPr lang="es-ES"/>
              <a:t>Haga clic para modificar el estilo de título del patrón</a:t>
            </a:r>
            <a:endParaRPr lang="es-CO"/>
          </a:p>
        </p:txBody>
      </p:sp>
      <p:sp>
        <p:nvSpPr>
          <p:cNvPr id="3" name="Marcador de texto 2">
            <a:extLst>
              <a:ext uri="{FF2B5EF4-FFF2-40B4-BE49-F238E27FC236}">
                <a16:creationId xmlns:a16="http://schemas.microsoft.com/office/drawing/2014/main" id="{C48DBC93-8568-4FDE-AFF1-7C9BBBB8E4D8}"/>
              </a:ext>
            </a:extLst>
          </p:cNvPr>
          <p:cNvSpPr>
            <a:spLocks noGrp="1"/>
          </p:cNvSpPr>
          <p:nvPr>
            <p:ph type="body" idx="1"/>
          </p:nvPr>
        </p:nvSpPr>
        <p:spPr>
          <a:xfrm>
            <a:off x="839292" y="1820554"/>
            <a:ext cx="10529292" cy="4339251"/>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fecha 3">
            <a:extLst>
              <a:ext uri="{FF2B5EF4-FFF2-40B4-BE49-F238E27FC236}">
                <a16:creationId xmlns:a16="http://schemas.microsoft.com/office/drawing/2014/main" id="{D83FF7AA-F8BB-4697-A28E-3F2BC6CA688C}"/>
              </a:ext>
            </a:extLst>
          </p:cNvPr>
          <p:cNvSpPr>
            <a:spLocks noGrp="1"/>
          </p:cNvSpPr>
          <p:nvPr>
            <p:ph type="dt" sz="half" idx="2"/>
          </p:nvPr>
        </p:nvSpPr>
        <p:spPr>
          <a:xfrm>
            <a:off x="839291" y="6338694"/>
            <a:ext cx="2746772" cy="364111"/>
          </a:xfrm>
          <a:prstGeom prst="rect">
            <a:avLst/>
          </a:prstGeom>
        </p:spPr>
        <p:txBody>
          <a:bodyPr vert="horz" lIns="91440" tIns="45720" rIns="91440" bIns="45720" rtlCol="0" anchor="ctr"/>
          <a:lstStyle>
            <a:lvl1pPr algn="l">
              <a:defRPr sz="1197">
                <a:solidFill>
                  <a:schemeClr val="tx1">
                    <a:tint val="75000"/>
                  </a:schemeClr>
                </a:solidFill>
              </a:defRPr>
            </a:lvl1pPr>
          </a:lstStyle>
          <a:p>
            <a:fld id="{BA4DD4C0-6917-9848-A9FF-671C00240621}" type="datetimeFigureOut">
              <a:rPr lang="es-ES" smtClean="0"/>
              <a:t>14/07/2020</a:t>
            </a:fld>
            <a:endParaRPr lang="es-ES"/>
          </a:p>
        </p:txBody>
      </p:sp>
      <p:sp>
        <p:nvSpPr>
          <p:cNvPr id="5" name="Marcador de pie de página 4">
            <a:extLst>
              <a:ext uri="{FF2B5EF4-FFF2-40B4-BE49-F238E27FC236}">
                <a16:creationId xmlns:a16="http://schemas.microsoft.com/office/drawing/2014/main" id="{E3C8B5A1-6437-49B0-9884-7CCA58BA8555}"/>
              </a:ext>
            </a:extLst>
          </p:cNvPr>
          <p:cNvSpPr>
            <a:spLocks noGrp="1"/>
          </p:cNvSpPr>
          <p:nvPr>
            <p:ph type="ftr" sz="quarter" idx="3"/>
          </p:nvPr>
        </p:nvSpPr>
        <p:spPr>
          <a:xfrm>
            <a:off x="4043859" y="6338694"/>
            <a:ext cx="4120158" cy="364111"/>
          </a:xfrm>
          <a:prstGeom prst="rect">
            <a:avLst/>
          </a:prstGeom>
        </p:spPr>
        <p:txBody>
          <a:bodyPr vert="horz" lIns="91440" tIns="45720" rIns="91440" bIns="45720" rtlCol="0" anchor="ctr"/>
          <a:lstStyle>
            <a:lvl1pPr algn="ctr">
              <a:defRPr sz="1197">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F570AD47-B505-412F-9F9F-200C52F18FB5}"/>
              </a:ext>
            </a:extLst>
          </p:cNvPr>
          <p:cNvSpPr>
            <a:spLocks noGrp="1"/>
          </p:cNvSpPr>
          <p:nvPr>
            <p:ph type="sldNum" sz="quarter" idx="4"/>
          </p:nvPr>
        </p:nvSpPr>
        <p:spPr>
          <a:xfrm>
            <a:off x="8621812" y="6338694"/>
            <a:ext cx="2746772" cy="364111"/>
          </a:xfrm>
          <a:prstGeom prst="rect">
            <a:avLst/>
          </a:prstGeom>
        </p:spPr>
        <p:txBody>
          <a:bodyPr vert="horz" lIns="91440" tIns="45720" rIns="91440" bIns="45720" rtlCol="0" anchor="ctr"/>
          <a:lstStyle>
            <a:lvl1pPr algn="r">
              <a:defRPr sz="1197">
                <a:solidFill>
                  <a:schemeClr val="tx1">
                    <a:tint val="75000"/>
                  </a:schemeClr>
                </a:solidFill>
              </a:defRPr>
            </a:lvl1pPr>
          </a:lstStyle>
          <a:p>
            <a:fld id="{A3594DD2-2676-114A-9434-16F262BCBB36}" type="slidenum">
              <a:rPr lang="es-ES" smtClean="0"/>
              <a:t>‹#›</a:t>
            </a:fld>
            <a:endParaRPr lang="es-ES"/>
          </a:p>
        </p:txBody>
      </p:sp>
    </p:spTree>
    <p:extLst>
      <p:ext uri="{BB962C8B-B14F-4D97-AF65-F5344CB8AC3E}">
        <p14:creationId xmlns:p14="http://schemas.microsoft.com/office/powerpoint/2010/main" val="393051150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1840" rtl="0" eaLnBrk="1" latinLnBrk="0" hangingPunct="1">
        <a:lnSpc>
          <a:spcPct val="90000"/>
        </a:lnSpc>
        <a:spcBef>
          <a:spcPct val="0"/>
        </a:spcBef>
        <a:buNone/>
        <a:defRPr sz="4388" kern="1200">
          <a:solidFill>
            <a:schemeClr val="tx1"/>
          </a:solidFill>
          <a:latin typeface="+mj-lt"/>
          <a:ea typeface="+mj-ea"/>
          <a:cs typeface="+mj-cs"/>
        </a:defRPr>
      </a:lvl1pPr>
    </p:titleStyle>
    <p:bodyStyle>
      <a:lvl1pPr marL="227960" indent="-227960" algn="l" defTabSz="911840" rtl="0" eaLnBrk="1" latinLnBrk="0" hangingPunct="1">
        <a:lnSpc>
          <a:spcPct val="90000"/>
        </a:lnSpc>
        <a:spcBef>
          <a:spcPts val="997"/>
        </a:spcBef>
        <a:buFont typeface="Arial" panose="020B0604020202020204" pitchFamily="34" charset="0"/>
        <a:buChar char="•"/>
        <a:defRPr sz="2792" kern="1200">
          <a:solidFill>
            <a:schemeClr val="tx1"/>
          </a:solidFill>
          <a:latin typeface="+mn-lt"/>
          <a:ea typeface="+mn-ea"/>
          <a:cs typeface="+mn-cs"/>
        </a:defRPr>
      </a:lvl1pPr>
      <a:lvl2pPr marL="683880" indent="-227960" algn="l" defTabSz="911840" rtl="0" eaLnBrk="1" latinLnBrk="0" hangingPunct="1">
        <a:lnSpc>
          <a:spcPct val="90000"/>
        </a:lnSpc>
        <a:spcBef>
          <a:spcPts val="499"/>
        </a:spcBef>
        <a:buFont typeface="Arial" panose="020B0604020202020204" pitchFamily="34" charset="0"/>
        <a:buChar char="•"/>
        <a:defRPr sz="2393" kern="1200">
          <a:solidFill>
            <a:schemeClr val="tx1"/>
          </a:solidFill>
          <a:latin typeface="+mn-lt"/>
          <a:ea typeface="+mn-ea"/>
          <a:cs typeface="+mn-cs"/>
        </a:defRPr>
      </a:lvl2pPr>
      <a:lvl3pPr marL="1139800" indent="-227960" algn="l" defTabSz="911840" rtl="0" eaLnBrk="1" latinLnBrk="0" hangingPunct="1">
        <a:lnSpc>
          <a:spcPct val="90000"/>
        </a:lnSpc>
        <a:spcBef>
          <a:spcPts val="499"/>
        </a:spcBef>
        <a:buFont typeface="Arial" panose="020B0604020202020204" pitchFamily="34" charset="0"/>
        <a:buChar char="•"/>
        <a:defRPr sz="1994" kern="1200">
          <a:solidFill>
            <a:schemeClr val="tx1"/>
          </a:solidFill>
          <a:latin typeface="+mn-lt"/>
          <a:ea typeface="+mn-ea"/>
          <a:cs typeface="+mn-cs"/>
        </a:defRPr>
      </a:lvl3pPr>
      <a:lvl4pPr marL="159571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4pPr>
      <a:lvl5pPr marL="205163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5pPr>
      <a:lvl6pPr marL="250755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6pPr>
      <a:lvl7pPr marL="296347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7pPr>
      <a:lvl8pPr marL="341939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8pPr>
      <a:lvl9pPr marL="3875319" indent="-227960" algn="l" defTabSz="911840" rtl="0" eaLnBrk="1" latinLnBrk="0" hangingPunct="1">
        <a:lnSpc>
          <a:spcPct val="90000"/>
        </a:lnSpc>
        <a:spcBef>
          <a:spcPts val="499"/>
        </a:spcBef>
        <a:buFont typeface="Arial" panose="020B0604020202020204" pitchFamily="34" charset="0"/>
        <a:buChar char="•"/>
        <a:defRPr sz="1795" kern="1200">
          <a:solidFill>
            <a:schemeClr val="tx1"/>
          </a:solidFill>
          <a:latin typeface="+mn-lt"/>
          <a:ea typeface="+mn-ea"/>
          <a:cs typeface="+mn-cs"/>
        </a:defRPr>
      </a:lvl9pPr>
    </p:bodyStyle>
    <p:otherStyle>
      <a:defPPr>
        <a:defRPr lang="es-CO"/>
      </a:defPPr>
      <a:lvl1pPr marL="0" algn="l" defTabSz="911840" rtl="0" eaLnBrk="1" latinLnBrk="0" hangingPunct="1">
        <a:defRPr sz="1795" kern="1200">
          <a:solidFill>
            <a:schemeClr val="tx1"/>
          </a:solidFill>
          <a:latin typeface="+mn-lt"/>
          <a:ea typeface="+mn-ea"/>
          <a:cs typeface="+mn-cs"/>
        </a:defRPr>
      </a:lvl1pPr>
      <a:lvl2pPr marL="455920" algn="l" defTabSz="911840" rtl="0" eaLnBrk="1" latinLnBrk="0" hangingPunct="1">
        <a:defRPr sz="1795" kern="1200">
          <a:solidFill>
            <a:schemeClr val="tx1"/>
          </a:solidFill>
          <a:latin typeface="+mn-lt"/>
          <a:ea typeface="+mn-ea"/>
          <a:cs typeface="+mn-cs"/>
        </a:defRPr>
      </a:lvl2pPr>
      <a:lvl3pPr marL="911840" algn="l" defTabSz="911840" rtl="0" eaLnBrk="1" latinLnBrk="0" hangingPunct="1">
        <a:defRPr sz="1795" kern="1200">
          <a:solidFill>
            <a:schemeClr val="tx1"/>
          </a:solidFill>
          <a:latin typeface="+mn-lt"/>
          <a:ea typeface="+mn-ea"/>
          <a:cs typeface="+mn-cs"/>
        </a:defRPr>
      </a:lvl3pPr>
      <a:lvl4pPr marL="1367760" algn="l" defTabSz="911840" rtl="0" eaLnBrk="1" latinLnBrk="0" hangingPunct="1">
        <a:defRPr sz="1795" kern="1200">
          <a:solidFill>
            <a:schemeClr val="tx1"/>
          </a:solidFill>
          <a:latin typeface="+mn-lt"/>
          <a:ea typeface="+mn-ea"/>
          <a:cs typeface="+mn-cs"/>
        </a:defRPr>
      </a:lvl4pPr>
      <a:lvl5pPr marL="1823679" algn="l" defTabSz="911840" rtl="0" eaLnBrk="1" latinLnBrk="0" hangingPunct="1">
        <a:defRPr sz="1795" kern="1200">
          <a:solidFill>
            <a:schemeClr val="tx1"/>
          </a:solidFill>
          <a:latin typeface="+mn-lt"/>
          <a:ea typeface="+mn-ea"/>
          <a:cs typeface="+mn-cs"/>
        </a:defRPr>
      </a:lvl5pPr>
      <a:lvl6pPr marL="2279599" algn="l" defTabSz="911840" rtl="0" eaLnBrk="1" latinLnBrk="0" hangingPunct="1">
        <a:defRPr sz="1795" kern="1200">
          <a:solidFill>
            <a:schemeClr val="tx1"/>
          </a:solidFill>
          <a:latin typeface="+mn-lt"/>
          <a:ea typeface="+mn-ea"/>
          <a:cs typeface="+mn-cs"/>
        </a:defRPr>
      </a:lvl6pPr>
      <a:lvl7pPr marL="2735519" algn="l" defTabSz="911840" rtl="0" eaLnBrk="1" latinLnBrk="0" hangingPunct="1">
        <a:defRPr sz="1795" kern="1200">
          <a:solidFill>
            <a:schemeClr val="tx1"/>
          </a:solidFill>
          <a:latin typeface="+mn-lt"/>
          <a:ea typeface="+mn-ea"/>
          <a:cs typeface="+mn-cs"/>
        </a:defRPr>
      </a:lvl7pPr>
      <a:lvl8pPr marL="3191439" algn="l" defTabSz="911840" rtl="0" eaLnBrk="1" latinLnBrk="0" hangingPunct="1">
        <a:defRPr sz="1795" kern="1200">
          <a:solidFill>
            <a:schemeClr val="tx1"/>
          </a:solidFill>
          <a:latin typeface="+mn-lt"/>
          <a:ea typeface="+mn-ea"/>
          <a:cs typeface="+mn-cs"/>
        </a:defRPr>
      </a:lvl8pPr>
      <a:lvl9pPr marL="3647359" algn="l" defTabSz="911840" rtl="0" eaLnBrk="1" latinLnBrk="0" hangingPunct="1">
        <a:defRPr sz="1795"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AD597814-BF4F-42CA-945F-EF55ABF415A9}"/>
              </a:ext>
            </a:extLst>
          </p:cNvPr>
          <p:cNvSpPr>
            <a:spLocks noGrp="1" noChangeArrowheads="1"/>
          </p:cNvSpPr>
          <p:nvPr>
            <p:ph type="title"/>
          </p:nvPr>
        </p:nvSpPr>
        <p:spPr bwMode="auto">
          <a:xfrm>
            <a:off x="308042" y="257387"/>
            <a:ext cx="11531996" cy="120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O" dirty="0" err="1"/>
              <a:t>Asdf</a:t>
            </a:r>
            <a:br>
              <a:rPr lang="es-ES_tradnl" altLang="es-CO" dirty="0"/>
            </a:br>
            <a:r>
              <a:rPr lang="es-ES_tradnl" altLang="es-CO" dirty="0" err="1"/>
              <a:t>asdf</a:t>
            </a:r>
            <a:endParaRPr lang="es-ES" altLang="es-CO" dirty="0"/>
          </a:p>
        </p:txBody>
      </p:sp>
      <p:sp>
        <p:nvSpPr>
          <p:cNvPr id="1027" name="Marcador de texto 2">
            <a:extLst>
              <a:ext uri="{FF2B5EF4-FFF2-40B4-BE49-F238E27FC236}">
                <a16:creationId xmlns:a16="http://schemas.microsoft.com/office/drawing/2014/main" id="{9C6E0974-095F-4C6C-A646-4F035D4CB21E}"/>
              </a:ext>
            </a:extLst>
          </p:cNvPr>
          <p:cNvSpPr>
            <a:spLocks noGrp="1" noChangeArrowheads="1"/>
          </p:cNvSpPr>
          <p:nvPr>
            <p:ph type="body" idx="1"/>
          </p:nvPr>
        </p:nvSpPr>
        <p:spPr bwMode="auto">
          <a:xfrm>
            <a:off x="308041" y="1595438"/>
            <a:ext cx="11531995" cy="49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O" dirty="0"/>
              <a:t>Haga clic para modificar el estilo de texto del patrón</a:t>
            </a:r>
          </a:p>
          <a:p>
            <a:pPr lvl="1"/>
            <a:r>
              <a:rPr lang="es-ES_tradnl" altLang="es-CO" dirty="0"/>
              <a:t>Segundo nivel</a:t>
            </a:r>
          </a:p>
          <a:p>
            <a:pPr lvl="2"/>
            <a:r>
              <a:rPr lang="es-ES_tradnl" altLang="es-CO" dirty="0"/>
              <a:t>Tercer nivel</a:t>
            </a:r>
          </a:p>
          <a:p>
            <a:pPr lvl="3"/>
            <a:r>
              <a:rPr lang="es-ES_tradnl" altLang="es-CO" dirty="0"/>
              <a:t>Cuarto nivel</a:t>
            </a:r>
          </a:p>
          <a:p>
            <a:pPr lvl="4"/>
            <a:r>
              <a:rPr lang="es-ES_tradnl" altLang="es-CO" dirty="0"/>
              <a:t>Quinto nivel</a:t>
            </a:r>
            <a:endParaRPr lang="es-ES" altLang="es-CO" dirty="0"/>
          </a:p>
        </p:txBody>
      </p:sp>
    </p:spTree>
    <p:extLst>
      <p:ext uri="{BB962C8B-B14F-4D97-AF65-F5344CB8AC3E}">
        <p14:creationId xmlns:p14="http://schemas.microsoft.com/office/powerpoint/2010/main" val="1553533648"/>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Lst>
  <p:hf hdr="0" ftr="0" dt="0"/>
  <p:txStyles>
    <p:titleStyle>
      <a:lvl1pPr algn="l" defTabSz="455323" rtl="0" eaLnBrk="0" fontAlgn="base" hangingPunct="0">
        <a:spcBef>
          <a:spcPct val="0"/>
        </a:spcBef>
        <a:spcAft>
          <a:spcPct val="0"/>
        </a:spcAft>
        <a:defRPr sz="3200" b="1" kern="1200">
          <a:solidFill>
            <a:schemeClr val="tx1"/>
          </a:solidFill>
          <a:latin typeface="Calibri" panose="020F0502020204030204" pitchFamily="34" charset="0"/>
          <a:ea typeface="+mj-ea"/>
          <a:cs typeface="Calibri" panose="020F0502020204030204" pitchFamily="34" charset="0"/>
        </a:defRPr>
      </a:lvl1pPr>
      <a:lvl2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23" algn="ctr" defTabSz="455323" rtl="0" fontAlgn="base">
        <a:spcBef>
          <a:spcPct val="0"/>
        </a:spcBef>
        <a:spcAft>
          <a:spcPct val="0"/>
        </a:spcAft>
        <a:defRPr sz="4382">
          <a:solidFill>
            <a:schemeClr val="tx1"/>
          </a:solidFill>
          <a:latin typeface="Bahnschrift SemiCondensed" panose="020B0502040204020203" pitchFamily="34" charset="0"/>
        </a:defRPr>
      </a:lvl6pPr>
      <a:lvl7pPr marL="910644" algn="ctr" defTabSz="455323" rtl="0" fontAlgn="base">
        <a:spcBef>
          <a:spcPct val="0"/>
        </a:spcBef>
        <a:spcAft>
          <a:spcPct val="0"/>
        </a:spcAft>
        <a:defRPr sz="4382">
          <a:solidFill>
            <a:schemeClr val="tx1"/>
          </a:solidFill>
          <a:latin typeface="Bahnschrift SemiCondensed" panose="020B0502040204020203" pitchFamily="34" charset="0"/>
        </a:defRPr>
      </a:lvl7pPr>
      <a:lvl8pPr marL="1365968" algn="ctr" defTabSz="455323" rtl="0" fontAlgn="base">
        <a:spcBef>
          <a:spcPct val="0"/>
        </a:spcBef>
        <a:spcAft>
          <a:spcPct val="0"/>
        </a:spcAft>
        <a:defRPr sz="4382">
          <a:solidFill>
            <a:schemeClr val="tx1"/>
          </a:solidFill>
          <a:latin typeface="Bahnschrift SemiCondensed" panose="020B0502040204020203" pitchFamily="34" charset="0"/>
        </a:defRPr>
      </a:lvl8pPr>
      <a:lvl9pPr marL="1821289" algn="ctr" defTabSz="455323" rtl="0" fontAlgn="base">
        <a:spcBef>
          <a:spcPct val="0"/>
        </a:spcBef>
        <a:spcAft>
          <a:spcPct val="0"/>
        </a:spcAft>
        <a:defRPr sz="4382">
          <a:solidFill>
            <a:schemeClr val="tx1"/>
          </a:solidFill>
          <a:latin typeface="Bahnschrift SemiCondensed" panose="020B0502040204020203" pitchFamily="34" charset="0"/>
        </a:defRPr>
      </a:lvl9pPr>
    </p:titleStyle>
    <p:bodyStyle>
      <a:lvl1pPr marL="341491" indent="-341491" algn="l" defTabSz="455323" rtl="0" eaLnBrk="0" fontAlgn="base" hangingPunct="0">
        <a:spcBef>
          <a:spcPct val="20000"/>
        </a:spcBef>
        <a:spcAft>
          <a:spcPct val="0"/>
        </a:spcAft>
        <a:buFont typeface="Arial" panose="020B0604020202020204" pitchFamily="34" charset="0"/>
        <a:buChar char="•"/>
        <a:defRPr sz="3187" kern="1200">
          <a:solidFill>
            <a:schemeClr val="tx1"/>
          </a:solidFill>
          <a:latin typeface="Calibri" panose="020F0502020204030204" pitchFamily="34" charset="0"/>
          <a:ea typeface="+mn-ea"/>
          <a:cs typeface="Calibri" panose="020F0502020204030204" pitchFamily="34" charset="0"/>
        </a:defRPr>
      </a:lvl1pPr>
      <a:lvl2pPr marL="739898" indent="-284576" algn="l" defTabSz="455323" rtl="0" eaLnBrk="0" fontAlgn="base" hangingPunct="0">
        <a:spcBef>
          <a:spcPct val="20000"/>
        </a:spcBef>
        <a:spcAft>
          <a:spcPct val="0"/>
        </a:spcAft>
        <a:buFont typeface="Arial" panose="020B0604020202020204" pitchFamily="34" charset="0"/>
        <a:buChar char="–"/>
        <a:defRPr sz="2789" kern="1200">
          <a:solidFill>
            <a:schemeClr val="tx1"/>
          </a:solidFill>
          <a:latin typeface="Calibri" panose="020F0502020204030204" pitchFamily="34" charset="0"/>
          <a:ea typeface="+mn-ea"/>
          <a:cs typeface="Calibri" panose="020F0502020204030204" pitchFamily="34" charset="0"/>
        </a:defRPr>
      </a:lvl2pPr>
      <a:lvl3pPr marL="1138306" indent="-227662" algn="l" defTabSz="455323" rtl="0" eaLnBrk="0" fontAlgn="base" hangingPunct="0">
        <a:spcBef>
          <a:spcPct val="20000"/>
        </a:spcBef>
        <a:spcAft>
          <a:spcPct val="0"/>
        </a:spcAft>
        <a:buFont typeface="Arial" panose="020B0604020202020204" pitchFamily="34" charset="0"/>
        <a:buChar char="•"/>
        <a:defRPr sz="2389" kern="1200">
          <a:solidFill>
            <a:schemeClr val="tx1"/>
          </a:solidFill>
          <a:latin typeface="Calibri" panose="020F0502020204030204" pitchFamily="34" charset="0"/>
          <a:ea typeface="+mn-ea"/>
          <a:cs typeface="Calibri" panose="020F0502020204030204" pitchFamily="34" charset="0"/>
        </a:defRPr>
      </a:lvl3pPr>
      <a:lvl4pPr marL="1593627" indent="-227662" algn="l" defTabSz="455323" rtl="0" eaLnBrk="0" fontAlgn="base" hangingPunct="0">
        <a:spcBef>
          <a:spcPct val="20000"/>
        </a:spcBef>
        <a:spcAft>
          <a:spcPct val="0"/>
        </a:spcAft>
        <a:buFont typeface="Arial" panose="020B0604020202020204" pitchFamily="34" charset="0"/>
        <a:buChar char="–"/>
        <a:defRPr sz="1991" kern="1200">
          <a:solidFill>
            <a:schemeClr val="tx1"/>
          </a:solidFill>
          <a:latin typeface="Calibri" panose="020F0502020204030204" pitchFamily="34" charset="0"/>
          <a:ea typeface="+mn-ea"/>
          <a:cs typeface="Calibri" panose="020F0502020204030204" pitchFamily="34" charset="0"/>
        </a:defRPr>
      </a:lvl4pPr>
      <a:lvl5pPr marL="2048950" indent="-227662" algn="l" defTabSz="455323" rtl="0" eaLnBrk="0" fontAlgn="base" hangingPunct="0">
        <a:spcBef>
          <a:spcPct val="20000"/>
        </a:spcBef>
        <a:spcAft>
          <a:spcPct val="0"/>
        </a:spcAft>
        <a:buFont typeface="Arial" panose="020B0604020202020204" pitchFamily="34" charset="0"/>
        <a:buChar char="»"/>
        <a:defRPr sz="1991" kern="1200">
          <a:solidFill>
            <a:schemeClr val="tx1"/>
          </a:solidFill>
          <a:latin typeface="Calibri" panose="020F0502020204030204" pitchFamily="34" charset="0"/>
          <a:ea typeface="+mn-ea"/>
          <a:cs typeface="Calibri" panose="020F0502020204030204" pitchFamily="34" charset="0"/>
        </a:defRPr>
      </a:lvl5pPr>
      <a:lvl6pPr marL="2504272" indent="-227662" algn="l" defTabSz="455323" rtl="0" eaLnBrk="1" latinLnBrk="0" hangingPunct="1">
        <a:spcBef>
          <a:spcPct val="20000"/>
        </a:spcBef>
        <a:buFont typeface="Arial"/>
        <a:buChar char="•"/>
        <a:defRPr sz="1991" kern="1200">
          <a:solidFill>
            <a:schemeClr val="tx1"/>
          </a:solidFill>
          <a:latin typeface="+mn-lt"/>
          <a:ea typeface="+mn-ea"/>
          <a:cs typeface="+mn-cs"/>
        </a:defRPr>
      </a:lvl6pPr>
      <a:lvl7pPr marL="2959595" indent="-227662" algn="l" defTabSz="455323" rtl="0" eaLnBrk="1" latinLnBrk="0" hangingPunct="1">
        <a:spcBef>
          <a:spcPct val="20000"/>
        </a:spcBef>
        <a:buFont typeface="Arial"/>
        <a:buChar char="•"/>
        <a:defRPr sz="1991" kern="1200">
          <a:solidFill>
            <a:schemeClr val="tx1"/>
          </a:solidFill>
          <a:latin typeface="+mn-lt"/>
          <a:ea typeface="+mn-ea"/>
          <a:cs typeface="+mn-cs"/>
        </a:defRPr>
      </a:lvl7pPr>
      <a:lvl8pPr marL="3414916" indent="-227662" algn="l" defTabSz="455323" rtl="0" eaLnBrk="1" latinLnBrk="0" hangingPunct="1">
        <a:spcBef>
          <a:spcPct val="20000"/>
        </a:spcBef>
        <a:buFont typeface="Arial"/>
        <a:buChar char="•"/>
        <a:defRPr sz="1991" kern="1200">
          <a:solidFill>
            <a:schemeClr val="tx1"/>
          </a:solidFill>
          <a:latin typeface="+mn-lt"/>
          <a:ea typeface="+mn-ea"/>
          <a:cs typeface="+mn-cs"/>
        </a:defRPr>
      </a:lvl8pPr>
      <a:lvl9pPr marL="3870239" indent="-227662" algn="l" defTabSz="455323" rtl="0" eaLnBrk="1" latinLnBrk="0" hangingPunct="1">
        <a:spcBef>
          <a:spcPct val="20000"/>
        </a:spcBef>
        <a:buFont typeface="Arial"/>
        <a:buChar char="•"/>
        <a:defRPr sz="1991" kern="1200">
          <a:solidFill>
            <a:schemeClr val="tx1"/>
          </a:solidFill>
          <a:latin typeface="+mn-lt"/>
          <a:ea typeface="+mn-ea"/>
          <a:cs typeface="+mn-cs"/>
        </a:defRPr>
      </a:lvl9pPr>
    </p:bodyStyle>
    <p:otherStyle>
      <a:defPPr>
        <a:defRPr lang="es-ES"/>
      </a:defPPr>
      <a:lvl1pPr marL="0" algn="l" defTabSz="455323" rtl="0" eaLnBrk="1" latinLnBrk="0" hangingPunct="1">
        <a:defRPr sz="1793" kern="1200">
          <a:solidFill>
            <a:schemeClr val="tx1"/>
          </a:solidFill>
          <a:latin typeface="+mn-lt"/>
          <a:ea typeface="+mn-ea"/>
          <a:cs typeface="+mn-cs"/>
        </a:defRPr>
      </a:lvl1pPr>
      <a:lvl2pPr marL="455323" algn="l" defTabSz="455323" rtl="0" eaLnBrk="1" latinLnBrk="0" hangingPunct="1">
        <a:defRPr sz="1793" kern="1200">
          <a:solidFill>
            <a:schemeClr val="tx1"/>
          </a:solidFill>
          <a:latin typeface="+mn-lt"/>
          <a:ea typeface="+mn-ea"/>
          <a:cs typeface="+mn-cs"/>
        </a:defRPr>
      </a:lvl2pPr>
      <a:lvl3pPr marL="910644" algn="l" defTabSz="455323" rtl="0" eaLnBrk="1" latinLnBrk="0" hangingPunct="1">
        <a:defRPr sz="1793" kern="1200">
          <a:solidFill>
            <a:schemeClr val="tx1"/>
          </a:solidFill>
          <a:latin typeface="+mn-lt"/>
          <a:ea typeface="+mn-ea"/>
          <a:cs typeface="+mn-cs"/>
        </a:defRPr>
      </a:lvl3pPr>
      <a:lvl4pPr marL="1365968" algn="l" defTabSz="455323" rtl="0" eaLnBrk="1" latinLnBrk="0" hangingPunct="1">
        <a:defRPr sz="1793" kern="1200">
          <a:solidFill>
            <a:schemeClr val="tx1"/>
          </a:solidFill>
          <a:latin typeface="+mn-lt"/>
          <a:ea typeface="+mn-ea"/>
          <a:cs typeface="+mn-cs"/>
        </a:defRPr>
      </a:lvl4pPr>
      <a:lvl5pPr marL="1821289" algn="l" defTabSz="455323" rtl="0" eaLnBrk="1" latinLnBrk="0" hangingPunct="1">
        <a:defRPr sz="1793" kern="1200">
          <a:solidFill>
            <a:schemeClr val="tx1"/>
          </a:solidFill>
          <a:latin typeface="+mn-lt"/>
          <a:ea typeface="+mn-ea"/>
          <a:cs typeface="+mn-cs"/>
        </a:defRPr>
      </a:lvl5pPr>
      <a:lvl6pPr marL="2276612" algn="l" defTabSz="455323" rtl="0" eaLnBrk="1" latinLnBrk="0" hangingPunct="1">
        <a:defRPr sz="1793" kern="1200">
          <a:solidFill>
            <a:schemeClr val="tx1"/>
          </a:solidFill>
          <a:latin typeface="+mn-lt"/>
          <a:ea typeface="+mn-ea"/>
          <a:cs typeface="+mn-cs"/>
        </a:defRPr>
      </a:lvl6pPr>
      <a:lvl7pPr marL="2731933" algn="l" defTabSz="455323" rtl="0" eaLnBrk="1" latinLnBrk="0" hangingPunct="1">
        <a:defRPr sz="1793" kern="1200">
          <a:solidFill>
            <a:schemeClr val="tx1"/>
          </a:solidFill>
          <a:latin typeface="+mn-lt"/>
          <a:ea typeface="+mn-ea"/>
          <a:cs typeface="+mn-cs"/>
        </a:defRPr>
      </a:lvl7pPr>
      <a:lvl8pPr marL="3187256" algn="l" defTabSz="455323" rtl="0" eaLnBrk="1" latinLnBrk="0" hangingPunct="1">
        <a:defRPr sz="1793" kern="1200">
          <a:solidFill>
            <a:schemeClr val="tx1"/>
          </a:solidFill>
          <a:latin typeface="+mn-lt"/>
          <a:ea typeface="+mn-ea"/>
          <a:cs typeface="+mn-cs"/>
        </a:defRPr>
      </a:lvl8pPr>
      <a:lvl9pPr marL="3642578" algn="l" defTabSz="455323" rtl="0" eaLnBrk="1" latinLnBrk="0" hangingPunct="1">
        <a:defRPr sz="1793"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AD597814-BF4F-42CA-945F-EF55ABF415A9}"/>
              </a:ext>
            </a:extLst>
          </p:cNvPr>
          <p:cNvSpPr>
            <a:spLocks noGrp="1" noChangeArrowheads="1"/>
          </p:cNvSpPr>
          <p:nvPr>
            <p:ph type="title"/>
          </p:nvPr>
        </p:nvSpPr>
        <p:spPr bwMode="auto">
          <a:xfrm>
            <a:off x="308042" y="257387"/>
            <a:ext cx="11531996" cy="1209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O" dirty="0" err="1"/>
              <a:t>Asdf</a:t>
            </a:r>
            <a:br>
              <a:rPr lang="es-ES_tradnl" altLang="es-CO" dirty="0"/>
            </a:br>
            <a:r>
              <a:rPr lang="es-ES_tradnl" altLang="es-CO" dirty="0" err="1"/>
              <a:t>asdf</a:t>
            </a:r>
            <a:endParaRPr lang="es-ES" altLang="es-CO" dirty="0"/>
          </a:p>
        </p:txBody>
      </p:sp>
      <p:sp>
        <p:nvSpPr>
          <p:cNvPr id="1027" name="Marcador de texto 2">
            <a:extLst>
              <a:ext uri="{FF2B5EF4-FFF2-40B4-BE49-F238E27FC236}">
                <a16:creationId xmlns:a16="http://schemas.microsoft.com/office/drawing/2014/main" id="{9C6E0974-095F-4C6C-A646-4F035D4CB21E}"/>
              </a:ext>
            </a:extLst>
          </p:cNvPr>
          <p:cNvSpPr>
            <a:spLocks noGrp="1" noChangeArrowheads="1"/>
          </p:cNvSpPr>
          <p:nvPr>
            <p:ph type="body" idx="1"/>
          </p:nvPr>
        </p:nvSpPr>
        <p:spPr bwMode="auto">
          <a:xfrm>
            <a:off x="308041" y="1595438"/>
            <a:ext cx="11531995" cy="4986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O" dirty="0"/>
              <a:t>Haga clic para modificar el estilo de texto del patrón</a:t>
            </a:r>
          </a:p>
          <a:p>
            <a:pPr lvl="1"/>
            <a:r>
              <a:rPr lang="es-ES_tradnl" altLang="es-CO" dirty="0"/>
              <a:t>Segundo nivel</a:t>
            </a:r>
          </a:p>
          <a:p>
            <a:pPr lvl="2"/>
            <a:r>
              <a:rPr lang="es-ES_tradnl" altLang="es-CO" dirty="0"/>
              <a:t>Tercer nivel</a:t>
            </a:r>
          </a:p>
          <a:p>
            <a:pPr lvl="3"/>
            <a:r>
              <a:rPr lang="es-ES_tradnl" altLang="es-CO" dirty="0"/>
              <a:t>Cuarto nivel</a:t>
            </a:r>
          </a:p>
          <a:p>
            <a:pPr lvl="4"/>
            <a:r>
              <a:rPr lang="es-ES_tradnl" altLang="es-CO" dirty="0"/>
              <a:t>Quinto nivel</a:t>
            </a:r>
            <a:endParaRPr lang="es-ES" altLang="es-CO" dirty="0"/>
          </a:p>
        </p:txBody>
      </p:sp>
    </p:spTree>
    <p:extLst>
      <p:ext uri="{BB962C8B-B14F-4D97-AF65-F5344CB8AC3E}">
        <p14:creationId xmlns:p14="http://schemas.microsoft.com/office/powerpoint/2010/main" val="2293239707"/>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Lst>
  <p:hf hdr="0" ftr="0" dt="0"/>
  <p:txStyles>
    <p:titleStyle>
      <a:lvl1pPr algn="l" defTabSz="455323" rtl="0" eaLnBrk="0" fontAlgn="base" hangingPunct="0">
        <a:spcBef>
          <a:spcPct val="0"/>
        </a:spcBef>
        <a:spcAft>
          <a:spcPct val="0"/>
        </a:spcAft>
        <a:defRPr sz="3200" b="1" kern="1200">
          <a:solidFill>
            <a:schemeClr val="tx1"/>
          </a:solidFill>
          <a:latin typeface="Calibri" panose="020F0502020204030204" pitchFamily="34" charset="0"/>
          <a:ea typeface="+mj-ea"/>
          <a:cs typeface="Calibri" panose="020F0502020204030204" pitchFamily="34" charset="0"/>
        </a:defRPr>
      </a:lvl1pPr>
      <a:lvl2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23"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23" algn="ctr" defTabSz="455323" rtl="0" fontAlgn="base">
        <a:spcBef>
          <a:spcPct val="0"/>
        </a:spcBef>
        <a:spcAft>
          <a:spcPct val="0"/>
        </a:spcAft>
        <a:defRPr sz="4382">
          <a:solidFill>
            <a:schemeClr val="tx1"/>
          </a:solidFill>
          <a:latin typeface="Bahnschrift SemiCondensed" panose="020B0502040204020203" pitchFamily="34" charset="0"/>
        </a:defRPr>
      </a:lvl6pPr>
      <a:lvl7pPr marL="910644" algn="ctr" defTabSz="455323" rtl="0" fontAlgn="base">
        <a:spcBef>
          <a:spcPct val="0"/>
        </a:spcBef>
        <a:spcAft>
          <a:spcPct val="0"/>
        </a:spcAft>
        <a:defRPr sz="4382">
          <a:solidFill>
            <a:schemeClr val="tx1"/>
          </a:solidFill>
          <a:latin typeface="Bahnschrift SemiCondensed" panose="020B0502040204020203" pitchFamily="34" charset="0"/>
        </a:defRPr>
      </a:lvl7pPr>
      <a:lvl8pPr marL="1365968" algn="ctr" defTabSz="455323" rtl="0" fontAlgn="base">
        <a:spcBef>
          <a:spcPct val="0"/>
        </a:spcBef>
        <a:spcAft>
          <a:spcPct val="0"/>
        </a:spcAft>
        <a:defRPr sz="4382">
          <a:solidFill>
            <a:schemeClr val="tx1"/>
          </a:solidFill>
          <a:latin typeface="Bahnschrift SemiCondensed" panose="020B0502040204020203" pitchFamily="34" charset="0"/>
        </a:defRPr>
      </a:lvl8pPr>
      <a:lvl9pPr marL="1821289" algn="ctr" defTabSz="455323" rtl="0" fontAlgn="base">
        <a:spcBef>
          <a:spcPct val="0"/>
        </a:spcBef>
        <a:spcAft>
          <a:spcPct val="0"/>
        </a:spcAft>
        <a:defRPr sz="4382">
          <a:solidFill>
            <a:schemeClr val="tx1"/>
          </a:solidFill>
          <a:latin typeface="Bahnschrift SemiCondensed" panose="020B0502040204020203" pitchFamily="34" charset="0"/>
        </a:defRPr>
      </a:lvl9pPr>
    </p:titleStyle>
    <p:bodyStyle>
      <a:lvl1pPr marL="341491" indent="-341491" algn="l" defTabSz="455323" rtl="0" eaLnBrk="0" fontAlgn="base" hangingPunct="0">
        <a:spcBef>
          <a:spcPct val="20000"/>
        </a:spcBef>
        <a:spcAft>
          <a:spcPct val="0"/>
        </a:spcAft>
        <a:buFont typeface="Arial" panose="020B0604020202020204" pitchFamily="34" charset="0"/>
        <a:buChar char="•"/>
        <a:defRPr sz="3187" kern="1200">
          <a:solidFill>
            <a:schemeClr val="tx1"/>
          </a:solidFill>
          <a:latin typeface="Calibri" panose="020F0502020204030204" pitchFamily="34" charset="0"/>
          <a:ea typeface="+mn-ea"/>
          <a:cs typeface="Calibri" panose="020F0502020204030204" pitchFamily="34" charset="0"/>
        </a:defRPr>
      </a:lvl1pPr>
      <a:lvl2pPr marL="739898" indent="-284576" algn="l" defTabSz="455323" rtl="0" eaLnBrk="0" fontAlgn="base" hangingPunct="0">
        <a:spcBef>
          <a:spcPct val="20000"/>
        </a:spcBef>
        <a:spcAft>
          <a:spcPct val="0"/>
        </a:spcAft>
        <a:buFont typeface="Arial" panose="020B0604020202020204" pitchFamily="34" charset="0"/>
        <a:buChar char="–"/>
        <a:defRPr sz="2789" kern="1200">
          <a:solidFill>
            <a:schemeClr val="tx1"/>
          </a:solidFill>
          <a:latin typeface="Calibri" panose="020F0502020204030204" pitchFamily="34" charset="0"/>
          <a:ea typeface="+mn-ea"/>
          <a:cs typeface="Calibri" panose="020F0502020204030204" pitchFamily="34" charset="0"/>
        </a:defRPr>
      </a:lvl2pPr>
      <a:lvl3pPr marL="1138306" indent="-227662" algn="l" defTabSz="455323" rtl="0" eaLnBrk="0" fontAlgn="base" hangingPunct="0">
        <a:spcBef>
          <a:spcPct val="20000"/>
        </a:spcBef>
        <a:spcAft>
          <a:spcPct val="0"/>
        </a:spcAft>
        <a:buFont typeface="Arial" panose="020B0604020202020204" pitchFamily="34" charset="0"/>
        <a:buChar char="•"/>
        <a:defRPr sz="2389" kern="1200">
          <a:solidFill>
            <a:schemeClr val="tx1"/>
          </a:solidFill>
          <a:latin typeface="Calibri" panose="020F0502020204030204" pitchFamily="34" charset="0"/>
          <a:ea typeface="+mn-ea"/>
          <a:cs typeface="Calibri" panose="020F0502020204030204" pitchFamily="34" charset="0"/>
        </a:defRPr>
      </a:lvl3pPr>
      <a:lvl4pPr marL="1593627" indent="-227662" algn="l" defTabSz="455323" rtl="0" eaLnBrk="0" fontAlgn="base" hangingPunct="0">
        <a:spcBef>
          <a:spcPct val="20000"/>
        </a:spcBef>
        <a:spcAft>
          <a:spcPct val="0"/>
        </a:spcAft>
        <a:buFont typeface="Arial" panose="020B0604020202020204" pitchFamily="34" charset="0"/>
        <a:buChar char="–"/>
        <a:defRPr sz="1991" kern="1200">
          <a:solidFill>
            <a:schemeClr val="tx1"/>
          </a:solidFill>
          <a:latin typeface="Calibri" panose="020F0502020204030204" pitchFamily="34" charset="0"/>
          <a:ea typeface="+mn-ea"/>
          <a:cs typeface="Calibri" panose="020F0502020204030204" pitchFamily="34" charset="0"/>
        </a:defRPr>
      </a:lvl4pPr>
      <a:lvl5pPr marL="2048950" indent="-227662" algn="l" defTabSz="455323" rtl="0" eaLnBrk="0" fontAlgn="base" hangingPunct="0">
        <a:spcBef>
          <a:spcPct val="20000"/>
        </a:spcBef>
        <a:spcAft>
          <a:spcPct val="0"/>
        </a:spcAft>
        <a:buFont typeface="Arial" panose="020B0604020202020204" pitchFamily="34" charset="0"/>
        <a:buChar char="»"/>
        <a:defRPr sz="1991" kern="1200">
          <a:solidFill>
            <a:schemeClr val="tx1"/>
          </a:solidFill>
          <a:latin typeface="Calibri" panose="020F0502020204030204" pitchFamily="34" charset="0"/>
          <a:ea typeface="+mn-ea"/>
          <a:cs typeface="Calibri" panose="020F0502020204030204" pitchFamily="34" charset="0"/>
        </a:defRPr>
      </a:lvl5pPr>
      <a:lvl6pPr marL="2504272" indent="-227662" algn="l" defTabSz="455323" rtl="0" eaLnBrk="1" latinLnBrk="0" hangingPunct="1">
        <a:spcBef>
          <a:spcPct val="20000"/>
        </a:spcBef>
        <a:buFont typeface="Arial"/>
        <a:buChar char="•"/>
        <a:defRPr sz="1991" kern="1200">
          <a:solidFill>
            <a:schemeClr val="tx1"/>
          </a:solidFill>
          <a:latin typeface="+mn-lt"/>
          <a:ea typeface="+mn-ea"/>
          <a:cs typeface="+mn-cs"/>
        </a:defRPr>
      </a:lvl6pPr>
      <a:lvl7pPr marL="2959595" indent="-227662" algn="l" defTabSz="455323" rtl="0" eaLnBrk="1" latinLnBrk="0" hangingPunct="1">
        <a:spcBef>
          <a:spcPct val="20000"/>
        </a:spcBef>
        <a:buFont typeface="Arial"/>
        <a:buChar char="•"/>
        <a:defRPr sz="1991" kern="1200">
          <a:solidFill>
            <a:schemeClr val="tx1"/>
          </a:solidFill>
          <a:latin typeface="+mn-lt"/>
          <a:ea typeface="+mn-ea"/>
          <a:cs typeface="+mn-cs"/>
        </a:defRPr>
      </a:lvl7pPr>
      <a:lvl8pPr marL="3414916" indent="-227662" algn="l" defTabSz="455323" rtl="0" eaLnBrk="1" latinLnBrk="0" hangingPunct="1">
        <a:spcBef>
          <a:spcPct val="20000"/>
        </a:spcBef>
        <a:buFont typeface="Arial"/>
        <a:buChar char="•"/>
        <a:defRPr sz="1991" kern="1200">
          <a:solidFill>
            <a:schemeClr val="tx1"/>
          </a:solidFill>
          <a:latin typeface="+mn-lt"/>
          <a:ea typeface="+mn-ea"/>
          <a:cs typeface="+mn-cs"/>
        </a:defRPr>
      </a:lvl8pPr>
      <a:lvl9pPr marL="3870239" indent="-227662" algn="l" defTabSz="455323" rtl="0" eaLnBrk="1" latinLnBrk="0" hangingPunct="1">
        <a:spcBef>
          <a:spcPct val="20000"/>
        </a:spcBef>
        <a:buFont typeface="Arial"/>
        <a:buChar char="•"/>
        <a:defRPr sz="1991" kern="1200">
          <a:solidFill>
            <a:schemeClr val="tx1"/>
          </a:solidFill>
          <a:latin typeface="+mn-lt"/>
          <a:ea typeface="+mn-ea"/>
          <a:cs typeface="+mn-cs"/>
        </a:defRPr>
      </a:lvl9pPr>
    </p:bodyStyle>
    <p:otherStyle>
      <a:defPPr>
        <a:defRPr lang="es-ES"/>
      </a:defPPr>
      <a:lvl1pPr marL="0" algn="l" defTabSz="455323" rtl="0" eaLnBrk="1" latinLnBrk="0" hangingPunct="1">
        <a:defRPr sz="1793" kern="1200">
          <a:solidFill>
            <a:schemeClr val="tx1"/>
          </a:solidFill>
          <a:latin typeface="+mn-lt"/>
          <a:ea typeface="+mn-ea"/>
          <a:cs typeface="+mn-cs"/>
        </a:defRPr>
      </a:lvl1pPr>
      <a:lvl2pPr marL="455323" algn="l" defTabSz="455323" rtl="0" eaLnBrk="1" latinLnBrk="0" hangingPunct="1">
        <a:defRPr sz="1793" kern="1200">
          <a:solidFill>
            <a:schemeClr val="tx1"/>
          </a:solidFill>
          <a:latin typeface="+mn-lt"/>
          <a:ea typeface="+mn-ea"/>
          <a:cs typeface="+mn-cs"/>
        </a:defRPr>
      </a:lvl2pPr>
      <a:lvl3pPr marL="910644" algn="l" defTabSz="455323" rtl="0" eaLnBrk="1" latinLnBrk="0" hangingPunct="1">
        <a:defRPr sz="1793" kern="1200">
          <a:solidFill>
            <a:schemeClr val="tx1"/>
          </a:solidFill>
          <a:latin typeface="+mn-lt"/>
          <a:ea typeface="+mn-ea"/>
          <a:cs typeface="+mn-cs"/>
        </a:defRPr>
      </a:lvl3pPr>
      <a:lvl4pPr marL="1365968" algn="l" defTabSz="455323" rtl="0" eaLnBrk="1" latinLnBrk="0" hangingPunct="1">
        <a:defRPr sz="1793" kern="1200">
          <a:solidFill>
            <a:schemeClr val="tx1"/>
          </a:solidFill>
          <a:latin typeface="+mn-lt"/>
          <a:ea typeface="+mn-ea"/>
          <a:cs typeface="+mn-cs"/>
        </a:defRPr>
      </a:lvl4pPr>
      <a:lvl5pPr marL="1821289" algn="l" defTabSz="455323" rtl="0" eaLnBrk="1" latinLnBrk="0" hangingPunct="1">
        <a:defRPr sz="1793" kern="1200">
          <a:solidFill>
            <a:schemeClr val="tx1"/>
          </a:solidFill>
          <a:latin typeface="+mn-lt"/>
          <a:ea typeface="+mn-ea"/>
          <a:cs typeface="+mn-cs"/>
        </a:defRPr>
      </a:lvl5pPr>
      <a:lvl6pPr marL="2276612" algn="l" defTabSz="455323" rtl="0" eaLnBrk="1" latinLnBrk="0" hangingPunct="1">
        <a:defRPr sz="1793" kern="1200">
          <a:solidFill>
            <a:schemeClr val="tx1"/>
          </a:solidFill>
          <a:latin typeface="+mn-lt"/>
          <a:ea typeface="+mn-ea"/>
          <a:cs typeface="+mn-cs"/>
        </a:defRPr>
      </a:lvl6pPr>
      <a:lvl7pPr marL="2731933" algn="l" defTabSz="455323" rtl="0" eaLnBrk="1" latinLnBrk="0" hangingPunct="1">
        <a:defRPr sz="1793" kern="1200">
          <a:solidFill>
            <a:schemeClr val="tx1"/>
          </a:solidFill>
          <a:latin typeface="+mn-lt"/>
          <a:ea typeface="+mn-ea"/>
          <a:cs typeface="+mn-cs"/>
        </a:defRPr>
      </a:lvl7pPr>
      <a:lvl8pPr marL="3187256" algn="l" defTabSz="455323" rtl="0" eaLnBrk="1" latinLnBrk="0" hangingPunct="1">
        <a:defRPr sz="1793" kern="1200">
          <a:solidFill>
            <a:schemeClr val="tx1"/>
          </a:solidFill>
          <a:latin typeface="+mn-lt"/>
          <a:ea typeface="+mn-ea"/>
          <a:cs typeface="+mn-cs"/>
        </a:defRPr>
      </a:lvl8pPr>
      <a:lvl9pPr marL="3642578" algn="l" defTabSz="455323" rtl="0" eaLnBrk="1" latinLnBrk="0" hangingPunct="1">
        <a:defRPr sz="179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microsoft.com/office/2007/relationships/media" Target="../media/media1.mp4"/><Relationship Id="rId1" Type="http://schemas.openxmlformats.org/officeDocument/2006/relationships/video" Target="NULL" TargetMode="Externa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22.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chart" Target="../charts/chart5.xml"/></Relationships>
</file>

<file path=ppt/slides/_rels/slide3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chart" Target="../charts/chart6.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chart" Target="../charts/chart7.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chart" Target="../charts/chart8.xml"/></Relationships>
</file>

<file path=ppt/slides/_rels/slide4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hart" Target="../charts/chart9.xml"/></Relationships>
</file>

<file path=ppt/slides/_rels/slide4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chart" Target="../charts/chart10.xml"/></Relationships>
</file>

<file path=ppt/slides/_rels/slide4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chart" Target="../charts/chart11.xml"/></Relationships>
</file>

<file path=ppt/slides/_rels/slide4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chart" Target="../charts/chart1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chart" Target="../charts/chart13.xml"/></Relationships>
</file>

<file path=ppt/slides/_rels/slide5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chart" Target="../charts/chart14.xml"/></Relationships>
</file>

<file path=ppt/slides/_rels/slide5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chart" Target="../charts/chart15.xml"/></Relationships>
</file>

<file path=ppt/slides/_rels/slide5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chart" Target="../charts/chart16.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6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chart" Target="../charts/chart17.xml"/></Relationships>
</file>

<file path=ppt/slides/_rels/slide6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chart" Target="../charts/chart1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hyperlink" Target="https://compite.com.co/indice-de-competitividad-de-ciudades/" TargetMode="External"/><Relationship Id="rId7" Type="http://schemas.openxmlformats.org/officeDocument/2006/relationships/image" Target="../media/image2.png"/><Relationship Id="rId2" Type="http://schemas.openxmlformats.org/officeDocument/2006/relationships/notesSlide" Target="../notesSlides/notesSlide29.xml"/><Relationship Id="rId1" Type="http://schemas.openxmlformats.org/officeDocument/2006/relationships/slideLayout" Target="../slideLayouts/slideLayout12.xml"/><Relationship Id="rId6" Type="http://schemas.openxmlformats.org/officeDocument/2006/relationships/image" Target="../media/image1.emf"/><Relationship Id="rId5" Type="http://schemas.openxmlformats.org/officeDocument/2006/relationships/hyperlink" Target="about:blank" TargetMode="External"/><Relationship Id="rId4" Type="http://schemas.openxmlformats.org/officeDocument/2006/relationships/hyperlink" Target="https://score.urosario.edu.co/"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tiff"/><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2"/>
          <a:stretch>
            <a:fillRect/>
          </a:stretch>
        </p:blipFill>
        <p:spPr>
          <a:xfrm>
            <a:off x="139700" y="0"/>
            <a:ext cx="11925300" cy="2184400"/>
          </a:xfrm>
          <a:prstGeom prst="rect">
            <a:avLst/>
          </a:prstGeom>
        </p:spPr>
      </p:pic>
      <p:pic>
        <p:nvPicPr>
          <p:cNvPr id="7" name="Imagen 6">
            <a:extLst>
              <a:ext uri="{FF2B5EF4-FFF2-40B4-BE49-F238E27FC236}">
                <a16:creationId xmlns:a16="http://schemas.microsoft.com/office/drawing/2014/main" id="{E07F6AC9-2C3C-4257-B7AA-0415FE10A165}"/>
              </a:ext>
            </a:extLst>
          </p:cNvPr>
          <p:cNvPicPr>
            <a:picLocks noChangeAspect="1"/>
          </p:cNvPicPr>
          <p:nvPr/>
        </p:nvPicPr>
        <p:blipFill>
          <a:blip r:embed="rId3"/>
          <a:stretch>
            <a:fillRect/>
          </a:stretch>
        </p:blipFill>
        <p:spPr>
          <a:xfrm>
            <a:off x="4517130" y="5850454"/>
            <a:ext cx="1746637" cy="394402"/>
          </a:xfrm>
          <a:prstGeom prst="rect">
            <a:avLst/>
          </a:prstGeom>
        </p:spPr>
      </p:pic>
      <p:pic>
        <p:nvPicPr>
          <p:cNvPr id="8" name="Imagen 7">
            <a:extLst>
              <a:ext uri="{FF2B5EF4-FFF2-40B4-BE49-F238E27FC236}">
                <a16:creationId xmlns:a16="http://schemas.microsoft.com/office/drawing/2014/main" id="{F38550C6-227C-4E06-BF57-CAE4C6E57C31}"/>
              </a:ext>
            </a:extLst>
          </p:cNvPr>
          <p:cNvPicPr>
            <a:picLocks noChangeAspect="1"/>
          </p:cNvPicPr>
          <p:nvPr/>
        </p:nvPicPr>
        <p:blipFill>
          <a:blip r:embed="rId4"/>
          <a:stretch>
            <a:fillRect/>
          </a:stretch>
        </p:blipFill>
        <p:spPr>
          <a:xfrm>
            <a:off x="6548580" y="5379726"/>
            <a:ext cx="928470" cy="941456"/>
          </a:xfrm>
          <a:prstGeom prst="rect">
            <a:avLst/>
          </a:prstGeom>
        </p:spPr>
      </p:pic>
      <p:sp>
        <p:nvSpPr>
          <p:cNvPr id="9" name="Título 1">
            <a:extLst>
              <a:ext uri="{FF2B5EF4-FFF2-40B4-BE49-F238E27FC236}">
                <a16:creationId xmlns:a16="http://schemas.microsoft.com/office/drawing/2014/main" id="{804CFC25-5A8F-4F47-9DE7-4ECABEBAFA63}"/>
              </a:ext>
            </a:extLst>
          </p:cNvPr>
          <p:cNvSpPr>
            <a:spLocks noGrp="1"/>
          </p:cNvSpPr>
          <p:nvPr>
            <p:ph type="ctrTitle"/>
          </p:nvPr>
        </p:nvSpPr>
        <p:spPr>
          <a:xfrm>
            <a:off x="1482437" y="4449399"/>
            <a:ext cx="8830630" cy="796043"/>
          </a:xfrm>
        </p:spPr>
        <p:txBody>
          <a:bodyPr>
            <a:noAutofit/>
          </a:bodyPr>
          <a:lstStyle/>
          <a:p>
            <a:r>
              <a:rPr lang="es-CO" sz="4800" b="1" dirty="0">
                <a:solidFill>
                  <a:srgbClr val="003621"/>
                </a:solidFill>
                <a:latin typeface="Arial" panose="020B0604020202020204" pitchFamily="34" charset="0"/>
                <a:cs typeface="Arial" panose="020B0604020202020204" pitchFamily="34" charset="0"/>
              </a:rPr>
              <a:t>ÍNDICE DE COMPETITIVIDAD DE CIUDADES</a:t>
            </a:r>
            <a:br>
              <a:rPr lang="es-CO" sz="4800" b="1" dirty="0">
                <a:solidFill>
                  <a:srgbClr val="003621"/>
                </a:solidFill>
                <a:latin typeface="Arial" panose="020B0604020202020204" pitchFamily="34" charset="0"/>
                <a:cs typeface="Arial" panose="020B0604020202020204" pitchFamily="34" charset="0"/>
              </a:rPr>
            </a:br>
            <a:r>
              <a:rPr lang="es-CO" sz="4800" b="1" dirty="0">
                <a:solidFill>
                  <a:srgbClr val="003621"/>
                </a:solidFill>
                <a:latin typeface="Arial" panose="020B0604020202020204" pitchFamily="34" charset="0"/>
                <a:cs typeface="Arial" panose="020B0604020202020204" pitchFamily="34" charset="0"/>
              </a:rPr>
              <a:t>2020</a:t>
            </a:r>
            <a:br>
              <a:rPr lang="es-CO" sz="4800" b="1" dirty="0">
                <a:solidFill>
                  <a:srgbClr val="003621"/>
                </a:solidFill>
                <a:latin typeface="Arial" panose="020B0604020202020204" pitchFamily="34" charset="0"/>
                <a:cs typeface="Arial" panose="020B0604020202020204" pitchFamily="34" charset="0"/>
              </a:rPr>
            </a:br>
            <a:endParaRPr lang="es-CO" sz="4800" b="1" dirty="0">
              <a:solidFill>
                <a:srgbClr val="003621"/>
              </a:solidFill>
              <a:latin typeface="Arial" panose="020B0604020202020204" pitchFamily="34" charset="0"/>
              <a:cs typeface="Arial" panose="020B0604020202020204" pitchFamily="34" charset="0"/>
            </a:endParaRPr>
          </a:p>
        </p:txBody>
      </p:sp>
      <p:sp>
        <p:nvSpPr>
          <p:cNvPr id="10" name="CuadroTexto 9">
            <a:extLst>
              <a:ext uri="{FF2B5EF4-FFF2-40B4-BE49-F238E27FC236}">
                <a16:creationId xmlns:a16="http://schemas.microsoft.com/office/drawing/2014/main" id="{76D613DE-0C6B-4A59-9CBA-9B664A2FA4DA}"/>
              </a:ext>
            </a:extLst>
          </p:cNvPr>
          <p:cNvSpPr txBox="1"/>
          <p:nvPr/>
        </p:nvSpPr>
        <p:spPr>
          <a:xfrm>
            <a:off x="3051969" y="4918061"/>
            <a:ext cx="6100762" cy="461665"/>
          </a:xfrm>
          <a:prstGeom prst="rect">
            <a:avLst/>
          </a:prstGeom>
          <a:noFill/>
        </p:spPr>
        <p:txBody>
          <a:bodyPr wrap="square">
            <a:spAutoFit/>
          </a:bodyPr>
          <a:lstStyle/>
          <a:p>
            <a:pPr algn="ctr"/>
            <a:r>
              <a:rPr lang="es-CO" sz="2400" b="1" dirty="0">
                <a:solidFill>
                  <a:srgbClr val="003621"/>
                </a:solidFill>
                <a:latin typeface="Arial" panose="020B0604020202020204" pitchFamily="34" charset="0"/>
                <a:cs typeface="Arial" panose="020B0604020202020204" pitchFamily="34" charset="0"/>
              </a:rPr>
              <a:t>Bogotá, 14 de julio de 2020</a:t>
            </a:r>
            <a:endParaRPr lang="es-CO" sz="2400" dirty="0"/>
          </a:p>
        </p:txBody>
      </p:sp>
    </p:spTree>
    <p:extLst>
      <p:ext uri="{BB962C8B-B14F-4D97-AF65-F5344CB8AC3E}">
        <p14:creationId xmlns:p14="http://schemas.microsoft.com/office/powerpoint/2010/main" val="1456721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375271" y="6530996"/>
            <a:ext cx="3533005" cy="276230"/>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OCDE (2020).</a:t>
            </a:r>
            <a:endParaRPr lang="es-ES_tradnl" sz="1197" dirty="0">
              <a:solidFill>
                <a:prstClr val="black">
                  <a:lumMod val="65000"/>
                  <a:lumOff val="35000"/>
                </a:prstClr>
              </a:solidFill>
              <a:latin typeface="Calibri"/>
            </a:endParaRP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4"/>
            <a:ext cx="11660417" cy="396276"/>
          </a:xfrm>
        </p:spPr>
        <p:txBody>
          <a:bodyPr>
            <a:noAutofit/>
          </a:bodyPr>
          <a:lstStyle/>
          <a:p>
            <a:r>
              <a:rPr lang="es-CO" dirty="0">
                <a:solidFill>
                  <a:srgbClr val="0D3E19"/>
                </a:solidFill>
              </a:rPr>
              <a:t>De acuerdo con los pronósticos OCDE, la caída del PIB mundial sería superior al 6 %.</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4" y="934563"/>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Crecimiento (%) proyectado del PIB en 2020 vs. 2019</a:t>
            </a:r>
            <a:endParaRPr lang="es-ES_tradnl" sz="1596" dirty="0">
              <a:solidFill>
                <a:prstClr val="black">
                  <a:lumMod val="75000"/>
                  <a:lumOff val="25000"/>
                </a:prstClr>
              </a:solidFill>
              <a:latin typeface="Calibri"/>
            </a:endParaRPr>
          </a:p>
        </p:txBody>
      </p:sp>
      <p:pic>
        <p:nvPicPr>
          <p:cNvPr id="12" name="Picture 11">
            <a:extLst>
              <a:ext uri="{FF2B5EF4-FFF2-40B4-BE49-F238E27FC236}">
                <a16:creationId xmlns:a16="http://schemas.microsoft.com/office/drawing/2014/main" id="{7D1B8750-E6FD-2E48-A8B2-FE696B2CA4E0}"/>
              </a:ext>
            </a:extLst>
          </p:cNvPr>
          <p:cNvPicPr>
            <a:picLocks noChangeAspect="1"/>
          </p:cNvPicPr>
          <p:nvPr/>
        </p:nvPicPr>
        <p:blipFill rotWithShape="1">
          <a:blip r:embed="rId2"/>
          <a:srcRect l="496" t="11324" r="731" b="7332"/>
          <a:stretch/>
        </p:blipFill>
        <p:spPr>
          <a:xfrm>
            <a:off x="340861" y="1371212"/>
            <a:ext cx="11553440" cy="5096338"/>
          </a:xfrm>
          <a:prstGeom prst="rect">
            <a:avLst/>
          </a:prstGeom>
        </p:spPr>
      </p:pic>
      <p:sp>
        <p:nvSpPr>
          <p:cNvPr id="13" name="TextBox 12">
            <a:extLst>
              <a:ext uri="{FF2B5EF4-FFF2-40B4-BE49-F238E27FC236}">
                <a16:creationId xmlns:a16="http://schemas.microsoft.com/office/drawing/2014/main" id="{44D527AF-B4DA-7E4D-903E-41C10054EA07}"/>
              </a:ext>
            </a:extLst>
          </p:cNvPr>
          <p:cNvSpPr txBox="1"/>
          <p:nvPr/>
        </p:nvSpPr>
        <p:spPr>
          <a:xfrm>
            <a:off x="7834784" y="5924083"/>
            <a:ext cx="2794681" cy="206414"/>
          </a:xfrm>
          <a:prstGeom prst="rect">
            <a:avLst/>
          </a:prstGeom>
          <a:solidFill>
            <a:srgbClr val="DDE3E7"/>
          </a:solidFill>
        </p:spPr>
        <p:txBody>
          <a:bodyPr wrap="square" lIns="89750" tIns="0" bIns="0" rtlCol="0">
            <a:noAutofit/>
          </a:bodyPr>
          <a:lstStyle>
            <a:defPPr>
              <a:defRPr lang="en-CO"/>
            </a:defPPr>
            <a:lvl1pPr algn="r">
              <a:defRPr sz="1600">
                <a:solidFill>
                  <a:srgbClr val="626362"/>
                </a:solidFill>
                <a:latin typeface="DIN Condensed" pitchFamily="2" charset="0"/>
              </a:defRPr>
            </a:lvl1pPr>
          </a:lstStyle>
          <a:p>
            <a:pPr defTabSz="911840"/>
            <a:r>
              <a:rPr lang="es-MX" sz="1596" dirty="0"/>
              <a:t>Caída adicional por segundo rebrote</a:t>
            </a:r>
            <a:endParaRPr lang="es-ES_tradnl" sz="1596" dirty="0"/>
          </a:p>
        </p:txBody>
      </p:sp>
      <p:sp>
        <p:nvSpPr>
          <p:cNvPr id="15" name="TextBox 14">
            <a:extLst>
              <a:ext uri="{FF2B5EF4-FFF2-40B4-BE49-F238E27FC236}">
                <a16:creationId xmlns:a16="http://schemas.microsoft.com/office/drawing/2014/main" id="{78E417F5-B6D6-7546-9E04-7B6E3C4D4814}"/>
              </a:ext>
            </a:extLst>
          </p:cNvPr>
          <p:cNvSpPr txBox="1"/>
          <p:nvPr/>
        </p:nvSpPr>
        <p:spPr>
          <a:xfrm>
            <a:off x="8062749" y="6163856"/>
            <a:ext cx="2566716" cy="206414"/>
          </a:xfrm>
          <a:prstGeom prst="rect">
            <a:avLst/>
          </a:prstGeom>
          <a:solidFill>
            <a:srgbClr val="DDE3E7"/>
          </a:solidFill>
        </p:spPr>
        <p:txBody>
          <a:bodyPr wrap="square" lIns="89750" tIns="0" bIns="0" rtlCol="0">
            <a:noAutofit/>
          </a:bodyPr>
          <a:lstStyle/>
          <a:p>
            <a:pPr algn="r" defTabSz="911840"/>
            <a:r>
              <a:rPr lang="es-MX" sz="1596" dirty="0">
                <a:solidFill>
                  <a:srgbClr val="626362"/>
                </a:solidFill>
                <a:latin typeface="DIN Condensed" pitchFamily="2" charset="0"/>
              </a:rPr>
              <a:t>Escenario sin rebrote</a:t>
            </a:r>
            <a:endParaRPr lang="es-ES_tradnl" sz="1596" dirty="0">
              <a:solidFill>
                <a:srgbClr val="626362"/>
              </a:solidFill>
              <a:latin typeface="DIN Condensed" pitchFamily="2" charset="0"/>
            </a:endParaRPr>
          </a:p>
        </p:txBody>
      </p:sp>
      <p:sp>
        <p:nvSpPr>
          <p:cNvPr id="3" name="Rectangle 2">
            <a:extLst>
              <a:ext uri="{FF2B5EF4-FFF2-40B4-BE49-F238E27FC236}">
                <a16:creationId xmlns:a16="http://schemas.microsoft.com/office/drawing/2014/main" id="{4EB326B1-E419-D04F-B89B-AF554D0EEDEC}"/>
              </a:ext>
            </a:extLst>
          </p:cNvPr>
          <p:cNvSpPr/>
          <p:nvPr/>
        </p:nvSpPr>
        <p:spPr>
          <a:xfrm>
            <a:off x="8281414" y="1848101"/>
            <a:ext cx="228004" cy="2477140"/>
          </a:xfrm>
          <a:prstGeom prst="rect">
            <a:avLst/>
          </a:prstGeom>
          <a:noFill/>
          <a:ln w="19050">
            <a:solidFill>
              <a:srgbClr val="FFFF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911840"/>
            <a:endParaRPr lang="es-ES_tradnl" sz="1795">
              <a:solidFill>
                <a:prstClr val="white"/>
              </a:solidFill>
              <a:latin typeface="Calibri"/>
            </a:endParaRPr>
          </a:p>
        </p:txBody>
      </p:sp>
      <p:sp>
        <p:nvSpPr>
          <p:cNvPr id="21" name="TextBox 20">
            <a:extLst>
              <a:ext uri="{FF2B5EF4-FFF2-40B4-BE49-F238E27FC236}">
                <a16:creationId xmlns:a16="http://schemas.microsoft.com/office/drawing/2014/main" id="{81064255-F549-E34D-9ABF-BF2F2768B9DF}"/>
              </a:ext>
            </a:extLst>
          </p:cNvPr>
          <p:cNvSpPr txBox="1"/>
          <p:nvPr/>
        </p:nvSpPr>
        <p:spPr>
          <a:xfrm>
            <a:off x="8985371" y="4325241"/>
            <a:ext cx="1098258" cy="644536"/>
          </a:xfrm>
          <a:prstGeom prst="rect">
            <a:avLst/>
          </a:prstGeom>
          <a:solidFill>
            <a:schemeClr val="bg1"/>
          </a:solidFill>
        </p:spPr>
        <p:txBody>
          <a:bodyPr wrap="square" rtlCol="0">
            <a:spAutoFit/>
          </a:bodyPr>
          <a:lstStyle/>
          <a:p>
            <a:pPr defTabSz="911840"/>
            <a:r>
              <a:rPr lang="es-MX" sz="1197" b="1" dirty="0">
                <a:solidFill>
                  <a:srgbClr val="1F497D"/>
                </a:solidFill>
                <a:latin typeface="DIN Condensed" pitchFamily="2" charset="0"/>
              </a:rPr>
              <a:t>Mundo</a:t>
            </a:r>
          </a:p>
          <a:p>
            <a:pPr defTabSz="911840"/>
            <a:r>
              <a:rPr lang="es-MX" sz="1197" dirty="0">
                <a:solidFill>
                  <a:srgbClr val="1F497D"/>
                </a:solidFill>
                <a:latin typeface="DIN Condensed" pitchFamily="2" charset="0"/>
              </a:rPr>
              <a:t>Sin rebrote: –6 %</a:t>
            </a:r>
          </a:p>
          <a:p>
            <a:pPr defTabSz="911840"/>
            <a:r>
              <a:rPr lang="es-MX" sz="1197" dirty="0">
                <a:solidFill>
                  <a:srgbClr val="1F497D"/>
                </a:solidFill>
                <a:latin typeface="DIN Condensed" pitchFamily="2" charset="0"/>
              </a:rPr>
              <a:t>Con rebrote: –7,6 %</a:t>
            </a:r>
            <a:endParaRPr lang="es-ES_tradnl" sz="1197" dirty="0">
              <a:solidFill>
                <a:srgbClr val="1F497D"/>
              </a:solidFill>
              <a:latin typeface="DIN Condensed" pitchFamily="2" charset="0"/>
            </a:endParaRPr>
          </a:p>
        </p:txBody>
      </p:sp>
      <p:sp>
        <p:nvSpPr>
          <p:cNvPr id="26" name="TextBox 25">
            <a:extLst>
              <a:ext uri="{FF2B5EF4-FFF2-40B4-BE49-F238E27FC236}">
                <a16:creationId xmlns:a16="http://schemas.microsoft.com/office/drawing/2014/main" id="{E84BFBDF-BF55-E345-8B60-8D12F1559612}"/>
              </a:ext>
            </a:extLst>
          </p:cNvPr>
          <p:cNvSpPr txBox="1"/>
          <p:nvPr/>
        </p:nvSpPr>
        <p:spPr>
          <a:xfrm>
            <a:off x="7725965" y="4530227"/>
            <a:ext cx="1098258" cy="644536"/>
          </a:xfrm>
          <a:prstGeom prst="rect">
            <a:avLst/>
          </a:prstGeom>
          <a:solidFill>
            <a:schemeClr val="bg1"/>
          </a:solidFill>
          <a:ln>
            <a:solidFill>
              <a:srgbClr val="FFFF00"/>
            </a:solidFill>
          </a:ln>
        </p:spPr>
        <p:txBody>
          <a:bodyPr wrap="square" rtlCol="0">
            <a:spAutoFit/>
          </a:bodyPr>
          <a:lstStyle/>
          <a:p>
            <a:pPr defTabSz="911840"/>
            <a:r>
              <a:rPr lang="es-MX" sz="1197" b="1" dirty="0">
                <a:solidFill>
                  <a:srgbClr val="1F497D"/>
                </a:solidFill>
                <a:latin typeface="DIN Condensed" pitchFamily="2" charset="0"/>
              </a:rPr>
              <a:t>Colombia</a:t>
            </a:r>
          </a:p>
          <a:p>
            <a:pPr defTabSz="911840"/>
            <a:r>
              <a:rPr lang="es-MX" sz="1197" dirty="0">
                <a:solidFill>
                  <a:srgbClr val="1F497D"/>
                </a:solidFill>
                <a:latin typeface="DIN Condensed" pitchFamily="2" charset="0"/>
              </a:rPr>
              <a:t>Sin rebrote: –6,1 %</a:t>
            </a:r>
          </a:p>
          <a:p>
            <a:pPr defTabSz="911840"/>
            <a:r>
              <a:rPr lang="es-MX" sz="1197" dirty="0">
                <a:solidFill>
                  <a:srgbClr val="1F497D"/>
                </a:solidFill>
                <a:latin typeface="DIN Condensed" pitchFamily="2" charset="0"/>
              </a:rPr>
              <a:t>Con rebrote: –7,9 %</a:t>
            </a:r>
            <a:endParaRPr lang="es-ES_tradnl" sz="1197" dirty="0">
              <a:solidFill>
                <a:srgbClr val="1F497D"/>
              </a:solidFill>
              <a:latin typeface="DIN Condensed" pitchFamily="2" charset="0"/>
            </a:endParaRPr>
          </a:p>
        </p:txBody>
      </p:sp>
      <p:sp>
        <p:nvSpPr>
          <p:cNvPr id="27" name="TextBox 26">
            <a:extLst>
              <a:ext uri="{FF2B5EF4-FFF2-40B4-BE49-F238E27FC236}">
                <a16:creationId xmlns:a16="http://schemas.microsoft.com/office/drawing/2014/main" id="{3A8E4B7A-49C9-514B-A79B-F522C9B2142A}"/>
              </a:ext>
            </a:extLst>
          </p:cNvPr>
          <p:cNvSpPr txBox="1"/>
          <p:nvPr/>
        </p:nvSpPr>
        <p:spPr>
          <a:xfrm>
            <a:off x="1980603" y="5133313"/>
            <a:ext cx="1161171" cy="644536"/>
          </a:xfrm>
          <a:prstGeom prst="rect">
            <a:avLst/>
          </a:prstGeom>
          <a:solidFill>
            <a:schemeClr val="bg1"/>
          </a:solidFill>
        </p:spPr>
        <p:txBody>
          <a:bodyPr wrap="square" rtlCol="0">
            <a:spAutoFit/>
          </a:bodyPr>
          <a:lstStyle/>
          <a:p>
            <a:pPr defTabSz="911840"/>
            <a:r>
              <a:rPr lang="es-MX" sz="1197" b="1" dirty="0">
                <a:solidFill>
                  <a:srgbClr val="1F497D"/>
                </a:solidFill>
                <a:latin typeface="DIN Condensed" pitchFamily="2" charset="0"/>
              </a:rPr>
              <a:t>Zona Euro</a:t>
            </a:r>
          </a:p>
          <a:p>
            <a:pPr defTabSz="911840"/>
            <a:r>
              <a:rPr lang="es-MX" sz="1197" dirty="0">
                <a:solidFill>
                  <a:srgbClr val="1F497D"/>
                </a:solidFill>
                <a:latin typeface="DIN Condensed" pitchFamily="2" charset="0"/>
              </a:rPr>
              <a:t>Sin rebrote: –9,1 %</a:t>
            </a:r>
          </a:p>
          <a:p>
            <a:pPr defTabSz="911840"/>
            <a:r>
              <a:rPr lang="es-MX" sz="1197" dirty="0">
                <a:solidFill>
                  <a:srgbClr val="1F497D"/>
                </a:solidFill>
                <a:latin typeface="DIN Condensed" pitchFamily="2" charset="0"/>
              </a:rPr>
              <a:t>Con rebrote: –11,5 %</a:t>
            </a:r>
            <a:endParaRPr lang="es-ES_tradnl" sz="1197" dirty="0">
              <a:solidFill>
                <a:srgbClr val="1F497D"/>
              </a:solidFill>
              <a:latin typeface="DIN Condensed" pitchFamily="2" charset="0"/>
            </a:endParaRPr>
          </a:p>
        </p:txBody>
      </p:sp>
      <p:sp>
        <p:nvSpPr>
          <p:cNvPr id="28" name="TextBox 27">
            <a:extLst>
              <a:ext uri="{FF2B5EF4-FFF2-40B4-BE49-F238E27FC236}">
                <a16:creationId xmlns:a16="http://schemas.microsoft.com/office/drawing/2014/main" id="{1EEB294E-881B-9743-B7AC-3C7D4F4919D9}"/>
              </a:ext>
            </a:extLst>
          </p:cNvPr>
          <p:cNvSpPr txBox="1"/>
          <p:nvPr/>
        </p:nvSpPr>
        <p:spPr>
          <a:xfrm>
            <a:off x="5349584" y="4769596"/>
            <a:ext cx="1098258" cy="644536"/>
          </a:xfrm>
          <a:prstGeom prst="rect">
            <a:avLst/>
          </a:prstGeom>
          <a:solidFill>
            <a:schemeClr val="bg1"/>
          </a:solidFill>
        </p:spPr>
        <p:txBody>
          <a:bodyPr wrap="square" rtlCol="0">
            <a:spAutoFit/>
          </a:bodyPr>
          <a:lstStyle/>
          <a:p>
            <a:pPr defTabSz="911840"/>
            <a:r>
              <a:rPr lang="es-MX" sz="1197" b="1" dirty="0">
                <a:solidFill>
                  <a:srgbClr val="1F497D"/>
                </a:solidFill>
                <a:latin typeface="DIN Condensed" pitchFamily="2" charset="0"/>
              </a:rPr>
              <a:t>OCDE</a:t>
            </a:r>
          </a:p>
          <a:p>
            <a:pPr defTabSz="911840"/>
            <a:r>
              <a:rPr lang="es-MX" sz="1197" dirty="0">
                <a:solidFill>
                  <a:srgbClr val="1F497D"/>
                </a:solidFill>
                <a:latin typeface="DIN Condensed" pitchFamily="2" charset="0"/>
              </a:rPr>
              <a:t>Sin rebrote: –7,5 %</a:t>
            </a:r>
          </a:p>
          <a:p>
            <a:pPr defTabSz="911840"/>
            <a:r>
              <a:rPr lang="es-MX" sz="1197" dirty="0">
                <a:solidFill>
                  <a:srgbClr val="1F497D"/>
                </a:solidFill>
                <a:latin typeface="DIN Condensed" pitchFamily="2" charset="0"/>
              </a:rPr>
              <a:t>Con rebrote: –9,3 %</a:t>
            </a:r>
            <a:endParaRPr lang="es-ES_tradnl" sz="1197" dirty="0">
              <a:solidFill>
                <a:srgbClr val="1F497D"/>
              </a:solidFill>
              <a:latin typeface="DIN Condensed" pitchFamily="2" charset="0"/>
            </a:endParaRPr>
          </a:p>
        </p:txBody>
      </p:sp>
      <p:sp>
        <p:nvSpPr>
          <p:cNvPr id="29" name="Title 1">
            <a:extLst>
              <a:ext uri="{FF2B5EF4-FFF2-40B4-BE49-F238E27FC236}">
                <a16:creationId xmlns:a16="http://schemas.microsoft.com/office/drawing/2014/main" id="{8AD24615-07F4-D24E-AE33-4FF1E1D340F0}"/>
              </a:ext>
            </a:extLst>
          </p:cNvPr>
          <p:cNvSpPr txBox="1">
            <a:spLocks/>
          </p:cNvSpPr>
          <p:nvPr/>
        </p:nvSpPr>
        <p:spPr bwMode="auto">
          <a:xfrm>
            <a:off x="233884" y="611010"/>
            <a:ext cx="11660418" cy="323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En Colombia, hasta del 7,9 %.</a:t>
            </a:r>
            <a:endParaRPr lang="es-CO" sz="1999" i="1" dirty="0">
              <a:solidFill>
                <a:srgbClr val="549C5E"/>
              </a:solidFill>
            </a:endParaRPr>
          </a:p>
        </p:txBody>
      </p:sp>
    </p:spTree>
    <p:extLst>
      <p:ext uri="{BB962C8B-B14F-4D97-AF65-F5344CB8AC3E}">
        <p14:creationId xmlns:p14="http://schemas.microsoft.com/office/powerpoint/2010/main" val="102519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229781" y="6394023"/>
            <a:ext cx="7569998" cy="460383"/>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Banco Mundial (2020): Lakner et al (2020).</a:t>
            </a:r>
          </a:p>
          <a:p>
            <a:pPr defTabSz="911840"/>
            <a:r>
              <a:rPr lang="es-MX" sz="1197" dirty="0">
                <a:solidFill>
                  <a:prstClr val="black">
                    <a:lumMod val="65000"/>
                    <a:lumOff val="35000"/>
                  </a:prstClr>
                </a:solidFill>
                <a:latin typeface="Calibri"/>
              </a:rPr>
              <a:t>Nota: Pobreza extrema corresponde al número de personas viviendo con menos de USD 1,90 al día.</a:t>
            </a:r>
            <a:endParaRPr lang="es-ES_tradnl" sz="1197" dirty="0">
              <a:solidFill>
                <a:prstClr val="black">
                  <a:lumMod val="65000"/>
                  <a:lumOff val="35000"/>
                </a:prstClr>
              </a:solidFill>
              <a:latin typeface="Calibri"/>
            </a:endParaRP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5"/>
            <a:ext cx="11660417" cy="693602"/>
          </a:xfrm>
        </p:spPr>
        <p:txBody>
          <a:bodyPr>
            <a:noAutofit/>
          </a:bodyPr>
          <a:lstStyle/>
          <a:p>
            <a:r>
              <a:rPr lang="es-CO" dirty="0">
                <a:solidFill>
                  <a:srgbClr val="0D3E19"/>
                </a:solidFill>
              </a:rPr>
              <a:t>Se estima que 140 millones de personas más que las proyectadas antes del COVID-19 se encontrarán en pobreza extrema en 2021.</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4" y="1803453"/>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Impacto del COVID-19 en la pobreza extrema global</a:t>
            </a:r>
            <a:endParaRPr lang="es-ES_tradnl" sz="1596" dirty="0">
              <a:solidFill>
                <a:prstClr val="black">
                  <a:lumMod val="75000"/>
                  <a:lumOff val="25000"/>
                </a:prstClr>
              </a:solidFill>
              <a:latin typeface="Calibri"/>
            </a:endParaRPr>
          </a:p>
        </p:txBody>
      </p:sp>
      <p:grpSp>
        <p:nvGrpSpPr>
          <p:cNvPr id="4" name="Group 3">
            <a:extLst>
              <a:ext uri="{FF2B5EF4-FFF2-40B4-BE49-F238E27FC236}">
                <a16:creationId xmlns:a16="http://schemas.microsoft.com/office/drawing/2014/main" id="{A952B8BA-64B8-2C40-BFE3-602A3259595B}"/>
              </a:ext>
            </a:extLst>
          </p:cNvPr>
          <p:cNvGrpSpPr/>
          <p:nvPr/>
        </p:nvGrpSpPr>
        <p:grpSpPr>
          <a:xfrm>
            <a:off x="2597728" y="2344769"/>
            <a:ext cx="7012418" cy="3874589"/>
            <a:chOff x="2146299" y="2379133"/>
            <a:chExt cx="7031951" cy="3885382"/>
          </a:xfrm>
        </p:grpSpPr>
        <p:pic>
          <p:nvPicPr>
            <p:cNvPr id="19" name="Picture 18">
              <a:extLst>
                <a:ext uri="{FF2B5EF4-FFF2-40B4-BE49-F238E27FC236}">
                  <a16:creationId xmlns:a16="http://schemas.microsoft.com/office/drawing/2014/main" id="{7E3ADF1A-DE9E-AE4F-B380-67ABE7E988AB}"/>
                </a:ext>
              </a:extLst>
            </p:cNvPr>
            <p:cNvPicPr>
              <a:picLocks noChangeAspect="1"/>
            </p:cNvPicPr>
            <p:nvPr/>
          </p:nvPicPr>
          <p:blipFill rotWithShape="1">
            <a:blip r:embed="rId2"/>
            <a:srcRect l="4406" t="4690" r="25447" b="7522"/>
            <a:stretch/>
          </p:blipFill>
          <p:spPr>
            <a:xfrm>
              <a:off x="2146299" y="2379133"/>
              <a:ext cx="4624678" cy="3885382"/>
            </a:xfrm>
            <a:prstGeom prst="rect">
              <a:avLst/>
            </a:prstGeom>
          </p:spPr>
        </p:pic>
        <p:sp>
          <p:nvSpPr>
            <p:cNvPr id="22" name="TextBox 21">
              <a:extLst>
                <a:ext uri="{FF2B5EF4-FFF2-40B4-BE49-F238E27FC236}">
                  <a16:creationId xmlns:a16="http://schemas.microsoft.com/office/drawing/2014/main" id="{BE943A59-576F-4F4D-86B8-E1817256F658}"/>
                </a:ext>
              </a:extLst>
            </p:cNvPr>
            <p:cNvSpPr txBox="1"/>
            <p:nvPr/>
          </p:nvSpPr>
          <p:spPr>
            <a:xfrm>
              <a:off x="6753275" y="2651773"/>
              <a:ext cx="2398423" cy="462051"/>
            </a:xfrm>
            <a:prstGeom prst="rect">
              <a:avLst/>
            </a:prstGeom>
            <a:noFill/>
          </p:spPr>
          <p:txBody>
            <a:bodyPr wrap="square" rtlCol="0">
              <a:spAutoFit/>
            </a:bodyPr>
            <a:lstStyle/>
            <a:p>
              <a:pPr defTabSz="911840"/>
              <a:r>
                <a:rPr lang="es-MX" sz="1197" dirty="0">
                  <a:solidFill>
                    <a:srgbClr val="9B3C2F"/>
                  </a:solidFill>
                  <a:latin typeface="Calibri"/>
                </a:rPr>
                <a:t>Proyección junio (revisada a la baja)</a:t>
              </a:r>
              <a:endParaRPr lang="es-ES_tradnl" sz="1197" dirty="0">
                <a:solidFill>
                  <a:srgbClr val="9B3C2F"/>
                </a:solidFill>
                <a:latin typeface="Calibri"/>
              </a:endParaRPr>
            </a:p>
          </p:txBody>
        </p:sp>
        <p:sp>
          <p:nvSpPr>
            <p:cNvPr id="23" name="TextBox 22">
              <a:extLst>
                <a:ext uri="{FF2B5EF4-FFF2-40B4-BE49-F238E27FC236}">
                  <a16:creationId xmlns:a16="http://schemas.microsoft.com/office/drawing/2014/main" id="{BB053773-C616-4C4B-8878-C2E6B015A767}"/>
                </a:ext>
              </a:extLst>
            </p:cNvPr>
            <p:cNvSpPr txBox="1"/>
            <p:nvPr/>
          </p:nvSpPr>
          <p:spPr>
            <a:xfrm>
              <a:off x="6770977" y="3229428"/>
              <a:ext cx="2398423" cy="276999"/>
            </a:xfrm>
            <a:prstGeom prst="rect">
              <a:avLst/>
            </a:prstGeom>
            <a:noFill/>
          </p:spPr>
          <p:txBody>
            <a:bodyPr wrap="square" rtlCol="0">
              <a:spAutoFit/>
            </a:bodyPr>
            <a:lstStyle/>
            <a:p>
              <a:pPr defTabSz="911840"/>
              <a:r>
                <a:rPr lang="es-MX" sz="1197" dirty="0">
                  <a:solidFill>
                    <a:srgbClr val="C76D03"/>
                  </a:solidFill>
                  <a:latin typeface="Calibri"/>
                </a:rPr>
                <a:t>Proyección junio (inicial)</a:t>
              </a:r>
              <a:endParaRPr lang="es-ES_tradnl" sz="1197" dirty="0">
                <a:solidFill>
                  <a:srgbClr val="C76D03"/>
                </a:solidFill>
                <a:latin typeface="Calibri"/>
              </a:endParaRPr>
            </a:p>
          </p:txBody>
        </p:sp>
        <p:sp>
          <p:nvSpPr>
            <p:cNvPr id="24" name="TextBox 23">
              <a:extLst>
                <a:ext uri="{FF2B5EF4-FFF2-40B4-BE49-F238E27FC236}">
                  <a16:creationId xmlns:a16="http://schemas.microsoft.com/office/drawing/2014/main" id="{8CD50E61-E19C-4842-AEC1-8CC3B27CCCBC}"/>
                </a:ext>
              </a:extLst>
            </p:cNvPr>
            <p:cNvSpPr txBox="1"/>
            <p:nvPr/>
          </p:nvSpPr>
          <p:spPr>
            <a:xfrm>
              <a:off x="6770977" y="3677960"/>
              <a:ext cx="2398423" cy="276999"/>
            </a:xfrm>
            <a:prstGeom prst="rect">
              <a:avLst/>
            </a:prstGeom>
            <a:noFill/>
          </p:spPr>
          <p:txBody>
            <a:bodyPr wrap="square" rtlCol="0">
              <a:spAutoFit/>
            </a:bodyPr>
            <a:lstStyle/>
            <a:p>
              <a:pPr defTabSz="911840"/>
              <a:r>
                <a:rPr lang="es-MX" sz="1197" dirty="0">
                  <a:solidFill>
                    <a:srgbClr val="EBAB06"/>
                  </a:solidFill>
                  <a:latin typeface="Calibri"/>
                </a:rPr>
                <a:t>Proyección abril</a:t>
              </a:r>
              <a:endParaRPr lang="es-ES_tradnl" sz="1197" dirty="0">
                <a:solidFill>
                  <a:srgbClr val="EBAB06"/>
                </a:solidFill>
                <a:latin typeface="Calibri"/>
              </a:endParaRPr>
            </a:p>
          </p:txBody>
        </p:sp>
        <p:sp>
          <p:nvSpPr>
            <p:cNvPr id="25" name="TextBox 24">
              <a:extLst>
                <a:ext uri="{FF2B5EF4-FFF2-40B4-BE49-F238E27FC236}">
                  <a16:creationId xmlns:a16="http://schemas.microsoft.com/office/drawing/2014/main" id="{5A415850-6CBB-EE4F-A00D-3CE4F0AE0DBA}"/>
                </a:ext>
              </a:extLst>
            </p:cNvPr>
            <p:cNvSpPr txBox="1"/>
            <p:nvPr/>
          </p:nvSpPr>
          <p:spPr>
            <a:xfrm>
              <a:off x="6779827" y="4694234"/>
              <a:ext cx="2398423" cy="276999"/>
            </a:xfrm>
            <a:prstGeom prst="rect">
              <a:avLst/>
            </a:prstGeom>
            <a:noFill/>
          </p:spPr>
          <p:txBody>
            <a:bodyPr wrap="square" rtlCol="0">
              <a:spAutoFit/>
            </a:bodyPr>
            <a:lstStyle/>
            <a:p>
              <a:pPr defTabSz="911840"/>
              <a:r>
                <a:rPr lang="es-MX" sz="1197" dirty="0">
                  <a:solidFill>
                    <a:srgbClr val="979797"/>
                  </a:solidFill>
                  <a:latin typeface="Calibri"/>
                </a:rPr>
                <a:t>Proyección pre-COVID</a:t>
              </a:r>
              <a:endParaRPr lang="es-ES_tradnl" sz="1197" dirty="0">
                <a:solidFill>
                  <a:srgbClr val="979797"/>
                </a:solidFill>
                <a:latin typeface="Calibri"/>
              </a:endParaRPr>
            </a:p>
          </p:txBody>
        </p:sp>
      </p:grpSp>
      <p:sp>
        <p:nvSpPr>
          <p:cNvPr id="26" name="Title 1">
            <a:extLst>
              <a:ext uri="{FF2B5EF4-FFF2-40B4-BE49-F238E27FC236}">
                <a16:creationId xmlns:a16="http://schemas.microsoft.com/office/drawing/2014/main" id="{49B89B06-4246-1D48-807D-83E1B22A8619}"/>
              </a:ext>
            </a:extLst>
          </p:cNvPr>
          <p:cNvSpPr txBox="1">
            <a:spLocks/>
          </p:cNvSpPr>
          <p:nvPr/>
        </p:nvSpPr>
        <p:spPr bwMode="auto">
          <a:xfrm>
            <a:off x="233884" y="973613"/>
            <a:ext cx="11660418" cy="62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En Colombia se pronostican retrocesos de 20 años en reducción de la pobreza, con aumentos hasta de 15 pp en la población en pobreza monetaria, de 27 % a 42 % (UAndes). </a:t>
            </a:r>
            <a:endParaRPr lang="es-CO" sz="1999" i="1" dirty="0">
              <a:solidFill>
                <a:srgbClr val="549C5E"/>
              </a:solidFill>
            </a:endParaRPr>
          </a:p>
        </p:txBody>
      </p:sp>
    </p:spTree>
    <p:extLst>
      <p:ext uri="{BB962C8B-B14F-4D97-AF65-F5344CB8AC3E}">
        <p14:creationId xmlns:p14="http://schemas.microsoft.com/office/powerpoint/2010/main" val="3349414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283778" y="6356443"/>
            <a:ext cx="7569998" cy="460383"/>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OCDE (2020).</a:t>
            </a:r>
          </a:p>
          <a:p>
            <a:pPr defTabSz="911840"/>
            <a:r>
              <a:rPr lang="es-MX" sz="1197" dirty="0">
                <a:solidFill>
                  <a:prstClr val="black">
                    <a:lumMod val="65000"/>
                    <a:lumOff val="35000"/>
                  </a:prstClr>
                </a:solidFill>
                <a:latin typeface="Calibri"/>
              </a:rPr>
              <a:t>Nota: Promedio de países seleccionados: Australia, Canadá, Japón, Corea del Sur, Suecia y Estados Unidos.</a:t>
            </a:r>
            <a:endParaRPr lang="es-ES_tradnl" sz="1197" dirty="0">
              <a:solidFill>
                <a:prstClr val="black">
                  <a:lumMod val="65000"/>
                  <a:lumOff val="35000"/>
                </a:prstClr>
              </a:solidFill>
              <a:latin typeface="Calibri"/>
            </a:endParaRP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5"/>
            <a:ext cx="11660417" cy="338539"/>
          </a:xfrm>
        </p:spPr>
        <p:txBody>
          <a:bodyPr>
            <a:noAutofit/>
          </a:bodyPr>
          <a:lstStyle/>
          <a:p>
            <a:r>
              <a:rPr lang="es-CO" dirty="0">
                <a:solidFill>
                  <a:srgbClr val="0D3E19"/>
                </a:solidFill>
              </a:rPr>
              <a:t>El impacto inicial en empleo en economías avanzadas ha sido 10 veces el de la crisis 2008.</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3" y="1648150"/>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Cambio porcentual en el número de horas trabajadas durante los primeros 3 meses de las crisis</a:t>
            </a:r>
            <a:endParaRPr lang="es-ES_tradnl" sz="1596" dirty="0">
              <a:solidFill>
                <a:prstClr val="black">
                  <a:lumMod val="75000"/>
                  <a:lumOff val="25000"/>
                </a:prstClr>
              </a:solidFill>
              <a:latin typeface="Calibri"/>
            </a:endParaRPr>
          </a:p>
        </p:txBody>
      </p:sp>
      <p:sp>
        <p:nvSpPr>
          <p:cNvPr id="16" name="Title 1">
            <a:extLst>
              <a:ext uri="{FF2B5EF4-FFF2-40B4-BE49-F238E27FC236}">
                <a16:creationId xmlns:a16="http://schemas.microsoft.com/office/drawing/2014/main" id="{64D86542-9753-2E41-86F5-03E34BF6135A}"/>
              </a:ext>
            </a:extLst>
          </p:cNvPr>
          <p:cNvSpPr txBox="1">
            <a:spLocks/>
          </p:cNvSpPr>
          <p:nvPr/>
        </p:nvSpPr>
        <p:spPr bwMode="auto">
          <a:xfrm>
            <a:off x="233883" y="578604"/>
            <a:ext cx="11660418" cy="620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En los primeros 3 meses, las horas trabajadas cayeron 12,2 % en Australia, Canadá, Japón, Corea del Sur, Suecia y Estados Unidos, frente la caída de 1,2 % en los primeros 3 meses de la crisis financiera global.</a:t>
            </a:r>
            <a:endParaRPr lang="es-CO" sz="1999" i="1" dirty="0">
              <a:solidFill>
                <a:srgbClr val="549C5E"/>
              </a:solidFill>
            </a:endParaRPr>
          </a:p>
        </p:txBody>
      </p:sp>
      <p:pic>
        <p:nvPicPr>
          <p:cNvPr id="13" name="Picture 12">
            <a:extLst>
              <a:ext uri="{FF2B5EF4-FFF2-40B4-BE49-F238E27FC236}">
                <a16:creationId xmlns:a16="http://schemas.microsoft.com/office/drawing/2014/main" id="{D8960FD4-8D84-B944-A9A2-27B99F375089}"/>
              </a:ext>
            </a:extLst>
          </p:cNvPr>
          <p:cNvPicPr>
            <a:picLocks noChangeAspect="1"/>
          </p:cNvPicPr>
          <p:nvPr/>
        </p:nvPicPr>
        <p:blipFill rotWithShape="1">
          <a:blip r:embed="rId2"/>
          <a:srcRect l="17386" t="28687" r="43721" b="64108"/>
          <a:stretch/>
        </p:blipFill>
        <p:spPr>
          <a:xfrm>
            <a:off x="3435027" y="5961634"/>
            <a:ext cx="5337821" cy="490959"/>
          </a:xfrm>
          <a:prstGeom prst="rect">
            <a:avLst/>
          </a:prstGeom>
        </p:spPr>
      </p:pic>
      <p:sp>
        <p:nvSpPr>
          <p:cNvPr id="11" name="TextBox 10">
            <a:extLst>
              <a:ext uri="{FF2B5EF4-FFF2-40B4-BE49-F238E27FC236}">
                <a16:creationId xmlns:a16="http://schemas.microsoft.com/office/drawing/2014/main" id="{1EBA1D59-39B2-4B43-8193-548A04C71FEA}"/>
              </a:ext>
            </a:extLst>
          </p:cNvPr>
          <p:cNvSpPr txBox="1"/>
          <p:nvPr/>
        </p:nvSpPr>
        <p:spPr>
          <a:xfrm>
            <a:off x="4042059" y="6018829"/>
            <a:ext cx="2053436" cy="337614"/>
          </a:xfrm>
          <a:prstGeom prst="rect">
            <a:avLst/>
          </a:prstGeom>
          <a:solidFill>
            <a:schemeClr val="bg1"/>
          </a:solidFill>
        </p:spPr>
        <p:txBody>
          <a:bodyPr wrap="square" rtlCol="0">
            <a:spAutoFit/>
          </a:bodyPr>
          <a:lstStyle/>
          <a:p>
            <a:pPr defTabSz="911840"/>
            <a:r>
              <a:rPr lang="es-MX" sz="1596" dirty="0">
                <a:solidFill>
                  <a:srgbClr val="7C7C7C"/>
                </a:solidFill>
                <a:latin typeface="Calibri" panose="020F0502020204030204" pitchFamily="34" charset="0"/>
                <a:cs typeface="Calibri" panose="020F0502020204030204" pitchFamily="34" charset="0"/>
              </a:rPr>
              <a:t>Crisis COVID-19</a:t>
            </a:r>
            <a:endParaRPr lang="es-ES_tradnl" sz="1596" dirty="0">
              <a:solidFill>
                <a:srgbClr val="7C7C7C"/>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6208889-E7CD-0D47-8D81-EF3C74A8377D}"/>
              </a:ext>
            </a:extLst>
          </p:cNvPr>
          <p:cNvSpPr txBox="1"/>
          <p:nvPr/>
        </p:nvSpPr>
        <p:spPr>
          <a:xfrm>
            <a:off x="6719416" y="6023674"/>
            <a:ext cx="2053436" cy="337614"/>
          </a:xfrm>
          <a:prstGeom prst="rect">
            <a:avLst/>
          </a:prstGeom>
          <a:solidFill>
            <a:schemeClr val="bg1"/>
          </a:solidFill>
        </p:spPr>
        <p:txBody>
          <a:bodyPr wrap="square" rtlCol="0">
            <a:spAutoFit/>
          </a:bodyPr>
          <a:lstStyle/>
          <a:p>
            <a:pPr defTabSz="911840"/>
            <a:r>
              <a:rPr lang="es-MX" sz="1596" dirty="0">
                <a:solidFill>
                  <a:srgbClr val="7C7C7C"/>
                </a:solidFill>
                <a:latin typeface="Calibri" panose="020F0502020204030204" pitchFamily="34" charset="0"/>
                <a:cs typeface="Calibri" panose="020F0502020204030204" pitchFamily="34" charset="0"/>
              </a:rPr>
              <a:t>Crisis financiera 2008</a:t>
            </a:r>
            <a:endParaRPr lang="es-ES_tradnl" sz="1596" dirty="0">
              <a:solidFill>
                <a:srgbClr val="7C7C7C"/>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91773DDF-6E7D-8145-B1BB-14597F3A9E8A}"/>
              </a:ext>
            </a:extLst>
          </p:cNvPr>
          <p:cNvGrpSpPr/>
          <p:nvPr/>
        </p:nvGrpSpPr>
        <p:grpSpPr>
          <a:xfrm>
            <a:off x="2086967" y="2296971"/>
            <a:ext cx="8017054" cy="3487752"/>
            <a:chOff x="2416947" y="2354169"/>
            <a:chExt cx="7396932" cy="3055344"/>
          </a:xfrm>
        </p:grpSpPr>
        <p:pic>
          <p:nvPicPr>
            <p:cNvPr id="10" name="Picture 9">
              <a:extLst>
                <a:ext uri="{FF2B5EF4-FFF2-40B4-BE49-F238E27FC236}">
                  <a16:creationId xmlns:a16="http://schemas.microsoft.com/office/drawing/2014/main" id="{F8BB4EB4-A2F1-1147-9A8C-D6B370BFC14C}"/>
                </a:ext>
              </a:extLst>
            </p:cNvPr>
            <p:cNvPicPr>
              <a:picLocks noChangeAspect="1"/>
            </p:cNvPicPr>
            <p:nvPr/>
          </p:nvPicPr>
          <p:blipFill rotWithShape="1">
            <a:blip r:embed="rId3"/>
            <a:srcRect t="40051" r="34779" b="6806"/>
            <a:stretch/>
          </p:blipFill>
          <p:spPr>
            <a:xfrm>
              <a:off x="2416947" y="2354169"/>
              <a:ext cx="7358106" cy="3022247"/>
            </a:xfrm>
            <a:prstGeom prst="rect">
              <a:avLst/>
            </a:prstGeom>
          </p:spPr>
        </p:pic>
        <p:sp>
          <p:nvSpPr>
            <p:cNvPr id="14" name="TextBox 13">
              <a:extLst>
                <a:ext uri="{FF2B5EF4-FFF2-40B4-BE49-F238E27FC236}">
                  <a16:creationId xmlns:a16="http://schemas.microsoft.com/office/drawing/2014/main" id="{322D786C-2E29-B74D-9E47-12510C99B3DD}"/>
                </a:ext>
              </a:extLst>
            </p:cNvPr>
            <p:cNvSpPr txBox="1"/>
            <p:nvPr/>
          </p:nvSpPr>
          <p:spPr>
            <a:xfrm>
              <a:off x="4545284" y="5114316"/>
              <a:ext cx="1025342" cy="295197"/>
            </a:xfrm>
            <a:prstGeom prst="rect">
              <a:avLst/>
            </a:prstGeom>
            <a:solidFill>
              <a:schemeClr val="bg1"/>
            </a:solidFill>
          </p:spPr>
          <p:txBody>
            <a:bodyPr wrap="square" rtlCol="0">
              <a:spAutoFit/>
            </a:bodyPr>
            <a:lstStyle/>
            <a:p>
              <a:pPr algn="ctr" defTabSz="911840"/>
              <a:r>
                <a:rPr lang="es-MX" sz="1596" dirty="0">
                  <a:solidFill>
                    <a:srgbClr val="7C7C7C"/>
                  </a:solidFill>
                  <a:latin typeface="Calibri" panose="020F0502020204030204" pitchFamily="34" charset="0"/>
                  <a:cs typeface="Calibri" panose="020F0502020204030204" pitchFamily="34" charset="0"/>
                </a:rPr>
                <a:t>Mes 1</a:t>
              </a:r>
              <a:endParaRPr lang="es-ES_tradnl" sz="1596" dirty="0">
                <a:solidFill>
                  <a:srgbClr val="7C7C7C"/>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A9B0ADAE-E3BC-2E4B-BF0B-3ED404404F7F}"/>
                </a:ext>
              </a:extLst>
            </p:cNvPr>
            <p:cNvSpPr txBox="1"/>
            <p:nvPr/>
          </p:nvSpPr>
          <p:spPr>
            <a:xfrm>
              <a:off x="6673621" y="5114316"/>
              <a:ext cx="1025342" cy="295197"/>
            </a:xfrm>
            <a:prstGeom prst="rect">
              <a:avLst/>
            </a:prstGeom>
            <a:solidFill>
              <a:schemeClr val="bg1"/>
            </a:solidFill>
          </p:spPr>
          <p:txBody>
            <a:bodyPr wrap="square" rtlCol="0">
              <a:spAutoFit/>
            </a:bodyPr>
            <a:lstStyle/>
            <a:p>
              <a:pPr algn="ctr" defTabSz="911840"/>
              <a:r>
                <a:rPr lang="es-MX" sz="1596" dirty="0">
                  <a:solidFill>
                    <a:srgbClr val="7C7C7C"/>
                  </a:solidFill>
                  <a:latin typeface="Calibri" panose="020F0502020204030204" pitchFamily="34" charset="0"/>
                  <a:cs typeface="Calibri" panose="020F0502020204030204" pitchFamily="34" charset="0"/>
                </a:rPr>
                <a:t>Mes 2</a:t>
              </a:r>
              <a:endParaRPr lang="es-ES_tradnl" sz="1596" dirty="0">
                <a:solidFill>
                  <a:srgbClr val="7C7C7C"/>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5C46A5ED-854D-DA43-9D6E-5A7B32C814B1}"/>
                </a:ext>
              </a:extLst>
            </p:cNvPr>
            <p:cNvSpPr txBox="1"/>
            <p:nvPr/>
          </p:nvSpPr>
          <p:spPr>
            <a:xfrm>
              <a:off x="8788537" y="5114316"/>
              <a:ext cx="1025342" cy="295197"/>
            </a:xfrm>
            <a:prstGeom prst="rect">
              <a:avLst/>
            </a:prstGeom>
            <a:solidFill>
              <a:schemeClr val="bg1"/>
            </a:solidFill>
          </p:spPr>
          <p:txBody>
            <a:bodyPr wrap="square" rtlCol="0">
              <a:spAutoFit/>
            </a:bodyPr>
            <a:lstStyle/>
            <a:p>
              <a:pPr algn="ctr" defTabSz="911840"/>
              <a:r>
                <a:rPr lang="es-MX" sz="1596" dirty="0">
                  <a:solidFill>
                    <a:srgbClr val="7C7C7C"/>
                  </a:solidFill>
                  <a:latin typeface="Calibri" panose="020F0502020204030204" pitchFamily="34" charset="0"/>
                  <a:cs typeface="Calibri" panose="020F0502020204030204" pitchFamily="34" charset="0"/>
                </a:rPr>
                <a:t>Mes 3</a:t>
              </a:r>
              <a:endParaRPr lang="es-ES_tradnl" sz="1596" dirty="0">
                <a:solidFill>
                  <a:srgbClr val="7C7C7C"/>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28942289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300119" y="6533899"/>
            <a:ext cx="7569998" cy="276230"/>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OCDE (2020).</a:t>
            </a: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4"/>
            <a:ext cx="11660417" cy="690895"/>
          </a:xfrm>
        </p:spPr>
        <p:txBody>
          <a:bodyPr>
            <a:noAutofit/>
          </a:bodyPr>
          <a:lstStyle/>
          <a:p>
            <a:r>
              <a:rPr lang="es-CO" dirty="0">
                <a:solidFill>
                  <a:srgbClr val="0D3E19"/>
                </a:solidFill>
              </a:rPr>
              <a:t>Colombia tiene hoy la tasa de desempleo más alta de la OCDE, más de 7 puntos porcentuales superior a la de España.</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3" y="1538389"/>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Tasa de desempleo (%)</a:t>
            </a:r>
            <a:endParaRPr lang="es-ES_tradnl" sz="1596" dirty="0">
              <a:solidFill>
                <a:prstClr val="black">
                  <a:lumMod val="75000"/>
                  <a:lumOff val="25000"/>
                </a:prstClr>
              </a:solidFill>
              <a:latin typeface="Calibri"/>
            </a:endParaRPr>
          </a:p>
        </p:txBody>
      </p:sp>
      <p:sp>
        <p:nvSpPr>
          <p:cNvPr id="16" name="Title 1">
            <a:extLst>
              <a:ext uri="{FF2B5EF4-FFF2-40B4-BE49-F238E27FC236}">
                <a16:creationId xmlns:a16="http://schemas.microsoft.com/office/drawing/2014/main" id="{64D86542-9753-2E41-86F5-03E34BF6135A}"/>
              </a:ext>
            </a:extLst>
          </p:cNvPr>
          <p:cNvSpPr txBox="1">
            <a:spLocks/>
          </p:cNvSpPr>
          <p:nvPr/>
        </p:nvSpPr>
        <p:spPr bwMode="auto">
          <a:xfrm>
            <a:off x="233884" y="973614"/>
            <a:ext cx="11660418" cy="3376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Es también el país con el mayor aumento del desempleo entre enero y mayo de 2020.</a:t>
            </a:r>
            <a:endParaRPr lang="es-CO" sz="1999" i="1" dirty="0">
              <a:solidFill>
                <a:srgbClr val="549C5E"/>
              </a:solidFill>
            </a:endParaRPr>
          </a:p>
        </p:txBody>
      </p:sp>
      <p:sp>
        <p:nvSpPr>
          <p:cNvPr id="11" name="TextBox 10">
            <a:extLst>
              <a:ext uri="{FF2B5EF4-FFF2-40B4-BE49-F238E27FC236}">
                <a16:creationId xmlns:a16="http://schemas.microsoft.com/office/drawing/2014/main" id="{1EBA1D59-39B2-4B43-8193-548A04C71FEA}"/>
              </a:ext>
            </a:extLst>
          </p:cNvPr>
          <p:cNvSpPr txBox="1"/>
          <p:nvPr/>
        </p:nvSpPr>
        <p:spPr>
          <a:xfrm>
            <a:off x="3237633" y="6271320"/>
            <a:ext cx="3294577" cy="337614"/>
          </a:xfrm>
          <a:prstGeom prst="rect">
            <a:avLst/>
          </a:prstGeom>
          <a:solidFill>
            <a:schemeClr val="bg1"/>
          </a:solidFill>
        </p:spPr>
        <p:txBody>
          <a:bodyPr wrap="square" rtlCol="0">
            <a:spAutoFit/>
          </a:bodyPr>
          <a:lstStyle/>
          <a:p>
            <a:pPr defTabSz="911840"/>
            <a:r>
              <a:rPr lang="es-MX" sz="1596" dirty="0">
                <a:solidFill>
                  <a:srgbClr val="7C7C7C"/>
                </a:solidFill>
                <a:latin typeface="Calibri" panose="020F0502020204030204" pitchFamily="34" charset="0"/>
                <a:cs typeface="Calibri" panose="020F0502020204030204" pitchFamily="34" charset="0"/>
              </a:rPr>
              <a:t>Mayo 2020 o último dato disponible</a:t>
            </a:r>
            <a:endParaRPr lang="es-ES_tradnl" sz="1596" dirty="0">
              <a:solidFill>
                <a:srgbClr val="7C7C7C"/>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6208889-E7CD-0D47-8D81-EF3C74A8377D}"/>
              </a:ext>
            </a:extLst>
          </p:cNvPr>
          <p:cNvSpPr txBox="1"/>
          <p:nvPr/>
        </p:nvSpPr>
        <p:spPr>
          <a:xfrm>
            <a:off x="7454841" y="6286602"/>
            <a:ext cx="2053436" cy="337614"/>
          </a:xfrm>
          <a:prstGeom prst="rect">
            <a:avLst/>
          </a:prstGeom>
          <a:solidFill>
            <a:schemeClr val="bg1"/>
          </a:solidFill>
        </p:spPr>
        <p:txBody>
          <a:bodyPr wrap="square" rtlCol="0">
            <a:spAutoFit/>
          </a:bodyPr>
          <a:lstStyle/>
          <a:p>
            <a:pPr defTabSz="911840"/>
            <a:r>
              <a:rPr lang="es-MX" sz="1596" dirty="0">
                <a:solidFill>
                  <a:srgbClr val="7C7C7C"/>
                </a:solidFill>
                <a:latin typeface="Calibri" panose="020F0502020204030204" pitchFamily="34" charset="0"/>
                <a:cs typeface="Calibri" panose="020F0502020204030204" pitchFamily="34" charset="0"/>
              </a:rPr>
              <a:t>Enero 2020</a:t>
            </a:r>
            <a:endParaRPr lang="es-ES_tradnl" sz="1596" dirty="0">
              <a:solidFill>
                <a:srgbClr val="7C7C7C"/>
              </a:solidFill>
              <a:latin typeface="Calibri" panose="020F0502020204030204" pitchFamily="34" charset="0"/>
              <a:cs typeface="Calibri" panose="020F0502020204030204" pitchFamily="34" charset="0"/>
            </a:endParaRPr>
          </a:p>
        </p:txBody>
      </p:sp>
      <p:pic>
        <p:nvPicPr>
          <p:cNvPr id="20" name="Picture 19">
            <a:extLst>
              <a:ext uri="{FF2B5EF4-FFF2-40B4-BE49-F238E27FC236}">
                <a16:creationId xmlns:a16="http://schemas.microsoft.com/office/drawing/2014/main" id="{20CCF298-0F54-DA4C-9E37-E7BD363D86FA}"/>
              </a:ext>
            </a:extLst>
          </p:cNvPr>
          <p:cNvPicPr>
            <a:picLocks noChangeAspect="1"/>
          </p:cNvPicPr>
          <p:nvPr/>
        </p:nvPicPr>
        <p:blipFill rotWithShape="1">
          <a:blip r:embed="rId2"/>
          <a:srcRect t="26864"/>
          <a:stretch/>
        </p:blipFill>
        <p:spPr>
          <a:xfrm>
            <a:off x="448956" y="2011995"/>
            <a:ext cx="11445345" cy="4049687"/>
          </a:xfrm>
          <a:prstGeom prst="rect">
            <a:avLst/>
          </a:prstGeom>
        </p:spPr>
      </p:pic>
      <p:pic>
        <p:nvPicPr>
          <p:cNvPr id="23" name="Picture 22">
            <a:extLst>
              <a:ext uri="{FF2B5EF4-FFF2-40B4-BE49-F238E27FC236}">
                <a16:creationId xmlns:a16="http://schemas.microsoft.com/office/drawing/2014/main" id="{FDDC1CB0-2976-2543-AF9A-7E19B4C73A9B}"/>
              </a:ext>
            </a:extLst>
          </p:cNvPr>
          <p:cNvPicPr>
            <a:picLocks noChangeAspect="1"/>
          </p:cNvPicPr>
          <p:nvPr/>
        </p:nvPicPr>
        <p:blipFill rotWithShape="1">
          <a:blip r:embed="rId2"/>
          <a:srcRect l="23036" t="22903" r="75698" b="74018"/>
          <a:stretch/>
        </p:blipFill>
        <p:spPr>
          <a:xfrm>
            <a:off x="3047517" y="6317283"/>
            <a:ext cx="190116" cy="223666"/>
          </a:xfrm>
          <a:prstGeom prst="rect">
            <a:avLst/>
          </a:prstGeom>
        </p:spPr>
      </p:pic>
      <p:pic>
        <p:nvPicPr>
          <p:cNvPr id="24" name="Picture 23">
            <a:extLst>
              <a:ext uri="{FF2B5EF4-FFF2-40B4-BE49-F238E27FC236}">
                <a16:creationId xmlns:a16="http://schemas.microsoft.com/office/drawing/2014/main" id="{01F800C7-2BD1-524B-BA30-6012200B35EB}"/>
              </a:ext>
            </a:extLst>
          </p:cNvPr>
          <p:cNvPicPr>
            <a:picLocks noChangeAspect="1"/>
          </p:cNvPicPr>
          <p:nvPr/>
        </p:nvPicPr>
        <p:blipFill rotWithShape="1">
          <a:blip r:embed="rId2"/>
          <a:srcRect l="69963" t="22902" r="28771" b="74018"/>
          <a:stretch/>
        </p:blipFill>
        <p:spPr>
          <a:xfrm>
            <a:off x="7269092" y="6330862"/>
            <a:ext cx="185750" cy="218530"/>
          </a:xfrm>
          <a:prstGeom prst="rect">
            <a:avLst/>
          </a:prstGeom>
        </p:spPr>
      </p:pic>
    </p:spTree>
    <p:extLst>
      <p:ext uri="{BB962C8B-B14F-4D97-AF65-F5344CB8AC3E}">
        <p14:creationId xmlns:p14="http://schemas.microsoft.com/office/powerpoint/2010/main" val="2101727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229780" y="6562720"/>
            <a:ext cx="7569998" cy="276230"/>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elaboración CPC con base en DANE (GEIH).</a:t>
            </a: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4"/>
            <a:ext cx="11660417" cy="762894"/>
          </a:xfrm>
        </p:spPr>
        <p:txBody>
          <a:bodyPr>
            <a:noAutofit/>
          </a:bodyPr>
          <a:lstStyle/>
          <a:p>
            <a:r>
              <a:rPr lang="es-CO" dirty="0">
                <a:solidFill>
                  <a:srgbClr val="0D3E19"/>
                </a:solidFill>
              </a:rPr>
              <a:t>La crisis ha afectado en mayor medida a los más vulnerables y ha puesto de manifiesto las desigualdades existentes en Colombia, en múltiples dimensiones.</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4" y="1131896"/>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Tasa de desempleo (%) en Colombia, 23 ciudades y total nacional</a:t>
            </a:r>
            <a:endParaRPr lang="es-ES_tradnl" sz="1596" dirty="0">
              <a:solidFill>
                <a:prstClr val="black">
                  <a:lumMod val="75000"/>
                  <a:lumOff val="25000"/>
                </a:prstClr>
              </a:solidFill>
              <a:latin typeface="Calibri"/>
            </a:endParaRPr>
          </a:p>
        </p:txBody>
      </p:sp>
      <p:pic>
        <p:nvPicPr>
          <p:cNvPr id="10" name="Media1 vídeo prueba">
            <a:hlinkClick r:id="" action="ppaction://media"/>
            <a:extLst>
              <a:ext uri="{FF2B5EF4-FFF2-40B4-BE49-F238E27FC236}">
                <a16:creationId xmlns:a16="http://schemas.microsoft.com/office/drawing/2014/main" id="{4ABD0E38-40F7-43C2-95BC-15E8A4D1AD94}"/>
              </a:ext>
            </a:extLst>
          </p:cNvPr>
          <p:cNvPicPr>
            <a:picLocks noChangeAspect="1"/>
          </p:cNvPicPr>
          <p:nvPr>
            <a:videoFile r:link="rId1"/>
            <p:extLst>
              <p:ext uri="{DAA4B4D4-6D71-4841-9C94-3DE7FCFB9230}">
                <p14:media xmlns:p14="http://schemas.microsoft.com/office/powerpoint/2010/main" r:embed="rId2">
                  <p14:trim st="5598" end="12983"/>
                </p14:media>
              </p:ext>
            </p:extLst>
          </p:nvPr>
        </p:nvPicPr>
        <p:blipFill rotWithShape="1">
          <a:blip r:embed="rId4"/>
          <a:srcRect t="12713" b="3509"/>
          <a:stretch>
            <a:fillRect/>
          </a:stretch>
        </p:blipFill>
        <p:spPr>
          <a:xfrm>
            <a:off x="1663907" y="1432461"/>
            <a:ext cx="9488775" cy="4968339"/>
          </a:xfrm>
          <a:prstGeom prst="rect">
            <a:avLst/>
          </a:prstGeom>
        </p:spPr>
      </p:pic>
    </p:spTree>
    <p:extLst>
      <p:ext uri="{BB962C8B-B14F-4D97-AF65-F5344CB8AC3E}">
        <p14:creationId xmlns:p14="http://schemas.microsoft.com/office/powerpoint/2010/main" val="648483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86"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0"/>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0"/>
                                        </p:tgtEl>
                                      </p:cBhvr>
                                    </p:cmd>
                                  </p:childTnLst>
                                </p:cTn>
                              </p:par>
                            </p:childTnLst>
                          </p:cTn>
                        </p:par>
                      </p:childTnLst>
                    </p:cTn>
                  </p:par>
                </p:childTnLst>
              </p:cTn>
              <p:nextCondLst>
                <p:cond evt="onClick" delay="0">
                  <p:tgtEl>
                    <p:spTgt spid="10"/>
                  </p:tgtEl>
                </p:cond>
              </p:nextCondLst>
            </p:seq>
            <p:video>
              <p:cMediaNode vol="80000">
                <p:cTn id="12" fill="hold" display="0">
                  <p:stCondLst>
                    <p:cond delay="indefinite"/>
                  </p:stCondLst>
                </p:cTn>
                <p:tgtEl>
                  <p:spTgt spid="10"/>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E28E-9B49-D147-AB3F-28896F2EA1F4}"/>
              </a:ext>
            </a:extLst>
          </p:cNvPr>
          <p:cNvSpPr>
            <a:spLocks noGrp="1"/>
          </p:cNvSpPr>
          <p:nvPr>
            <p:ph type="title"/>
          </p:nvPr>
        </p:nvSpPr>
        <p:spPr>
          <a:xfrm>
            <a:off x="936731" y="1734491"/>
            <a:ext cx="10334413" cy="3369969"/>
          </a:xfrm>
        </p:spPr>
        <p:txBody>
          <a:bodyPr>
            <a:normAutofit fontScale="90000"/>
          </a:bodyPr>
          <a:lstStyle/>
          <a:p>
            <a:r>
              <a:rPr lang="es-ES_tradnl" sz="5999" b="0" dirty="0">
                <a:solidFill>
                  <a:schemeClr val="tx1">
                    <a:lumMod val="75000"/>
                    <a:lumOff val="25000"/>
                  </a:schemeClr>
                </a:solidFill>
                <a:latin typeface="+mn-lt"/>
              </a:rPr>
              <a:t>La capacidad para afrontar esta crisis al menor costo, de recuperarse y de adaptarse a la nueva realidad, depende de </a:t>
            </a:r>
            <a:r>
              <a:rPr lang="es-ES_tradnl" sz="5999" dirty="0">
                <a:solidFill>
                  <a:schemeClr val="tx1">
                    <a:lumMod val="75000"/>
                    <a:lumOff val="25000"/>
                  </a:schemeClr>
                </a:solidFill>
                <a:latin typeface="+mn-lt"/>
              </a:rPr>
              <a:t>la competitividad</a:t>
            </a:r>
            <a:r>
              <a:rPr lang="es-ES_tradnl" sz="5999" b="0" dirty="0">
                <a:solidFill>
                  <a:schemeClr val="tx1">
                    <a:lumMod val="75000"/>
                    <a:lumOff val="25000"/>
                  </a:schemeClr>
                </a:solidFill>
                <a:latin typeface="+mn-lt"/>
              </a:rPr>
              <a:t>. </a:t>
            </a:r>
          </a:p>
        </p:txBody>
      </p:sp>
    </p:spTree>
    <p:extLst>
      <p:ext uri="{BB962C8B-B14F-4D97-AF65-F5344CB8AC3E}">
        <p14:creationId xmlns:p14="http://schemas.microsoft.com/office/powerpoint/2010/main" val="2670734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257916" y="6534614"/>
            <a:ext cx="7569998" cy="276230"/>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WEF (2019).</a:t>
            </a: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p:txBody>
          <a:bodyPr>
            <a:noAutofit/>
          </a:bodyPr>
          <a:lstStyle/>
          <a:p>
            <a:r>
              <a:rPr lang="es-CO" sz="2393" dirty="0">
                <a:solidFill>
                  <a:srgbClr val="0D3E19"/>
                </a:solidFill>
              </a:rPr>
              <a:t>La resiliencia de las economías depende de un desarrollo balanceado de los determinantes de la productividad.</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4" y="1567701"/>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Composición del Índice Global de Competitividad (WEF): mide los determinantes de la productividad</a:t>
            </a:r>
            <a:endParaRPr lang="es-ES_tradnl" sz="1596" dirty="0">
              <a:solidFill>
                <a:prstClr val="black">
                  <a:lumMod val="75000"/>
                  <a:lumOff val="25000"/>
                </a:prstClr>
              </a:solidFill>
              <a:latin typeface="Calibri"/>
            </a:endParaRPr>
          </a:p>
        </p:txBody>
      </p:sp>
      <p:sp>
        <p:nvSpPr>
          <p:cNvPr id="6" name="Title 1">
            <a:extLst>
              <a:ext uri="{FF2B5EF4-FFF2-40B4-BE49-F238E27FC236}">
                <a16:creationId xmlns:a16="http://schemas.microsoft.com/office/drawing/2014/main" id="{0638D966-419F-744F-B0C5-2CE14536306E}"/>
              </a:ext>
            </a:extLst>
          </p:cNvPr>
          <p:cNvSpPr txBox="1">
            <a:spLocks/>
          </p:cNvSpPr>
          <p:nvPr/>
        </p:nvSpPr>
        <p:spPr bwMode="auto">
          <a:xfrm>
            <a:off x="233884" y="973614"/>
            <a:ext cx="11660418" cy="3546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La productividad es la condición estructural para procurar crecimiento, sostenibilidad e inclusión. </a:t>
            </a:r>
            <a:endParaRPr lang="es-CO" sz="1999" i="1" dirty="0">
              <a:solidFill>
                <a:srgbClr val="549C5E"/>
              </a:solidFill>
            </a:endParaRPr>
          </a:p>
        </p:txBody>
      </p:sp>
      <p:pic>
        <p:nvPicPr>
          <p:cNvPr id="10" name="Picture 9">
            <a:extLst>
              <a:ext uri="{FF2B5EF4-FFF2-40B4-BE49-F238E27FC236}">
                <a16:creationId xmlns:a16="http://schemas.microsoft.com/office/drawing/2014/main" id="{780EA5E7-CE4D-B24F-8B98-D16171EAF409}"/>
              </a:ext>
            </a:extLst>
          </p:cNvPr>
          <p:cNvPicPr>
            <a:picLocks noChangeAspect="1"/>
          </p:cNvPicPr>
          <p:nvPr/>
        </p:nvPicPr>
        <p:blipFill rotWithShape="1">
          <a:blip r:embed="rId2"/>
          <a:srcRect r="49787"/>
          <a:stretch/>
        </p:blipFill>
        <p:spPr>
          <a:xfrm>
            <a:off x="2711148" y="2087168"/>
            <a:ext cx="3285603" cy="4447446"/>
          </a:xfrm>
          <a:prstGeom prst="rect">
            <a:avLst/>
          </a:prstGeom>
        </p:spPr>
      </p:pic>
      <p:pic>
        <p:nvPicPr>
          <p:cNvPr id="11" name="Picture 10">
            <a:extLst>
              <a:ext uri="{FF2B5EF4-FFF2-40B4-BE49-F238E27FC236}">
                <a16:creationId xmlns:a16="http://schemas.microsoft.com/office/drawing/2014/main" id="{DE654E5D-C942-0C41-B4C3-3BEC96B0DA23}"/>
              </a:ext>
            </a:extLst>
          </p:cNvPr>
          <p:cNvPicPr>
            <a:picLocks noChangeAspect="1"/>
          </p:cNvPicPr>
          <p:nvPr/>
        </p:nvPicPr>
        <p:blipFill rotWithShape="1">
          <a:blip r:embed="rId2"/>
          <a:srcRect l="51073" t="-622" r="-1286" b="622"/>
          <a:stretch/>
        </p:blipFill>
        <p:spPr>
          <a:xfrm>
            <a:off x="6211125" y="2061408"/>
            <a:ext cx="3285603" cy="4447446"/>
          </a:xfrm>
          <a:prstGeom prst="rect">
            <a:avLst/>
          </a:prstGeom>
        </p:spPr>
      </p:pic>
    </p:spTree>
    <p:extLst>
      <p:ext uri="{BB962C8B-B14F-4D97-AF65-F5344CB8AC3E}">
        <p14:creationId xmlns:p14="http://schemas.microsoft.com/office/powerpoint/2010/main" val="38024529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086CCDF4-2E0A-4748-A4CB-EE8004F021B9}"/>
              </a:ext>
            </a:extLst>
          </p:cNvPr>
          <p:cNvSpPr txBox="1"/>
          <p:nvPr/>
        </p:nvSpPr>
        <p:spPr>
          <a:xfrm>
            <a:off x="1190485" y="6561964"/>
            <a:ext cx="3542692" cy="276986"/>
          </a:xfrm>
          <a:prstGeom prst="rect">
            <a:avLst/>
          </a:prstGeom>
          <a:noFill/>
        </p:spPr>
        <p:txBody>
          <a:bodyPr wrap="square" rtlCol="0">
            <a:spAutoFit/>
          </a:bodyPr>
          <a:lstStyle/>
          <a:p>
            <a:pPr defTabSz="911840"/>
            <a:r>
              <a:rPr lang="es-MX" sz="1200" dirty="0">
                <a:solidFill>
                  <a:prstClr val="black">
                    <a:lumMod val="65000"/>
                    <a:lumOff val="35000"/>
                  </a:prstClr>
                </a:solidFill>
                <a:latin typeface="Calibri"/>
              </a:rPr>
              <a:t>Fuente: WEF (2019).</a:t>
            </a:r>
            <a:endParaRPr lang="es-ES_tradnl" sz="1200" dirty="0">
              <a:solidFill>
                <a:prstClr val="black">
                  <a:lumMod val="65000"/>
                  <a:lumOff val="35000"/>
                </a:prstClr>
              </a:solidFill>
              <a:latin typeface="Calibri"/>
            </a:endParaRPr>
          </a:p>
        </p:txBody>
      </p:sp>
      <p:pic>
        <p:nvPicPr>
          <p:cNvPr id="17" name="Picture 16">
            <a:extLst>
              <a:ext uri="{FF2B5EF4-FFF2-40B4-BE49-F238E27FC236}">
                <a16:creationId xmlns:a16="http://schemas.microsoft.com/office/drawing/2014/main" id="{EACE8D88-7678-544F-A932-80642D0AAB2C}"/>
              </a:ext>
            </a:extLst>
          </p:cNvPr>
          <p:cNvPicPr>
            <a:picLocks noChangeAspect="1"/>
          </p:cNvPicPr>
          <p:nvPr/>
        </p:nvPicPr>
        <p:blipFill>
          <a:blip r:embed="rId2"/>
          <a:stretch>
            <a:fillRect/>
          </a:stretch>
        </p:blipFill>
        <p:spPr>
          <a:xfrm>
            <a:off x="313576" y="1861433"/>
            <a:ext cx="11580725" cy="4451886"/>
          </a:xfrm>
          <a:prstGeom prst="rect">
            <a:avLst/>
          </a:prstGeom>
        </p:spPr>
      </p:pic>
      <p:sp>
        <p:nvSpPr>
          <p:cNvPr id="6" name="TextBox 5">
            <a:extLst>
              <a:ext uri="{FF2B5EF4-FFF2-40B4-BE49-F238E27FC236}">
                <a16:creationId xmlns:a16="http://schemas.microsoft.com/office/drawing/2014/main" id="{A0689C83-1CFE-8345-841E-A2E29D2DB3F0}"/>
              </a:ext>
            </a:extLst>
          </p:cNvPr>
          <p:cNvSpPr txBox="1"/>
          <p:nvPr/>
        </p:nvSpPr>
        <p:spPr>
          <a:xfrm>
            <a:off x="580071" y="1253504"/>
            <a:ext cx="11047734" cy="338539"/>
          </a:xfrm>
          <a:prstGeom prst="rect">
            <a:avLst/>
          </a:prstGeom>
          <a:noFill/>
        </p:spPr>
        <p:txBody>
          <a:bodyPr wrap="square" rtlCol="0">
            <a:spAutoFit/>
          </a:bodyPr>
          <a:lstStyle/>
          <a:p>
            <a:pPr algn="ctr" defTabSz="911840"/>
            <a:r>
              <a:rPr lang="es-MX" sz="1600" dirty="0">
                <a:solidFill>
                  <a:prstClr val="black">
                    <a:lumMod val="75000"/>
                    <a:lumOff val="25000"/>
                  </a:prstClr>
                </a:solidFill>
                <a:latin typeface="Calibri"/>
              </a:rPr>
              <a:t>Puntaje 0-100 por pilar en el IGC-WEF. Colombia,2019.</a:t>
            </a:r>
            <a:endParaRPr lang="es-ES_tradnl" sz="1600" dirty="0">
              <a:solidFill>
                <a:prstClr val="black">
                  <a:lumMod val="75000"/>
                  <a:lumOff val="25000"/>
                </a:prstClr>
              </a:solidFill>
              <a:latin typeface="Calibri"/>
            </a:endParaRPr>
          </a:p>
        </p:txBody>
      </p:sp>
      <p:sp>
        <p:nvSpPr>
          <p:cNvPr id="4" name="Title 3">
            <a:extLst>
              <a:ext uri="{FF2B5EF4-FFF2-40B4-BE49-F238E27FC236}">
                <a16:creationId xmlns:a16="http://schemas.microsoft.com/office/drawing/2014/main" id="{ADE66EEB-5CBE-B741-92F0-AA514D6A34C4}"/>
              </a:ext>
            </a:extLst>
          </p:cNvPr>
          <p:cNvSpPr>
            <a:spLocks noGrp="1"/>
          </p:cNvSpPr>
          <p:nvPr>
            <p:ph type="title"/>
          </p:nvPr>
        </p:nvSpPr>
        <p:spPr>
          <a:xfrm>
            <a:off x="209869" y="214734"/>
            <a:ext cx="11708122" cy="688903"/>
          </a:xfrm>
        </p:spPr>
        <p:txBody>
          <a:bodyPr>
            <a:noAutofit/>
          </a:bodyPr>
          <a:lstStyle/>
          <a:p>
            <a:r>
              <a:rPr lang="es-ES_tradnl" sz="2393" dirty="0">
                <a:solidFill>
                  <a:srgbClr val="0D3E19"/>
                </a:solidFill>
              </a:rPr>
              <a:t>A pesar de avances marginales en algunos pilares del IGC-WEF, Colombia tiene enormes desafíos para lograr un funcionamiento adecuado y armónico entre Estado y mercado.</a:t>
            </a:r>
            <a:endParaRPr lang="es-ES_tradnl" sz="2393" dirty="0"/>
          </a:p>
        </p:txBody>
      </p:sp>
    </p:spTree>
    <p:extLst>
      <p:ext uri="{BB962C8B-B14F-4D97-AF65-F5344CB8AC3E}">
        <p14:creationId xmlns:p14="http://schemas.microsoft.com/office/powerpoint/2010/main" val="119681781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a:extLst>
              <a:ext uri="{FF2B5EF4-FFF2-40B4-BE49-F238E27FC236}">
                <a16:creationId xmlns:a16="http://schemas.microsoft.com/office/drawing/2014/main" id="{2ADB6301-546C-45A1-B654-4C654D176BBD}"/>
              </a:ext>
            </a:extLst>
          </p:cNvPr>
          <p:cNvSpPr txBox="1">
            <a:spLocks/>
          </p:cNvSpPr>
          <p:nvPr/>
        </p:nvSpPr>
        <p:spPr>
          <a:xfrm>
            <a:off x="1558925" y="1912729"/>
            <a:ext cx="9090023" cy="3013491"/>
          </a:xfrm>
          <a:prstGeom prst="rect">
            <a:avLst/>
          </a:prstGeom>
        </p:spPr>
        <p:txBody>
          <a:bodyPr vert="horz" lIns="91440" tIns="45720" rIns="91440" bIns="45720" rtlCol="0" anchor="ctr">
            <a:noAutofit/>
          </a:bodyPr>
          <a:lstStyle>
            <a:defPPr>
              <a:defRPr lang="es-ES"/>
            </a:defPPr>
            <a:lvl1pPr algn="ctr">
              <a:spcBef>
                <a:spcPct val="0"/>
              </a:spcBef>
              <a:buNone/>
              <a:defRPr sz="4000" b="0">
                <a:solidFill>
                  <a:srgbClr val="003621"/>
                </a:solidFill>
                <a:latin typeface="Arial" panose="020B0604020202020204" pitchFamily="34" charset="0"/>
                <a:ea typeface="+mj-ea"/>
                <a:cs typeface="Arial" panose="020B0604020202020204" pitchFamily="34" charset="0"/>
              </a:defRPr>
            </a:lvl1pPr>
          </a:lstStyle>
          <a:p>
            <a:r>
              <a:rPr lang="es-CO" sz="3400" dirty="0">
                <a:solidFill>
                  <a:schemeClr val="tx1">
                    <a:lumMod val="75000"/>
                    <a:lumOff val="25000"/>
                  </a:schemeClr>
                </a:solidFill>
              </a:rPr>
              <a:t>La prevalencia de </a:t>
            </a:r>
            <a:r>
              <a:rPr lang="es-CO" sz="3400" b="1" dirty="0">
                <a:solidFill>
                  <a:srgbClr val="0F3F23"/>
                </a:solidFill>
              </a:rPr>
              <a:t>brechas territoriales</a:t>
            </a:r>
            <a:r>
              <a:rPr lang="es-CO" sz="3400" dirty="0">
                <a:solidFill>
                  <a:schemeClr val="tx1">
                    <a:lumMod val="75000"/>
                    <a:lumOff val="25000"/>
                  </a:schemeClr>
                </a:solidFill>
              </a:rPr>
              <a:t> en Colombia es aún un </a:t>
            </a:r>
            <a:r>
              <a:rPr lang="es-CO" sz="3400" b="1" dirty="0">
                <a:solidFill>
                  <a:srgbClr val="0F3F23"/>
                </a:solidFill>
              </a:rPr>
              <a:t>asunto por resolver</a:t>
            </a:r>
            <a:r>
              <a:rPr lang="es-CO" sz="3400" dirty="0">
                <a:solidFill>
                  <a:schemeClr val="tx1">
                    <a:lumMod val="75000"/>
                    <a:lumOff val="25000"/>
                  </a:schemeClr>
                </a:solidFill>
              </a:rPr>
              <a:t>.</a:t>
            </a:r>
          </a:p>
          <a:p>
            <a:endParaRPr lang="es-CO" sz="3400" dirty="0">
              <a:solidFill>
                <a:schemeClr val="tx1">
                  <a:lumMod val="75000"/>
                  <a:lumOff val="25000"/>
                </a:schemeClr>
              </a:solidFill>
            </a:endParaRPr>
          </a:p>
          <a:p>
            <a:r>
              <a:rPr lang="es-CO" sz="3400" dirty="0">
                <a:solidFill>
                  <a:schemeClr val="tx1">
                    <a:lumMod val="75000"/>
                    <a:lumOff val="25000"/>
                  </a:schemeClr>
                </a:solidFill>
              </a:rPr>
              <a:t>Es urgente actuar en la reducción de inequidades para superar la crisis y adaptarnos a la nueva realidad. </a:t>
            </a:r>
          </a:p>
        </p:txBody>
      </p:sp>
    </p:spTree>
    <p:extLst>
      <p:ext uri="{BB962C8B-B14F-4D97-AF65-F5344CB8AC3E}">
        <p14:creationId xmlns:p14="http://schemas.microsoft.com/office/powerpoint/2010/main" val="24669612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1">
            <a:extLst>
              <a:ext uri="{FF2B5EF4-FFF2-40B4-BE49-F238E27FC236}">
                <a16:creationId xmlns:a16="http://schemas.microsoft.com/office/drawing/2014/main" id="{FCF043DD-D913-4767-B747-055B27F5E666}"/>
              </a:ext>
            </a:extLst>
          </p:cNvPr>
          <p:cNvSpPr txBox="1">
            <a:spLocks/>
          </p:cNvSpPr>
          <p:nvPr/>
        </p:nvSpPr>
        <p:spPr>
          <a:xfrm>
            <a:off x="192715" y="148986"/>
            <a:ext cx="11163209" cy="7058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es-CO" sz="2400" b="1" dirty="0">
                <a:solidFill>
                  <a:srgbClr val="003621"/>
                </a:solidFill>
                <a:latin typeface="Arial" panose="020B0604020202020204" pitchFamily="34" charset="0"/>
                <a:cs typeface="Arial" panose="020B0604020202020204" pitchFamily="34" charset="0"/>
              </a:rPr>
              <a:t>Los indicadores que conforman el ICC 2020 evidencian la importancia de algunas áreas de la competitividad para el manejo de la crisis.</a:t>
            </a:r>
          </a:p>
        </p:txBody>
      </p:sp>
      <p:graphicFrame>
        <p:nvGraphicFramePr>
          <p:cNvPr id="9" name="Gráfico 8">
            <a:extLst>
              <a:ext uri="{FF2B5EF4-FFF2-40B4-BE49-F238E27FC236}">
                <a16:creationId xmlns:a16="http://schemas.microsoft.com/office/drawing/2014/main" id="{5AFE06FA-B7F7-4DAE-804B-796A7B8DC744}"/>
              </a:ext>
            </a:extLst>
          </p:cNvPr>
          <p:cNvGraphicFramePr>
            <a:graphicFrameLocks/>
          </p:cNvGraphicFramePr>
          <p:nvPr>
            <p:extLst>
              <p:ext uri="{D42A27DB-BD31-4B8C-83A1-F6EECF244321}">
                <p14:modId xmlns:p14="http://schemas.microsoft.com/office/powerpoint/2010/main" val="3172373894"/>
              </p:ext>
            </p:extLst>
          </p:nvPr>
        </p:nvGraphicFramePr>
        <p:xfrm>
          <a:off x="19937" y="1289963"/>
          <a:ext cx="11952000" cy="5400000"/>
        </p:xfrm>
        <a:graphic>
          <a:graphicData uri="http://schemas.openxmlformats.org/drawingml/2006/chart">
            <c:chart xmlns:c="http://schemas.openxmlformats.org/drawingml/2006/chart" xmlns:r="http://schemas.openxmlformats.org/officeDocument/2006/relationships" r:id="rId3"/>
          </a:graphicData>
        </a:graphic>
      </p:graphicFrame>
      <p:sp>
        <p:nvSpPr>
          <p:cNvPr id="10" name="CuadroTexto 9">
            <a:extLst>
              <a:ext uri="{FF2B5EF4-FFF2-40B4-BE49-F238E27FC236}">
                <a16:creationId xmlns:a16="http://schemas.microsoft.com/office/drawing/2014/main" id="{412C302C-392E-4692-97D1-CB344818DE5F}"/>
              </a:ext>
            </a:extLst>
          </p:cNvPr>
          <p:cNvSpPr txBox="1"/>
          <p:nvPr/>
        </p:nvSpPr>
        <p:spPr>
          <a:xfrm>
            <a:off x="3381838" y="1041010"/>
            <a:ext cx="5444197" cy="369332"/>
          </a:xfrm>
          <a:prstGeom prst="rect">
            <a:avLst/>
          </a:prstGeom>
          <a:noFill/>
        </p:spPr>
        <p:txBody>
          <a:bodyPr wrap="square" rtlCol="0">
            <a:spAutoFit/>
          </a:bodyPr>
          <a:lstStyle/>
          <a:p>
            <a:pPr algn="ctr"/>
            <a:r>
              <a:rPr lang="es-CO" dirty="0">
                <a:solidFill>
                  <a:srgbClr val="0F3F23"/>
                </a:solidFill>
              </a:rPr>
              <a:t>Camas UCI por cada cien mil hab., 2020.</a:t>
            </a:r>
          </a:p>
        </p:txBody>
      </p:sp>
      <p:sp>
        <p:nvSpPr>
          <p:cNvPr id="12" name="CuadroTexto 11">
            <a:extLst>
              <a:ext uri="{FF2B5EF4-FFF2-40B4-BE49-F238E27FC236}">
                <a16:creationId xmlns:a16="http://schemas.microsoft.com/office/drawing/2014/main" id="{2501B883-30CA-4A7B-A8AB-CA48BBF2D10C}"/>
              </a:ext>
            </a:extLst>
          </p:cNvPr>
          <p:cNvSpPr txBox="1"/>
          <p:nvPr/>
        </p:nvSpPr>
        <p:spPr>
          <a:xfrm>
            <a:off x="1524903" y="6536075"/>
            <a:ext cx="5444197" cy="307777"/>
          </a:xfrm>
          <a:prstGeom prst="rect">
            <a:avLst/>
          </a:prstGeom>
          <a:noFill/>
        </p:spPr>
        <p:txBody>
          <a:bodyPr wrap="square" rtlCol="0">
            <a:spAutoFit/>
          </a:bodyPr>
          <a:lstStyle/>
          <a:p>
            <a:pPr algn="ctr"/>
            <a:r>
              <a:rPr lang="es-CO" sz="1400" dirty="0">
                <a:solidFill>
                  <a:srgbClr val="0F3F23"/>
                </a:solidFill>
              </a:rPr>
              <a:t>*El valor entre paréntesis indica el número total de UCI por ciudad.</a:t>
            </a:r>
          </a:p>
        </p:txBody>
      </p:sp>
      <p:sp>
        <p:nvSpPr>
          <p:cNvPr id="14" name="TextBox 9">
            <a:extLst>
              <a:ext uri="{FF2B5EF4-FFF2-40B4-BE49-F238E27FC236}">
                <a16:creationId xmlns:a16="http://schemas.microsoft.com/office/drawing/2014/main" id="{FF2F0CAE-C0C2-42A7-9BB0-6DCC6D14FF95}"/>
              </a:ext>
            </a:extLst>
          </p:cNvPr>
          <p:cNvSpPr txBox="1"/>
          <p:nvPr/>
        </p:nvSpPr>
        <p:spPr>
          <a:xfrm>
            <a:off x="8321245" y="6489922"/>
            <a:ext cx="3542692" cy="276986"/>
          </a:xfrm>
          <a:prstGeom prst="rect">
            <a:avLst/>
          </a:prstGeom>
          <a:noFill/>
        </p:spPr>
        <p:txBody>
          <a:bodyPr wrap="square" rtlCol="0">
            <a:spAutoFit/>
          </a:bodyPr>
          <a:lstStyle/>
          <a:p>
            <a:pPr defTabSz="911840"/>
            <a:r>
              <a:rPr lang="es-MX" sz="1200" dirty="0">
                <a:solidFill>
                  <a:prstClr val="black">
                    <a:lumMod val="65000"/>
                    <a:lumOff val="35000"/>
                  </a:prstClr>
                </a:solidFill>
                <a:latin typeface="Calibri"/>
              </a:rPr>
              <a:t>Fuente: SISPRO (2020).</a:t>
            </a:r>
            <a:endParaRPr lang="es-ES_tradnl" sz="1200" dirty="0">
              <a:solidFill>
                <a:prstClr val="black">
                  <a:lumMod val="65000"/>
                  <a:lumOff val="35000"/>
                </a:prstClr>
              </a:solidFill>
              <a:latin typeface="Calibri"/>
            </a:endParaRPr>
          </a:p>
        </p:txBody>
      </p:sp>
    </p:spTree>
    <p:extLst>
      <p:ext uri="{BB962C8B-B14F-4D97-AF65-F5344CB8AC3E}">
        <p14:creationId xmlns:p14="http://schemas.microsoft.com/office/powerpoint/2010/main" val="2998279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57612" y="539849"/>
            <a:ext cx="2536746" cy="521767"/>
          </a:xfrm>
          <a:prstGeom prst="rect">
            <a:avLst/>
          </a:prstGeom>
          <a:noFill/>
        </p:spPr>
        <p:txBody>
          <a:bodyPr wrap="square" rtlCol="0">
            <a:spAutoFit/>
          </a:bodyPr>
          <a:lstStyle/>
          <a:p>
            <a:r>
              <a:rPr lang="es-CO" sz="2792" b="1" dirty="0">
                <a:solidFill>
                  <a:srgbClr val="003D4F"/>
                </a:solidFill>
                <a:latin typeface="Arial" panose="020B0604020202020204" pitchFamily="34" charset="0"/>
                <a:cs typeface="Arial" panose="020B0604020202020204" pitchFamily="34" charset="0"/>
              </a:rPr>
              <a:t>CONTENIDO</a:t>
            </a:r>
          </a:p>
        </p:txBody>
      </p:sp>
      <p:grpSp>
        <p:nvGrpSpPr>
          <p:cNvPr id="24" name="Grupo 23">
            <a:extLst>
              <a:ext uri="{FF2B5EF4-FFF2-40B4-BE49-F238E27FC236}">
                <a16:creationId xmlns:a16="http://schemas.microsoft.com/office/drawing/2014/main" id="{72411BD8-32CE-4253-BDAB-D63E284B1AF7}"/>
              </a:ext>
            </a:extLst>
          </p:cNvPr>
          <p:cNvGrpSpPr/>
          <p:nvPr/>
        </p:nvGrpSpPr>
        <p:grpSpPr>
          <a:xfrm>
            <a:off x="1716191" y="2517746"/>
            <a:ext cx="756177" cy="689455"/>
            <a:chOff x="817574" y="1677943"/>
            <a:chExt cx="758283" cy="691375"/>
          </a:xfrm>
          <a:solidFill>
            <a:srgbClr val="D6E2D9"/>
          </a:solidFill>
        </p:grpSpPr>
        <p:sp>
          <p:nvSpPr>
            <p:cNvPr id="7" name="CuadroTexto 6"/>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rgbClr val="0F3F23"/>
                  </a:solidFill>
                </a:rPr>
                <a:t>2</a:t>
              </a:r>
            </a:p>
          </p:txBody>
        </p:sp>
        <p:sp>
          <p:nvSpPr>
            <p:cNvPr id="8" name="Elipse 7"/>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2</a:t>
              </a:r>
            </a:p>
          </p:txBody>
        </p:sp>
      </p:grpSp>
      <p:sp>
        <p:nvSpPr>
          <p:cNvPr id="12" name="CuadroTexto 11"/>
          <p:cNvSpPr txBox="1"/>
          <p:nvPr/>
        </p:nvSpPr>
        <p:spPr>
          <a:xfrm>
            <a:off x="2802019" y="3550913"/>
            <a:ext cx="7773051" cy="460383"/>
          </a:xfrm>
          <a:prstGeom prst="rect">
            <a:avLst/>
          </a:prstGeom>
          <a:noFill/>
        </p:spPr>
        <p:txBody>
          <a:bodyPr wrap="square" rtlCol="0">
            <a:spAutoFit/>
          </a:bodyPr>
          <a:lstStyle>
            <a:defPPr>
              <a:defRPr lang="es-ES"/>
            </a:defPPr>
            <a:lvl1pPr>
              <a:defRPr sz="2393">
                <a:solidFill>
                  <a:schemeClr val="bg1">
                    <a:lumMod val="75000"/>
                  </a:schemeClr>
                </a:solidFill>
                <a:latin typeface="Arial" panose="020B0604020202020204" pitchFamily="34" charset="0"/>
                <a:cs typeface="Arial" panose="020B0604020202020204" pitchFamily="34" charset="0"/>
              </a:defRPr>
            </a:lvl1pPr>
          </a:lstStyle>
          <a:p>
            <a:r>
              <a:rPr lang="es-CO" dirty="0">
                <a:solidFill>
                  <a:schemeClr val="tx1">
                    <a:lumMod val="85000"/>
                    <a:lumOff val="15000"/>
                  </a:schemeClr>
                </a:solidFill>
              </a:rPr>
              <a:t>Resultados generales</a:t>
            </a:r>
          </a:p>
        </p:txBody>
      </p:sp>
      <p:sp>
        <p:nvSpPr>
          <p:cNvPr id="13" name="CuadroTexto 12"/>
          <p:cNvSpPr txBox="1"/>
          <p:nvPr/>
        </p:nvSpPr>
        <p:spPr>
          <a:xfrm>
            <a:off x="2802019" y="2646570"/>
            <a:ext cx="7773051" cy="460383"/>
          </a:xfrm>
          <a:prstGeom prst="rect">
            <a:avLst/>
          </a:prstGeom>
          <a:noFill/>
        </p:spPr>
        <p:txBody>
          <a:bodyPr wrap="square" rtlCol="0">
            <a:spAutoFit/>
          </a:bodyPr>
          <a:lstStyle>
            <a:defPPr>
              <a:defRPr lang="es-ES"/>
            </a:defPPr>
            <a:lvl1pPr>
              <a:defRPr sz="2393">
                <a:solidFill>
                  <a:schemeClr val="bg1">
                    <a:lumMod val="75000"/>
                  </a:schemeClr>
                </a:solidFill>
                <a:latin typeface="Arial" panose="020B0604020202020204" pitchFamily="34" charset="0"/>
                <a:cs typeface="Arial" panose="020B0604020202020204" pitchFamily="34" charset="0"/>
              </a:defRPr>
            </a:lvl1pPr>
          </a:lstStyle>
          <a:p>
            <a:r>
              <a:rPr lang="es-CO" dirty="0">
                <a:solidFill>
                  <a:schemeClr val="tx1">
                    <a:lumMod val="85000"/>
                    <a:lumOff val="15000"/>
                  </a:schemeClr>
                </a:solidFill>
              </a:rPr>
              <a:t>Estructura y metodología del ICC 2020</a:t>
            </a:r>
          </a:p>
        </p:txBody>
      </p:sp>
      <p:sp>
        <p:nvSpPr>
          <p:cNvPr id="18" name="Elipse 17"/>
          <p:cNvSpPr/>
          <p:nvPr/>
        </p:nvSpPr>
        <p:spPr>
          <a:xfrm>
            <a:off x="1716193" y="3422090"/>
            <a:ext cx="756177" cy="689455"/>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3</a:t>
            </a:r>
          </a:p>
        </p:txBody>
      </p:sp>
      <p:sp>
        <p:nvSpPr>
          <p:cNvPr id="17" name="CuadroTexto 16"/>
          <p:cNvSpPr txBox="1"/>
          <p:nvPr/>
        </p:nvSpPr>
        <p:spPr>
          <a:xfrm>
            <a:off x="2802019" y="1742227"/>
            <a:ext cx="8473627" cy="460383"/>
          </a:xfrm>
          <a:prstGeom prst="rect">
            <a:avLst/>
          </a:prstGeom>
          <a:noFill/>
        </p:spPr>
        <p:txBody>
          <a:bodyPr wrap="square" rtlCol="0">
            <a:spAutoFit/>
          </a:bodyPr>
          <a:lstStyle>
            <a:defPPr>
              <a:defRPr lang="es-ES"/>
            </a:defPPr>
            <a:lvl1pPr>
              <a:defRPr sz="2393">
                <a:solidFill>
                  <a:schemeClr val="bg1">
                    <a:lumMod val="75000"/>
                  </a:schemeClr>
                </a:solidFill>
                <a:latin typeface="Arial" panose="020B0604020202020204" pitchFamily="34" charset="0"/>
                <a:cs typeface="Arial" panose="020B0604020202020204" pitchFamily="34" charset="0"/>
              </a:defRPr>
            </a:lvl1pPr>
          </a:lstStyle>
          <a:p>
            <a:r>
              <a:rPr lang="es-CO" dirty="0">
                <a:solidFill>
                  <a:schemeClr val="tx1">
                    <a:lumMod val="85000"/>
                    <a:lumOff val="15000"/>
                  </a:schemeClr>
                </a:solidFill>
              </a:rPr>
              <a:t>Panorama general</a:t>
            </a:r>
          </a:p>
        </p:txBody>
      </p:sp>
      <p:grpSp>
        <p:nvGrpSpPr>
          <p:cNvPr id="19" name="Grupo 18">
            <a:extLst>
              <a:ext uri="{FF2B5EF4-FFF2-40B4-BE49-F238E27FC236}">
                <a16:creationId xmlns:a16="http://schemas.microsoft.com/office/drawing/2014/main" id="{72411BD8-32CE-4253-BDAB-D63E284B1AF7}"/>
              </a:ext>
            </a:extLst>
          </p:cNvPr>
          <p:cNvGrpSpPr/>
          <p:nvPr/>
        </p:nvGrpSpPr>
        <p:grpSpPr>
          <a:xfrm>
            <a:off x="1716191" y="1613403"/>
            <a:ext cx="756177" cy="689455"/>
            <a:chOff x="817574" y="1677943"/>
            <a:chExt cx="758283" cy="691375"/>
          </a:xfrm>
          <a:solidFill>
            <a:srgbClr val="D6E2D9"/>
          </a:solidFill>
        </p:grpSpPr>
        <p:sp>
          <p:nvSpPr>
            <p:cNvPr id="20" name="CuadroTexto 19"/>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1">
                      <a:lumMod val="75000"/>
                    </a:schemeClr>
                  </a:solidFill>
                </a:rPr>
                <a:t>2</a:t>
              </a:r>
            </a:p>
          </p:txBody>
        </p:sp>
        <p:sp>
          <p:nvSpPr>
            <p:cNvPr id="21" name="Elipse 20"/>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1</a:t>
              </a:r>
            </a:p>
          </p:txBody>
        </p:sp>
      </p:grpSp>
      <p:sp>
        <p:nvSpPr>
          <p:cNvPr id="16" name="CuadroTexto 15">
            <a:extLst>
              <a:ext uri="{FF2B5EF4-FFF2-40B4-BE49-F238E27FC236}">
                <a16:creationId xmlns:a16="http://schemas.microsoft.com/office/drawing/2014/main" id="{E8D30ACE-FB4B-40FA-B585-A48580CE6794}"/>
              </a:ext>
            </a:extLst>
          </p:cNvPr>
          <p:cNvSpPr txBox="1"/>
          <p:nvPr/>
        </p:nvSpPr>
        <p:spPr>
          <a:xfrm>
            <a:off x="2802019" y="4455256"/>
            <a:ext cx="7773051" cy="460383"/>
          </a:xfrm>
          <a:prstGeom prst="rect">
            <a:avLst/>
          </a:prstGeom>
          <a:noFill/>
        </p:spPr>
        <p:txBody>
          <a:bodyPr wrap="square" rtlCol="0">
            <a:spAutoFit/>
          </a:bodyPr>
          <a:lstStyle/>
          <a:p>
            <a:r>
              <a:rPr lang="es-CO" sz="2393" dirty="0">
                <a:solidFill>
                  <a:schemeClr val="tx1">
                    <a:lumMod val="85000"/>
                    <a:lumOff val="15000"/>
                  </a:schemeClr>
                </a:solidFill>
                <a:latin typeface="Arial" panose="020B0604020202020204" pitchFamily="34" charset="0"/>
                <a:cs typeface="Arial" panose="020B0604020202020204" pitchFamily="34" charset="0"/>
              </a:rPr>
              <a:t>Resultados por pilar</a:t>
            </a:r>
          </a:p>
        </p:txBody>
      </p:sp>
      <p:sp>
        <p:nvSpPr>
          <p:cNvPr id="22" name="Elipse 21">
            <a:extLst>
              <a:ext uri="{FF2B5EF4-FFF2-40B4-BE49-F238E27FC236}">
                <a16:creationId xmlns:a16="http://schemas.microsoft.com/office/drawing/2014/main" id="{90BF54D3-4297-4084-867A-07D927168511}"/>
              </a:ext>
            </a:extLst>
          </p:cNvPr>
          <p:cNvSpPr/>
          <p:nvPr/>
        </p:nvSpPr>
        <p:spPr>
          <a:xfrm>
            <a:off x="1716193" y="4326434"/>
            <a:ext cx="756177" cy="689455"/>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4</a:t>
            </a:r>
          </a:p>
        </p:txBody>
      </p:sp>
      <p:sp>
        <p:nvSpPr>
          <p:cNvPr id="28" name="CuadroTexto 27">
            <a:extLst>
              <a:ext uri="{FF2B5EF4-FFF2-40B4-BE49-F238E27FC236}">
                <a16:creationId xmlns:a16="http://schemas.microsoft.com/office/drawing/2014/main" id="{29E03498-285F-4CAC-8971-E701AEF9668F}"/>
              </a:ext>
            </a:extLst>
          </p:cNvPr>
          <p:cNvSpPr txBox="1"/>
          <p:nvPr/>
        </p:nvSpPr>
        <p:spPr>
          <a:xfrm>
            <a:off x="2802019" y="5359601"/>
            <a:ext cx="7773051" cy="460383"/>
          </a:xfrm>
          <a:prstGeom prst="rect">
            <a:avLst/>
          </a:prstGeom>
          <a:noFill/>
        </p:spPr>
        <p:txBody>
          <a:bodyPr wrap="square" rtlCol="0">
            <a:spAutoFit/>
          </a:bodyPr>
          <a:lstStyle/>
          <a:p>
            <a:r>
              <a:rPr lang="es-CO" sz="2393" dirty="0">
                <a:solidFill>
                  <a:schemeClr val="tx1">
                    <a:lumMod val="85000"/>
                    <a:lumOff val="15000"/>
                  </a:schemeClr>
                </a:solidFill>
                <a:latin typeface="Arial" panose="020B0604020202020204" pitchFamily="34" charset="0"/>
                <a:cs typeface="Arial" panose="020B0604020202020204" pitchFamily="34" charset="0"/>
              </a:rPr>
              <a:t>Principales mensajes</a:t>
            </a:r>
          </a:p>
        </p:txBody>
      </p:sp>
      <p:sp>
        <p:nvSpPr>
          <p:cNvPr id="29" name="Elipse 28">
            <a:extLst>
              <a:ext uri="{FF2B5EF4-FFF2-40B4-BE49-F238E27FC236}">
                <a16:creationId xmlns:a16="http://schemas.microsoft.com/office/drawing/2014/main" id="{44011BFB-1A6A-497A-8AE7-121C7F4D9624}"/>
              </a:ext>
            </a:extLst>
          </p:cNvPr>
          <p:cNvSpPr/>
          <p:nvPr/>
        </p:nvSpPr>
        <p:spPr>
          <a:xfrm>
            <a:off x="1716193" y="5230777"/>
            <a:ext cx="756177" cy="689455"/>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5413341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ítulo 1">
            <a:extLst>
              <a:ext uri="{FF2B5EF4-FFF2-40B4-BE49-F238E27FC236}">
                <a16:creationId xmlns:a16="http://schemas.microsoft.com/office/drawing/2014/main" id="{650B0D91-7CAE-48B0-B786-3827715211E3}"/>
              </a:ext>
            </a:extLst>
          </p:cNvPr>
          <p:cNvSpPr txBox="1">
            <a:spLocks/>
          </p:cNvSpPr>
          <p:nvPr/>
        </p:nvSpPr>
        <p:spPr>
          <a:xfrm>
            <a:off x="280525" y="168813"/>
            <a:ext cx="11187941" cy="773708"/>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es-CO" sz="2400" b="1" dirty="0">
                <a:solidFill>
                  <a:srgbClr val="003621"/>
                </a:solidFill>
                <a:latin typeface="Arial" panose="020B0604020202020204" pitchFamily="34" charset="0"/>
                <a:cs typeface="Arial" panose="020B0604020202020204" pitchFamily="34" charset="0"/>
              </a:rPr>
              <a:t>Ciudades con mayores </a:t>
            </a:r>
            <a:r>
              <a:rPr lang="es-CO" sz="2400" b="1" i="1" dirty="0">
                <a:solidFill>
                  <a:srgbClr val="003621"/>
                </a:solidFill>
                <a:latin typeface="Arial" panose="020B0604020202020204" pitchFamily="34" charset="0"/>
                <a:cs typeface="Arial" panose="020B0604020202020204" pitchFamily="34" charset="0"/>
              </a:rPr>
              <a:t>capacidades en salud </a:t>
            </a:r>
            <a:r>
              <a:rPr lang="es-CO" sz="2400" b="1" dirty="0">
                <a:solidFill>
                  <a:srgbClr val="003621"/>
                </a:solidFill>
                <a:latin typeface="Arial" panose="020B0604020202020204" pitchFamily="34" charset="0"/>
                <a:cs typeface="Arial" panose="020B0604020202020204" pitchFamily="34" charset="0"/>
              </a:rPr>
              <a:t>muestran menores tasas de letalidad por COVID-19.</a:t>
            </a:r>
          </a:p>
        </p:txBody>
      </p:sp>
      <p:graphicFrame>
        <p:nvGraphicFramePr>
          <p:cNvPr id="26" name="Gráfico 3">
            <a:extLst>
              <a:ext uri="{FF2B5EF4-FFF2-40B4-BE49-F238E27FC236}">
                <a16:creationId xmlns:a16="http://schemas.microsoft.com/office/drawing/2014/main" id="{43333DD1-3767-44FD-A4A8-2CF944A74164}"/>
              </a:ext>
            </a:extLst>
          </p:cNvPr>
          <p:cNvGraphicFramePr>
            <a:graphicFrameLocks/>
          </p:cNvGraphicFramePr>
          <p:nvPr>
            <p:extLst>
              <p:ext uri="{D42A27DB-BD31-4B8C-83A1-F6EECF244321}">
                <p14:modId xmlns:p14="http://schemas.microsoft.com/office/powerpoint/2010/main" val="3453818121"/>
              </p:ext>
            </p:extLst>
          </p:nvPr>
        </p:nvGraphicFramePr>
        <p:xfrm>
          <a:off x="280525" y="1167025"/>
          <a:ext cx="1152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4" name="Rectángulo 3">
            <a:extLst>
              <a:ext uri="{FF2B5EF4-FFF2-40B4-BE49-F238E27FC236}">
                <a16:creationId xmlns:a16="http://schemas.microsoft.com/office/drawing/2014/main" id="{A3EC5408-B7F6-4046-A35A-7319BEC44E0F}"/>
              </a:ext>
            </a:extLst>
          </p:cNvPr>
          <p:cNvSpPr/>
          <p:nvPr/>
        </p:nvSpPr>
        <p:spPr>
          <a:xfrm>
            <a:off x="1844357" y="6193099"/>
            <a:ext cx="9624109" cy="773673"/>
          </a:xfrm>
          <a:prstGeom prst="rect">
            <a:avLst/>
          </a:prstGeom>
        </p:spPr>
        <p:txBody>
          <a:bodyPr wrap="square">
            <a:spAutoFit/>
          </a:bodyPr>
          <a:lstStyle/>
          <a:p>
            <a:pPr>
              <a:lnSpc>
                <a:spcPct val="107000"/>
              </a:lnSpc>
            </a:pPr>
            <a:r>
              <a:rPr lang="es-CO" sz="1400" dirty="0">
                <a:ea typeface="Calibri" panose="020F0502020204030204" pitchFamily="34" charset="0"/>
                <a:cs typeface="Times New Roman" panose="02020603050405020304" pitchFamily="18" charset="0"/>
              </a:rPr>
              <a:t>Fuente: Instituto Nacional de Salud (2020). Nota: El </a:t>
            </a:r>
            <a:r>
              <a:rPr lang="es-CO" sz="1400" dirty="0" err="1">
                <a:ea typeface="Calibri" panose="020F0502020204030204" pitchFamily="34" charset="0"/>
                <a:cs typeface="Times New Roman" panose="02020603050405020304" pitchFamily="18" charset="0"/>
              </a:rPr>
              <a:t>subpilar</a:t>
            </a:r>
            <a:r>
              <a:rPr lang="es-CO" sz="1400" dirty="0">
                <a:ea typeface="Calibri" panose="020F0502020204030204" pitchFamily="34" charset="0"/>
                <a:cs typeface="Times New Roman" panose="02020603050405020304" pitchFamily="18" charset="0"/>
              </a:rPr>
              <a:t> de capacidad en salud se compone por los indicadores médicos generales, médicos especialistas y comunidad en salud y camas de servicios especializados.</a:t>
            </a:r>
          </a:p>
          <a:p>
            <a:pPr>
              <a:lnSpc>
                <a:spcPct val="107000"/>
              </a:lnSpc>
            </a:pPr>
            <a:r>
              <a:rPr lang="es-CO" sz="1400" dirty="0">
                <a:ea typeface="Calibri" panose="020F0502020204030204" pitchFamily="34" charset="0"/>
                <a:cs typeface="Times New Roman" panose="02020603050405020304" pitchFamily="18" charset="0"/>
              </a:rPr>
              <a:t>  </a:t>
            </a:r>
          </a:p>
        </p:txBody>
      </p:sp>
      <p:sp>
        <p:nvSpPr>
          <p:cNvPr id="2" name="CuadroTexto 1">
            <a:extLst>
              <a:ext uri="{FF2B5EF4-FFF2-40B4-BE49-F238E27FC236}">
                <a16:creationId xmlns:a16="http://schemas.microsoft.com/office/drawing/2014/main" id="{E39BCCCF-BC64-4D9A-848A-423F5DB3E3E3}"/>
              </a:ext>
            </a:extLst>
          </p:cNvPr>
          <p:cNvSpPr txBox="1"/>
          <p:nvPr/>
        </p:nvSpPr>
        <p:spPr>
          <a:xfrm>
            <a:off x="10497796" y="1406176"/>
            <a:ext cx="970670" cy="307777"/>
          </a:xfrm>
          <a:prstGeom prst="rect">
            <a:avLst/>
          </a:prstGeom>
          <a:noFill/>
        </p:spPr>
        <p:txBody>
          <a:bodyPr wrap="square" rtlCol="0">
            <a:spAutoFit/>
          </a:bodyPr>
          <a:lstStyle/>
          <a:p>
            <a:pPr algn="ctr"/>
            <a:r>
              <a:rPr lang="es-CO" sz="1400" dirty="0"/>
              <a:t>R</a:t>
            </a:r>
            <a:r>
              <a:rPr lang="es-CO" sz="1050" dirty="0"/>
              <a:t>2</a:t>
            </a:r>
            <a:r>
              <a:rPr lang="es-CO" sz="1400" dirty="0"/>
              <a:t>= 0,31</a:t>
            </a:r>
          </a:p>
        </p:txBody>
      </p:sp>
    </p:spTree>
    <p:extLst>
      <p:ext uri="{BB962C8B-B14F-4D97-AF65-F5344CB8AC3E}">
        <p14:creationId xmlns:p14="http://schemas.microsoft.com/office/powerpoint/2010/main" val="18439853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85F8BAA7-D23B-41E9-9921-3BD32F9739AD}"/>
              </a:ext>
            </a:extLst>
          </p:cNvPr>
          <p:cNvGraphicFramePr>
            <a:graphicFrameLocks/>
          </p:cNvGraphicFramePr>
          <p:nvPr>
            <p:extLst>
              <p:ext uri="{D42A27DB-BD31-4B8C-83A1-F6EECF244321}">
                <p14:modId xmlns:p14="http://schemas.microsoft.com/office/powerpoint/2010/main" val="2385628182"/>
              </p:ext>
            </p:extLst>
          </p:nvPr>
        </p:nvGraphicFramePr>
        <p:xfrm>
          <a:off x="272055" y="1149557"/>
          <a:ext cx="11520000" cy="5040000"/>
        </p:xfrm>
        <a:graphic>
          <a:graphicData uri="http://schemas.openxmlformats.org/drawingml/2006/chart">
            <c:chart xmlns:c="http://schemas.openxmlformats.org/drawingml/2006/chart" xmlns:r="http://schemas.openxmlformats.org/officeDocument/2006/relationships" r:id="rId2"/>
          </a:graphicData>
        </a:graphic>
      </p:graphicFrame>
      <p:sp>
        <p:nvSpPr>
          <p:cNvPr id="6" name="Título 1">
            <a:extLst>
              <a:ext uri="{FF2B5EF4-FFF2-40B4-BE49-F238E27FC236}">
                <a16:creationId xmlns:a16="http://schemas.microsoft.com/office/drawing/2014/main" id="{CB17A809-3D2B-425E-A84B-A05C49F96E24}"/>
              </a:ext>
            </a:extLst>
          </p:cNvPr>
          <p:cNvSpPr txBox="1">
            <a:spLocks/>
          </p:cNvSpPr>
          <p:nvPr/>
        </p:nvSpPr>
        <p:spPr>
          <a:xfrm>
            <a:off x="225376" y="188651"/>
            <a:ext cx="11013205" cy="75623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es-CO" sz="2400" b="1" dirty="0">
                <a:solidFill>
                  <a:srgbClr val="003621"/>
                </a:solidFill>
                <a:latin typeface="Arial" panose="020B0604020202020204" pitchFamily="34" charset="0"/>
                <a:cs typeface="Arial" panose="020B0604020202020204" pitchFamily="34" charset="0"/>
              </a:rPr>
              <a:t>Esta relación también se evidencia para aquellas ciudades que presentan una mayor disponibilidad de médicos especialistas.</a:t>
            </a:r>
          </a:p>
        </p:txBody>
      </p:sp>
    </p:spTree>
    <p:extLst>
      <p:ext uri="{BB962C8B-B14F-4D97-AF65-F5344CB8AC3E}">
        <p14:creationId xmlns:p14="http://schemas.microsoft.com/office/powerpoint/2010/main" val="261082596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ítulo 1">
            <a:extLst>
              <a:ext uri="{FF2B5EF4-FFF2-40B4-BE49-F238E27FC236}">
                <a16:creationId xmlns:a16="http://schemas.microsoft.com/office/drawing/2014/main" id="{650B0D91-7CAE-48B0-B786-3827715211E3}"/>
              </a:ext>
            </a:extLst>
          </p:cNvPr>
          <p:cNvSpPr txBox="1">
            <a:spLocks/>
          </p:cNvSpPr>
          <p:nvPr/>
        </p:nvSpPr>
        <p:spPr>
          <a:xfrm>
            <a:off x="225376" y="188651"/>
            <a:ext cx="11013205" cy="75623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es-CO" sz="2400" b="1" dirty="0">
                <a:solidFill>
                  <a:srgbClr val="003621"/>
                </a:solidFill>
                <a:latin typeface="Arial" panose="020B0604020202020204" pitchFamily="34" charset="0"/>
                <a:cs typeface="Arial" panose="020B0604020202020204" pitchFamily="34" charset="0"/>
              </a:rPr>
              <a:t>Así mismo, las ciudades con mejor desempeño en el indicador de gestión de recursos*  registran menores tasas de letalidad por COVID-19.</a:t>
            </a:r>
          </a:p>
        </p:txBody>
      </p:sp>
      <p:sp>
        <p:nvSpPr>
          <p:cNvPr id="9" name="Rectángulo 3">
            <a:extLst>
              <a:ext uri="{FF2B5EF4-FFF2-40B4-BE49-F238E27FC236}">
                <a16:creationId xmlns:a16="http://schemas.microsoft.com/office/drawing/2014/main" id="{A01825ED-121B-47B0-875C-807BB84EBF2A}"/>
              </a:ext>
            </a:extLst>
          </p:cNvPr>
          <p:cNvSpPr/>
          <p:nvPr/>
        </p:nvSpPr>
        <p:spPr>
          <a:xfrm>
            <a:off x="1865346" y="6284505"/>
            <a:ext cx="9624109" cy="543162"/>
          </a:xfrm>
          <a:prstGeom prst="rect">
            <a:avLst/>
          </a:prstGeom>
        </p:spPr>
        <p:txBody>
          <a:bodyPr wrap="square">
            <a:spAutoFit/>
          </a:bodyPr>
          <a:lstStyle/>
          <a:p>
            <a:pPr>
              <a:lnSpc>
                <a:spcPct val="107000"/>
              </a:lnSpc>
            </a:pPr>
            <a:r>
              <a:rPr lang="es-CO" sz="1400" dirty="0">
                <a:ea typeface="Calibri" panose="020F0502020204030204" pitchFamily="34" charset="0"/>
                <a:cs typeface="Times New Roman" panose="02020603050405020304" pitchFamily="18" charset="0"/>
              </a:rPr>
              <a:t>Fuente:  DNP (2019)  e Instituto Nacional de Salud (2020). *Nota: El indicador de gestión de recursos pertenece al pilar de instituciones y evalúa la capacidad de las ciudades para conseguir, movilizar y ejecutar recursos.  </a:t>
            </a:r>
          </a:p>
        </p:txBody>
      </p:sp>
      <p:graphicFrame>
        <p:nvGraphicFramePr>
          <p:cNvPr id="8" name="Gráfico 7">
            <a:extLst>
              <a:ext uri="{FF2B5EF4-FFF2-40B4-BE49-F238E27FC236}">
                <a16:creationId xmlns:a16="http://schemas.microsoft.com/office/drawing/2014/main" id="{52B50DDD-D07A-44BD-B5D9-3918CDDA2DE9}"/>
              </a:ext>
            </a:extLst>
          </p:cNvPr>
          <p:cNvGraphicFramePr>
            <a:graphicFrameLocks/>
          </p:cNvGraphicFramePr>
          <p:nvPr>
            <p:extLst>
              <p:ext uri="{D42A27DB-BD31-4B8C-83A1-F6EECF244321}">
                <p14:modId xmlns:p14="http://schemas.microsoft.com/office/powerpoint/2010/main" val="4068791591"/>
              </p:ext>
            </p:extLst>
          </p:nvPr>
        </p:nvGraphicFramePr>
        <p:xfrm>
          <a:off x="343937" y="1094693"/>
          <a:ext cx="11520000" cy="5040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5212123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2">
            <a:extLst>
              <a:ext uri="{FF2B5EF4-FFF2-40B4-BE49-F238E27FC236}">
                <a16:creationId xmlns:a16="http://schemas.microsoft.com/office/drawing/2014/main" id="{50BECE2C-F28D-4DF2-9848-F4A10E58998E}"/>
              </a:ext>
            </a:extLst>
          </p:cNvPr>
          <p:cNvSpPr txBox="1">
            <a:spLocks/>
          </p:cNvSpPr>
          <p:nvPr/>
        </p:nvSpPr>
        <p:spPr>
          <a:xfrm>
            <a:off x="1355558" y="1770807"/>
            <a:ext cx="9770844" cy="3297336"/>
          </a:xfrm>
          <a:prstGeom prst="rect">
            <a:avLst/>
          </a:prstGeom>
        </p:spPr>
        <p:txBody>
          <a:bodyPr vert="horz" lIns="91440" tIns="45720" rIns="91440" bIns="45720" rtlCol="0" anchor="ctr">
            <a:noAutofit/>
          </a:bodyPr>
          <a:lstStyle>
            <a:defPPr>
              <a:defRPr lang="es-ES"/>
            </a:defPPr>
            <a:lvl1pPr algn="ctr">
              <a:spcBef>
                <a:spcPct val="0"/>
              </a:spcBef>
              <a:buNone/>
              <a:defRPr sz="4000" b="0">
                <a:solidFill>
                  <a:srgbClr val="003621"/>
                </a:solidFill>
                <a:latin typeface="Arial" panose="020B0604020202020204" pitchFamily="34" charset="0"/>
                <a:ea typeface="+mj-ea"/>
                <a:cs typeface="Arial" panose="020B0604020202020204" pitchFamily="34" charset="0"/>
              </a:defRPr>
            </a:lvl1pPr>
          </a:lstStyle>
          <a:p>
            <a:r>
              <a:rPr lang="es-CO" sz="3400" b="1" dirty="0">
                <a:solidFill>
                  <a:srgbClr val="0F3F23"/>
                </a:solidFill>
              </a:rPr>
              <a:t>La información es fundamental, especialmente en época de crisis, para diseñar políticas basadas en evidencia. </a:t>
            </a:r>
          </a:p>
          <a:p>
            <a:endParaRPr lang="es-CO" sz="3400" b="1" dirty="0">
              <a:solidFill>
                <a:srgbClr val="0F3F23"/>
              </a:solidFill>
            </a:endParaRPr>
          </a:p>
          <a:p>
            <a:r>
              <a:rPr lang="es-CO" sz="3400" b="1" dirty="0">
                <a:solidFill>
                  <a:srgbClr val="0F3F23"/>
                </a:solidFill>
              </a:rPr>
              <a:t>Como también es primordial para hacer seguimiento a las metas estructurales. </a:t>
            </a:r>
          </a:p>
          <a:p>
            <a:endParaRPr lang="es-CO" sz="3400" dirty="0">
              <a:solidFill>
                <a:schemeClr val="tx1">
                  <a:lumMod val="75000"/>
                  <a:lumOff val="25000"/>
                </a:schemeClr>
              </a:solidFill>
            </a:endParaRPr>
          </a:p>
          <a:p>
            <a:r>
              <a:rPr lang="es-CO" sz="3400" dirty="0">
                <a:solidFill>
                  <a:schemeClr val="tx1">
                    <a:lumMod val="75000"/>
                    <a:lumOff val="25000"/>
                  </a:schemeClr>
                </a:solidFill>
              </a:rPr>
              <a:t>Celebramos que el </a:t>
            </a:r>
            <a:r>
              <a:rPr lang="es-CO" sz="3400" b="1" dirty="0">
                <a:solidFill>
                  <a:srgbClr val="0F3F23"/>
                </a:solidFill>
              </a:rPr>
              <a:t>74 % </a:t>
            </a:r>
            <a:r>
              <a:rPr lang="es-CO" sz="3400" dirty="0">
                <a:solidFill>
                  <a:schemeClr val="tx1">
                    <a:lumMod val="75000"/>
                    <a:lumOff val="25000"/>
                  </a:schemeClr>
                </a:solidFill>
              </a:rPr>
              <a:t>de los territorios evaluados en 2019 incluyeron el </a:t>
            </a:r>
            <a:r>
              <a:rPr lang="es-CO" sz="3400" b="1" dirty="0">
                <a:solidFill>
                  <a:srgbClr val="0F3F23"/>
                </a:solidFill>
              </a:rPr>
              <a:t>ICC como herramienta de seguimiento a sus planes de desarrollo </a:t>
            </a:r>
            <a:r>
              <a:rPr lang="es-CO" sz="3400" dirty="0">
                <a:solidFill>
                  <a:schemeClr val="tx1">
                    <a:lumMod val="75000"/>
                    <a:lumOff val="25000"/>
                  </a:schemeClr>
                </a:solidFill>
              </a:rPr>
              <a:t>territoriales. </a:t>
            </a:r>
            <a:endParaRPr lang="es-CO" sz="3400" b="1" dirty="0">
              <a:solidFill>
                <a:srgbClr val="0F3F23"/>
              </a:solidFill>
            </a:endParaRPr>
          </a:p>
        </p:txBody>
      </p:sp>
    </p:spTree>
    <p:extLst>
      <p:ext uri="{BB962C8B-B14F-4D97-AF65-F5344CB8AC3E}">
        <p14:creationId xmlns:p14="http://schemas.microsoft.com/office/powerpoint/2010/main" val="6077294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6A626E3-13B9-400A-BFBD-5A88F316007E}"/>
              </a:ext>
            </a:extLst>
          </p:cNvPr>
          <p:cNvPicPr>
            <a:picLocks noChangeAspect="1"/>
          </p:cNvPicPr>
          <p:nvPr/>
        </p:nvPicPr>
        <p:blipFill>
          <a:blip r:embed="rId3"/>
          <a:stretch>
            <a:fillRect/>
          </a:stretch>
        </p:blipFill>
        <p:spPr>
          <a:xfrm>
            <a:off x="8747686" y="1426475"/>
            <a:ext cx="3258628" cy="3986000"/>
          </a:xfrm>
          <a:prstGeom prst="rect">
            <a:avLst/>
          </a:prstGeom>
        </p:spPr>
      </p:pic>
      <p:sp>
        <p:nvSpPr>
          <p:cNvPr id="4" name="Título 2">
            <a:extLst>
              <a:ext uri="{FF2B5EF4-FFF2-40B4-BE49-F238E27FC236}">
                <a16:creationId xmlns:a16="http://schemas.microsoft.com/office/drawing/2014/main" id="{3CFDA6BA-B5A1-4C90-8C7F-F71C6CE2D9E8}"/>
              </a:ext>
            </a:extLst>
          </p:cNvPr>
          <p:cNvSpPr txBox="1">
            <a:spLocks/>
          </p:cNvSpPr>
          <p:nvPr/>
        </p:nvSpPr>
        <p:spPr>
          <a:xfrm>
            <a:off x="234875" y="1028522"/>
            <a:ext cx="8512811" cy="28616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D6775"/>
              </a:buClr>
            </a:pPr>
            <a:r>
              <a:rPr lang="es-CO" sz="3400" dirty="0">
                <a:solidFill>
                  <a:schemeClr val="tx1">
                    <a:lumMod val="75000"/>
                    <a:lumOff val="25000"/>
                  </a:schemeClr>
                </a:solidFill>
                <a:latin typeface="Arial" panose="020B0604020202020204" pitchFamily="34" charset="0"/>
                <a:cs typeface="Arial" panose="020B0604020202020204" pitchFamily="34" charset="0"/>
              </a:rPr>
              <a:t>Para seguir contribuyendo a que cada vez más territorios puedan diseñar y ejecutar </a:t>
            </a:r>
            <a:r>
              <a:rPr lang="es-CO" sz="3400" b="1" dirty="0">
                <a:solidFill>
                  <a:srgbClr val="0F3F23"/>
                </a:solidFill>
                <a:latin typeface="Arial" panose="020B0604020202020204" pitchFamily="34" charset="0"/>
                <a:cs typeface="Arial" panose="020B0604020202020204" pitchFamily="34" charset="0"/>
              </a:rPr>
              <a:t>políticas públicas con información,</a:t>
            </a:r>
          </a:p>
          <a:p>
            <a:pPr algn="ctr">
              <a:buClr>
                <a:srgbClr val="0D6775"/>
              </a:buClr>
            </a:pPr>
            <a:r>
              <a:rPr lang="es-CO" sz="3400" dirty="0">
                <a:solidFill>
                  <a:schemeClr val="tx1">
                    <a:lumMod val="75000"/>
                    <a:lumOff val="25000"/>
                  </a:schemeClr>
                </a:solidFill>
                <a:latin typeface="Arial" panose="020B0604020202020204" pitchFamily="34" charset="0"/>
                <a:cs typeface="Arial" panose="020B0604020202020204" pitchFamily="34" charset="0"/>
              </a:rPr>
              <a:t>el Consejo Privado de Competitividad y la Universidad del Rosario presentan la tercera versión del </a:t>
            </a:r>
            <a:r>
              <a:rPr lang="es-CO" sz="3400" b="1" dirty="0">
                <a:solidFill>
                  <a:srgbClr val="003621"/>
                </a:solidFill>
                <a:latin typeface="Arial" panose="020B0604020202020204" pitchFamily="34" charset="0"/>
                <a:cs typeface="Arial" panose="020B0604020202020204" pitchFamily="34" charset="0"/>
              </a:rPr>
              <a:t>Índice de Competitividad de Ciudades, </a:t>
            </a:r>
            <a:r>
              <a:rPr lang="es-CO" sz="3400" dirty="0">
                <a:solidFill>
                  <a:schemeClr val="tx1">
                    <a:lumMod val="75000"/>
                    <a:lumOff val="25000"/>
                  </a:schemeClr>
                </a:solidFill>
                <a:latin typeface="Arial" panose="020B0604020202020204" pitchFamily="34" charset="0"/>
                <a:cs typeface="Arial" panose="020B0604020202020204" pitchFamily="34" charset="0"/>
              </a:rPr>
              <a:t>que incluye por primera vez a las </a:t>
            </a:r>
          </a:p>
          <a:p>
            <a:pPr algn="ctr">
              <a:buClr>
                <a:srgbClr val="0D6775"/>
              </a:buClr>
            </a:pPr>
            <a:r>
              <a:rPr lang="es-CO" sz="3400" b="1" dirty="0">
                <a:solidFill>
                  <a:srgbClr val="003621"/>
                </a:solidFill>
                <a:latin typeface="Arial" panose="020B0604020202020204" pitchFamily="34" charset="0"/>
                <a:cs typeface="Arial" panose="020B0604020202020204" pitchFamily="34" charset="0"/>
              </a:rPr>
              <a:t>32 ciudades capitales del país.</a:t>
            </a:r>
          </a:p>
        </p:txBody>
      </p:sp>
      <p:sp>
        <p:nvSpPr>
          <p:cNvPr id="5" name="Título 2">
            <a:extLst>
              <a:ext uri="{FF2B5EF4-FFF2-40B4-BE49-F238E27FC236}">
                <a16:creationId xmlns:a16="http://schemas.microsoft.com/office/drawing/2014/main" id="{DF538C9D-3812-4C09-A607-9C80BD986021}"/>
              </a:ext>
            </a:extLst>
          </p:cNvPr>
          <p:cNvSpPr txBox="1">
            <a:spLocks/>
          </p:cNvSpPr>
          <p:nvPr/>
        </p:nvSpPr>
        <p:spPr>
          <a:xfrm>
            <a:off x="201561" y="672966"/>
            <a:ext cx="8512811" cy="2861666"/>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buClr>
                <a:srgbClr val="0D6775"/>
              </a:buClr>
            </a:pPr>
            <a:endParaRPr lang="es-CO" sz="3400" b="1" dirty="0">
              <a:solidFill>
                <a:srgbClr val="00362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769473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57612" y="539849"/>
            <a:ext cx="2536746" cy="521767"/>
          </a:xfrm>
          <a:prstGeom prst="rect">
            <a:avLst/>
          </a:prstGeom>
          <a:noFill/>
        </p:spPr>
        <p:txBody>
          <a:bodyPr wrap="square" rtlCol="0">
            <a:spAutoFit/>
          </a:bodyPr>
          <a:lstStyle/>
          <a:p>
            <a:r>
              <a:rPr lang="es-CO" sz="2792" b="1" dirty="0">
                <a:solidFill>
                  <a:srgbClr val="003D4F"/>
                </a:solidFill>
                <a:latin typeface="Arial" panose="020B0604020202020204" pitchFamily="34" charset="0"/>
                <a:cs typeface="Arial" panose="020B0604020202020204" pitchFamily="34" charset="0"/>
              </a:rPr>
              <a:t>CONTENIDO</a:t>
            </a:r>
          </a:p>
        </p:txBody>
      </p:sp>
      <p:grpSp>
        <p:nvGrpSpPr>
          <p:cNvPr id="24" name="Grupo 23">
            <a:extLst>
              <a:ext uri="{FF2B5EF4-FFF2-40B4-BE49-F238E27FC236}">
                <a16:creationId xmlns:a16="http://schemas.microsoft.com/office/drawing/2014/main" id="{72411BD8-32CE-4253-BDAB-D63E284B1AF7}"/>
              </a:ext>
            </a:extLst>
          </p:cNvPr>
          <p:cNvGrpSpPr/>
          <p:nvPr/>
        </p:nvGrpSpPr>
        <p:grpSpPr>
          <a:xfrm>
            <a:off x="1716191" y="2517746"/>
            <a:ext cx="756177" cy="689455"/>
            <a:chOff x="817574" y="1677943"/>
            <a:chExt cx="758283" cy="691375"/>
          </a:xfrm>
          <a:solidFill>
            <a:srgbClr val="D6E2D9"/>
          </a:solidFill>
        </p:grpSpPr>
        <p:sp>
          <p:nvSpPr>
            <p:cNvPr id="7" name="CuadroTexto 6"/>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2"/>
                  </a:solidFill>
                </a:rPr>
                <a:t>2</a:t>
              </a:r>
            </a:p>
          </p:txBody>
        </p:sp>
        <p:sp>
          <p:nvSpPr>
            <p:cNvPr id="8" name="Elipse 7"/>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2</a:t>
              </a:r>
            </a:p>
          </p:txBody>
        </p:sp>
      </p:grpSp>
      <p:sp>
        <p:nvSpPr>
          <p:cNvPr id="12" name="CuadroTexto 11"/>
          <p:cNvSpPr txBox="1"/>
          <p:nvPr/>
        </p:nvSpPr>
        <p:spPr>
          <a:xfrm>
            <a:off x="2802019" y="3550913"/>
            <a:ext cx="7773051" cy="460383"/>
          </a:xfrm>
          <a:prstGeom prst="rect">
            <a:avLst/>
          </a:prstGeom>
          <a:noFill/>
        </p:spPr>
        <p:txBody>
          <a:bodyPr wrap="square" rtlCol="0">
            <a:spAutoFit/>
          </a:bodyPr>
          <a:lstStyle>
            <a:defPPr>
              <a:defRPr lang="es-ES"/>
            </a:defPPr>
            <a:lvl1pPr>
              <a:defRPr sz="2393">
                <a:solidFill>
                  <a:schemeClr val="bg1">
                    <a:lumMod val="75000"/>
                  </a:schemeClr>
                </a:solidFill>
                <a:latin typeface="Arial" panose="020B0604020202020204" pitchFamily="34" charset="0"/>
                <a:cs typeface="Arial" panose="020B0604020202020204" pitchFamily="34" charset="0"/>
              </a:defRPr>
            </a:lvl1pPr>
          </a:lstStyle>
          <a:p>
            <a:r>
              <a:rPr lang="es-CO" dirty="0">
                <a:solidFill>
                  <a:schemeClr val="bg1">
                    <a:lumMod val="65000"/>
                  </a:schemeClr>
                </a:solidFill>
              </a:rPr>
              <a:t>Resultados generales</a:t>
            </a:r>
          </a:p>
        </p:txBody>
      </p:sp>
      <p:sp>
        <p:nvSpPr>
          <p:cNvPr id="13" name="CuadroTexto 12"/>
          <p:cNvSpPr txBox="1"/>
          <p:nvPr/>
        </p:nvSpPr>
        <p:spPr>
          <a:xfrm>
            <a:off x="2802019" y="2646570"/>
            <a:ext cx="7773051" cy="460383"/>
          </a:xfrm>
          <a:prstGeom prst="rect">
            <a:avLst/>
          </a:prstGeom>
          <a:noFill/>
        </p:spPr>
        <p:txBody>
          <a:bodyPr wrap="square" rtlCol="0">
            <a:spAutoFit/>
          </a:bodyPr>
          <a:lstStyle>
            <a:defPPr>
              <a:defRPr lang="es-CO"/>
            </a:defPPr>
            <a:lvl1pPr>
              <a:defRPr sz="2393">
                <a:solidFill>
                  <a:schemeClr val="tx1">
                    <a:lumMod val="85000"/>
                    <a:lumOff val="15000"/>
                  </a:schemeClr>
                </a:solidFill>
                <a:latin typeface="Arial" panose="020B0604020202020204" pitchFamily="34" charset="0"/>
                <a:cs typeface="Arial" panose="020B0604020202020204" pitchFamily="34" charset="0"/>
              </a:defRPr>
            </a:lvl1pPr>
          </a:lstStyle>
          <a:p>
            <a:r>
              <a:rPr lang="es-CO" dirty="0"/>
              <a:t>Estructura y metodología del ICC 2020</a:t>
            </a:r>
          </a:p>
        </p:txBody>
      </p:sp>
      <p:sp>
        <p:nvSpPr>
          <p:cNvPr id="18" name="Elipse 17"/>
          <p:cNvSpPr/>
          <p:nvPr/>
        </p:nvSpPr>
        <p:spPr>
          <a:xfrm>
            <a:off x="1716193" y="3422090"/>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3</a:t>
            </a:r>
          </a:p>
        </p:txBody>
      </p:sp>
      <p:sp>
        <p:nvSpPr>
          <p:cNvPr id="17" name="CuadroTexto 16"/>
          <p:cNvSpPr txBox="1"/>
          <p:nvPr/>
        </p:nvSpPr>
        <p:spPr>
          <a:xfrm>
            <a:off x="2802019" y="1742227"/>
            <a:ext cx="8473627"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Panorama general</a:t>
            </a:r>
          </a:p>
        </p:txBody>
      </p:sp>
      <p:grpSp>
        <p:nvGrpSpPr>
          <p:cNvPr id="19" name="Grupo 18">
            <a:extLst>
              <a:ext uri="{FF2B5EF4-FFF2-40B4-BE49-F238E27FC236}">
                <a16:creationId xmlns:a16="http://schemas.microsoft.com/office/drawing/2014/main" id="{72411BD8-32CE-4253-BDAB-D63E284B1AF7}"/>
              </a:ext>
            </a:extLst>
          </p:cNvPr>
          <p:cNvGrpSpPr/>
          <p:nvPr/>
        </p:nvGrpSpPr>
        <p:grpSpPr>
          <a:xfrm>
            <a:off x="1716191" y="1613403"/>
            <a:ext cx="756177" cy="689455"/>
            <a:chOff x="817574" y="1677943"/>
            <a:chExt cx="758283" cy="691375"/>
          </a:xfrm>
          <a:solidFill>
            <a:srgbClr val="F7F9F2"/>
          </a:solidFill>
        </p:grpSpPr>
        <p:sp>
          <p:nvSpPr>
            <p:cNvPr id="20" name="CuadroTexto 19"/>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1">
                      <a:lumMod val="75000"/>
                    </a:schemeClr>
                  </a:solidFill>
                </a:rPr>
                <a:t>2</a:t>
              </a:r>
            </a:p>
          </p:txBody>
        </p:sp>
        <p:sp>
          <p:nvSpPr>
            <p:cNvPr id="21" name="Elipse 20"/>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1</a:t>
              </a:r>
            </a:p>
          </p:txBody>
        </p:sp>
      </p:grpSp>
      <p:sp>
        <p:nvSpPr>
          <p:cNvPr id="16" name="CuadroTexto 15">
            <a:extLst>
              <a:ext uri="{FF2B5EF4-FFF2-40B4-BE49-F238E27FC236}">
                <a16:creationId xmlns:a16="http://schemas.microsoft.com/office/drawing/2014/main" id="{E8D30ACE-FB4B-40FA-B585-A48580CE6794}"/>
              </a:ext>
            </a:extLst>
          </p:cNvPr>
          <p:cNvSpPr txBox="1"/>
          <p:nvPr/>
        </p:nvSpPr>
        <p:spPr>
          <a:xfrm>
            <a:off x="2802019" y="4455256"/>
            <a:ext cx="7773051" cy="460383"/>
          </a:xfrm>
          <a:prstGeom prst="rect">
            <a:avLst/>
          </a:prstGeom>
          <a:noFill/>
        </p:spPr>
        <p:txBody>
          <a:bodyPr wrap="square" rtlCol="0">
            <a:spAutoFit/>
          </a:bodyPr>
          <a:lstStyle/>
          <a:p>
            <a:r>
              <a:rPr lang="es-CO" sz="2393" dirty="0">
                <a:solidFill>
                  <a:schemeClr val="bg1">
                    <a:lumMod val="65000"/>
                  </a:schemeClr>
                </a:solidFill>
                <a:latin typeface="Arial" panose="020B0604020202020204" pitchFamily="34" charset="0"/>
                <a:cs typeface="Arial" panose="020B0604020202020204" pitchFamily="34" charset="0"/>
              </a:rPr>
              <a:t>Resultados por pilar</a:t>
            </a:r>
          </a:p>
        </p:txBody>
      </p:sp>
      <p:sp>
        <p:nvSpPr>
          <p:cNvPr id="22" name="Elipse 21">
            <a:extLst>
              <a:ext uri="{FF2B5EF4-FFF2-40B4-BE49-F238E27FC236}">
                <a16:creationId xmlns:a16="http://schemas.microsoft.com/office/drawing/2014/main" id="{90BF54D3-4297-4084-867A-07D927168511}"/>
              </a:ext>
            </a:extLst>
          </p:cNvPr>
          <p:cNvSpPr/>
          <p:nvPr/>
        </p:nvSpPr>
        <p:spPr>
          <a:xfrm>
            <a:off x="1716193" y="4326434"/>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4</a:t>
            </a:r>
          </a:p>
        </p:txBody>
      </p:sp>
      <p:sp>
        <p:nvSpPr>
          <p:cNvPr id="28" name="CuadroTexto 27">
            <a:extLst>
              <a:ext uri="{FF2B5EF4-FFF2-40B4-BE49-F238E27FC236}">
                <a16:creationId xmlns:a16="http://schemas.microsoft.com/office/drawing/2014/main" id="{29E03498-285F-4CAC-8971-E701AEF9668F}"/>
              </a:ext>
            </a:extLst>
          </p:cNvPr>
          <p:cNvSpPr txBox="1"/>
          <p:nvPr/>
        </p:nvSpPr>
        <p:spPr>
          <a:xfrm>
            <a:off x="2802019" y="5359601"/>
            <a:ext cx="7773051" cy="460383"/>
          </a:xfrm>
          <a:prstGeom prst="rect">
            <a:avLst/>
          </a:prstGeom>
          <a:noFill/>
        </p:spPr>
        <p:txBody>
          <a:bodyPr wrap="square" rtlCol="0">
            <a:spAutoFit/>
          </a:bodyPr>
          <a:lstStyle/>
          <a:p>
            <a:r>
              <a:rPr lang="es-CO" sz="2393" dirty="0">
                <a:solidFill>
                  <a:schemeClr val="bg1">
                    <a:lumMod val="65000"/>
                  </a:schemeClr>
                </a:solidFill>
                <a:latin typeface="Arial" panose="020B0604020202020204" pitchFamily="34" charset="0"/>
                <a:cs typeface="Arial" panose="020B0604020202020204" pitchFamily="34" charset="0"/>
              </a:rPr>
              <a:t>Principales mensajes</a:t>
            </a:r>
          </a:p>
        </p:txBody>
      </p:sp>
      <p:sp>
        <p:nvSpPr>
          <p:cNvPr id="29" name="Elipse 28">
            <a:extLst>
              <a:ext uri="{FF2B5EF4-FFF2-40B4-BE49-F238E27FC236}">
                <a16:creationId xmlns:a16="http://schemas.microsoft.com/office/drawing/2014/main" id="{44011BFB-1A6A-497A-8AE7-121C7F4D9624}"/>
              </a:ext>
            </a:extLst>
          </p:cNvPr>
          <p:cNvSpPr/>
          <p:nvPr/>
        </p:nvSpPr>
        <p:spPr>
          <a:xfrm>
            <a:off x="1716193" y="5230777"/>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90952037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49240" y="212463"/>
            <a:ext cx="11542426" cy="814505"/>
          </a:xfrm>
        </p:spPr>
        <p:txBody>
          <a:bodyPr>
            <a:noAutofit/>
          </a:bodyPr>
          <a:lstStyle/>
          <a:p>
            <a:pPr algn="just"/>
            <a:r>
              <a:rPr lang="es-MX" sz="2200" b="1" dirty="0">
                <a:solidFill>
                  <a:srgbClr val="003621"/>
                </a:solidFill>
                <a:latin typeface="Arial" panose="020B0604020202020204" pitchFamily="34" charset="0"/>
                <a:cs typeface="Arial" panose="020B0604020202020204" pitchFamily="34" charset="0"/>
              </a:rPr>
              <a:t>El ICC 2020 incluye 103</a:t>
            </a:r>
            <a:r>
              <a:rPr lang="es-CO" sz="2200" b="1" dirty="0">
                <a:solidFill>
                  <a:srgbClr val="003621"/>
                </a:solidFill>
                <a:latin typeface="Arial" panose="020B0604020202020204" pitchFamily="34" charset="0"/>
                <a:cs typeface="Arial" panose="020B0604020202020204" pitchFamily="34" charset="0"/>
              </a:rPr>
              <a:t> indicadores (datos “duros”, no de percepción) agrupados en 4 factores de competitividad y 13 pilares. Además de evaluar nuevas ciudades, se agrega el pilar </a:t>
            </a:r>
            <a:r>
              <a:rPr lang="es-CO" sz="2200" b="1" i="1" dirty="0">
                <a:solidFill>
                  <a:srgbClr val="003621"/>
                </a:solidFill>
                <a:latin typeface="Arial" panose="020B0604020202020204" pitchFamily="34" charset="0"/>
                <a:cs typeface="Arial" panose="020B0604020202020204" pitchFamily="34" charset="0"/>
              </a:rPr>
              <a:t>adopción TIC</a:t>
            </a:r>
            <a:r>
              <a:rPr lang="es-CO" sz="2200" b="1" dirty="0">
                <a:solidFill>
                  <a:srgbClr val="003621"/>
                </a:solidFill>
                <a:latin typeface="Arial" panose="020B0604020202020204" pitchFamily="34" charset="0"/>
                <a:cs typeface="Arial" panose="020B0604020202020204" pitchFamily="34" charset="0"/>
              </a:rPr>
              <a:t>.</a:t>
            </a:r>
          </a:p>
        </p:txBody>
      </p:sp>
      <p:graphicFrame>
        <p:nvGraphicFramePr>
          <p:cNvPr id="4" name="Diagrama 3"/>
          <p:cNvGraphicFramePr/>
          <p:nvPr>
            <p:extLst>
              <p:ext uri="{D42A27DB-BD31-4B8C-83A1-F6EECF244321}">
                <p14:modId xmlns:p14="http://schemas.microsoft.com/office/powerpoint/2010/main" val="23901033"/>
              </p:ext>
            </p:extLst>
          </p:nvPr>
        </p:nvGraphicFramePr>
        <p:xfrm>
          <a:off x="315566" y="1319727"/>
          <a:ext cx="11576742" cy="46352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CuadroTexto 4">
            <a:extLst>
              <a:ext uri="{FF2B5EF4-FFF2-40B4-BE49-F238E27FC236}">
                <a16:creationId xmlns:a16="http://schemas.microsoft.com/office/drawing/2014/main" id="{2CEDA1E4-4F93-4954-AFBF-5A10C751BD20}"/>
              </a:ext>
            </a:extLst>
          </p:cNvPr>
          <p:cNvSpPr txBox="1"/>
          <p:nvPr/>
        </p:nvSpPr>
        <p:spPr>
          <a:xfrm>
            <a:off x="315566" y="5994801"/>
            <a:ext cx="11542426" cy="707886"/>
          </a:xfrm>
          <a:prstGeom prst="rect">
            <a:avLst/>
          </a:prstGeom>
          <a:noFill/>
          <a:ln>
            <a:noFill/>
          </a:ln>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lgn="ctr">
              <a:lnSpc>
                <a:spcPct val="100000"/>
              </a:lnSpc>
              <a:buNone/>
            </a:pPr>
            <a:r>
              <a:rPr lang="es-CO" sz="2000" b="1" dirty="0">
                <a:solidFill>
                  <a:srgbClr val="C00000"/>
                </a:solidFill>
              </a:rPr>
              <a:t>No es comparable con la edición 2019. La única comparación válida se incluye en el ICC 2020 aplicando la nueva metodología a indicadores 2019 según su disponibilidad.</a:t>
            </a:r>
          </a:p>
        </p:txBody>
      </p:sp>
    </p:spTree>
    <p:extLst>
      <p:ext uri="{BB962C8B-B14F-4D97-AF65-F5344CB8AC3E}">
        <p14:creationId xmlns:p14="http://schemas.microsoft.com/office/powerpoint/2010/main" val="24314152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69559" y="0"/>
            <a:ext cx="10529292" cy="1321881"/>
          </a:xfrm>
        </p:spPr>
        <p:txBody>
          <a:bodyPr>
            <a:noAutofit/>
          </a:bodyPr>
          <a:lstStyle/>
          <a:p>
            <a:pPr algn="just"/>
            <a:r>
              <a:rPr lang="es-CO" sz="2350" b="1" dirty="0">
                <a:solidFill>
                  <a:srgbClr val="003621"/>
                </a:solidFill>
                <a:latin typeface="Arial" panose="020B0604020202020204" pitchFamily="34" charset="0"/>
                <a:cs typeface="Arial" panose="020B0604020202020204" pitchFamily="34" charset="0"/>
              </a:rPr>
              <a:t>El 93,2 % de las variables corresponde a los años 2019 y 2018, y fue posible incorporar un 2,9 % de indicadores del año en curso.</a:t>
            </a:r>
          </a:p>
        </p:txBody>
      </p:sp>
      <p:graphicFrame>
        <p:nvGraphicFramePr>
          <p:cNvPr id="5" name="Table 4">
            <a:extLst>
              <a:ext uri="{FF2B5EF4-FFF2-40B4-BE49-F238E27FC236}">
                <a16:creationId xmlns:a16="http://schemas.microsoft.com/office/drawing/2014/main" id="{AC3989D9-D3DA-438A-9164-1691197488FB}"/>
              </a:ext>
            </a:extLst>
          </p:cNvPr>
          <p:cNvGraphicFramePr>
            <a:graphicFrameLocks noGrp="1"/>
          </p:cNvGraphicFramePr>
          <p:nvPr/>
        </p:nvGraphicFramePr>
        <p:xfrm>
          <a:off x="371235" y="1511804"/>
          <a:ext cx="5496165" cy="3685036"/>
        </p:xfrm>
        <a:graphic>
          <a:graphicData uri="http://schemas.openxmlformats.org/drawingml/2006/table">
            <a:tbl>
              <a:tblPr firstRow="1" firstCol="1" bandRow="1"/>
              <a:tblGrid>
                <a:gridCol w="1201114">
                  <a:extLst>
                    <a:ext uri="{9D8B030D-6E8A-4147-A177-3AD203B41FA5}">
                      <a16:colId xmlns:a16="http://schemas.microsoft.com/office/drawing/2014/main" val="3200679363"/>
                    </a:ext>
                  </a:extLst>
                </a:gridCol>
                <a:gridCol w="1874504">
                  <a:extLst>
                    <a:ext uri="{9D8B030D-6E8A-4147-A177-3AD203B41FA5}">
                      <a16:colId xmlns:a16="http://schemas.microsoft.com/office/drawing/2014/main" val="670300678"/>
                    </a:ext>
                  </a:extLst>
                </a:gridCol>
                <a:gridCol w="2420547">
                  <a:extLst>
                    <a:ext uri="{9D8B030D-6E8A-4147-A177-3AD203B41FA5}">
                      <a16:colId xmlns:a16="http://schemas.microsoft.com/office/drawing/2014/main" val="1447188217"/>
                    </a:ext>
                  </a:extLst>
                </a:gridCol>
              </a:tblGrid>
              <a:tr h="1242636">
                <a:tc>
                  <a:txBody>
                    <a:bodyPr/>
                    <a:lstStyle/>
                    <a:p>
                      <a:pPr algn="ctr" fontAlgn="ctr">
                        <a:lnSpc>
                          <a:spcPct val="107000"/>
                        </a:lnSpc>
                        <a:spcBef>
                          <a:spcPts val="0"/>
                        </a:spcBef>
                        <a:spcAft>
                          <a:spcPts val="0"/>
                        </a:spcAft>
                      </a:pPr>
                      <a:r>
                        <a:rPr lang="es-ES" sz="24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Año</a:t>
                      </a:r>
                      <a:endParaRPr lang="es-ES" sz="4000" b="0" i="0" u="none" strike="noStrike" dirty="0">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85623"/>
                    </a:solidFill>
                  </a:tcPr>
                </a:tc>
                <a:tc>
                  <a:txBody>
                    <a:bodyPr/>
                    <a:lstStyle/>
                    <a:p>
                      <a:pPr algn="ctr" fontAlgn="ctr">
                        <a:lnSpc>
                          <a:spcPct val="107000"/>
                        </a:lnSpc>
                        <a:spcBef>
                          <a:spcPts val="0"/>
                        </a:spcBef>
                        <a:spcAft>
                          <a:spcPts val="0"/>
                        </a:spcAft>
                      </a:pPr>
                      <a:r>
                        <a:rPr lang="es-ES" sz="24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Número de variables</a:t>
                      </a:r>
                      <a:endParaRPr lang="es-ES" sz="4000" b="0" i="0" u="none" strike="noStrike" dirty="0">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85623"/>
                    </a:solidFill>
                  </a:tcPr>
                </a:tc>
                <a:tc>
                  <a:txBody>
                    <a:bodyPr/>
                    <a:lstStyle/>
                    <a:p>
                      <a:pPr algn="ctr" fontAlgn="ctr">
                        <a:lnSpc>
                          <a:spcPct val="107000"/>
                        </a:lnSpc>
                        <a:spcBef>
                          <a:spcPts val="0"/>
                        </a:spcBef>
                        <a:spcAft>
                          <a:spcPts val="0"/>
                        </a:spcAft>
                      </a:pPr>
                      <a:r>
                        <a:rPr lang="es-ES" sz="2400" b="1" i="0" u="none" strike="noStrike"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Participación en el total de variables</a:t>
                      </a:r>
                      <a:endParaRPr lang="es-ES" sz="4000" b="0" i="0" u="none" strike="noStrike" dirty="0">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385623"/>
                    </a:solidFill>
                  </a:tcPr>
                </a:tc>
                <a:extLst>
                  <a:ext uri="{0D108BD9-81ED-4DB2-BD59-A6C34878D82A}">
                    <a16:rowId xmlns:a16="http://schemas.microsoft.com/office/drawing/2014/main" val="2661568527"/>
                  </a:ext>
                </a:extLst>
              </a:tr>
              <a:tr h="610600">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2017</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cs typeface="Calibri" panose="020F0502020204030204" pitchFamily="34" charset="0"/>
                        </a:rPr>
                        <a:t>4</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3,9 %</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00358153"/>
                  </a:ext>
                </a:extLst>
              </a:tr>
              <a:tr h="610600">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2018</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49</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47,6 %</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1966391"/>
                  </a:ext>
                </a:extLst>
              </a:tr>
              <a:tr h="610600">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2019</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47</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45,6 %</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95608540"/>
                  </a:ext>
                </a:extLst>
              </a:tr>
              <a:tr h="610600">
                <a:tc>
                  <a:txBody>
                    <a:bodyPr/>
                    <a:lstStyle/>
                    <a:p>
                      <a:pPr algn="ctr" fontAlgn="b">
                        <a:lnSpc>
                          <a:spcPct val="107000"/>
                        </a:lnSpc>
                        <a:spcBef>
                          <a:spcPts val="0"/>
                        </a:spcBef>
                        <a:spcAft>
                          <a:spcPts val="0"/>
                        </a:spcAft>
                      </a:pPr>
                      <a:r>
                        <a:rPr lang="es-ES" sz="2400" b="1" i="0" u="none" strike="noStrike">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2020</a:t>
                      </a:r>
                      <a:endParaRPr lang="es-ES" sz="4000" b="1" i="0" u="none" strike="noStrike">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cs typeface="Calibri" panose="020F0502020204030204" pitchFamily="34" charset="0"/>
                        </a:rPr>
                        <a:t>3</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fontAlgn="b">
                        <a:lnSpc>
                          <a:spcPct val="107000"/>
                        </a:lnSpc>
                        <a:spcBef>
                          <a:spcPts val="0"/>
                        </a:spcBef>
                        <a:spcAft>
                          <a:spcPts val="0"/>
                        </a:spcAft>
                      </a:pPr>
                      <a:r>
                        <a:rPr lang="es-ES" sz="2400" b="1" i="0" u="none" strike="noStrike" dirty="0">
                          <a:solidFill>
                            <a:srgbClr val="0F3F23"/>
                          </a:solidFill>
                          <a:effectLst/>
                          <a:latin typeface="Calibri" panose="020F0502020204030204" pitchFamily="34" charset="0"/>
                          <a:ea typeface="Times New Roman" panose="02020603050405020304" pitchFamily="18" charset="0"/>
                          <a:cs typeface="Calibri" panose="020F0502020204030204" pitchFamily="34" charset="0"/>
                        </a:rPr>
                        <a:t>2,9 %</a:t>
                      </a:r>
                      <a:endParaRPr lang="es-ES" sz="4000" b="1" i="0" u="none" strike="noStrike" dirty="0">
                        <a:solidFill>
                          <a:srgbClr val="0F3F23"/>
                        </a:solidFill>
                        <a:effectLst/>
                        <a:latin typeface="Arial" panose="020B0604020202020204" pitchFamily="34" charset="0"/>
                      </a:endParaRPr>
                    </a:p>
                  </a:txBody>
                  <a:tcPr marL="133350" marR="133350" marT="285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7062850"/>
                  </a:ext>
                </a:extLst>
              </a:tr>
            </a:tbl>
          </a:graphicData>
        </a:graphic>
      </p:graphicFrame>
      <p:sp>
        <p:nvSpPr>
          <p:cNvPr id="3" name="Rectangle 2">
            <a:extLst>
              <a:ext uri="{FF2B5EF4-FFF2-40B4-BE49-F238E27FC236}">
                <a16:creationId xmlns:a16="http://schemas.microsoft.com/office/drawing/2014/main" id="{AF85639A-4545-4396-AC8E-A10A113AAF07}"/>
              </a:ext>
            </a:extLst>
          </p:cNvPr>
          <p:cNvSpPr/>
          <p:nvPr/>
        </p:nvSpPr>
        <p:spPr>
          <a:xfrm>
            <a:off x="7827786" y="3419474"/>
            <a:ext cx="3647933" cy="3118485"/>
          </a:xfrm>
          <a:prstGeom prst="rect">
            <a:avLst/>
          </a:prstGeom>
          <a:solidFill>
            <a:srgbClr val="EFF3F0"/>
          </a:solid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000" dirty="0">
                <a:solidFill>
                  <a:sysClr val="windowText" lastClr="000000"/>
                </a:solidFill>
              </a:rPr>
              <a:t>Las 3 variables de 2020 corresponden al pilar </a:t>
            </a:r>
            <a:r>
              <a:rPr lang="es-CO" sz="2000" b="1" i="1" dirty="0">
                <a:solidFill>
                  <a:srgbClr val="0F3F23"/>
                </a:solidFill>
              </a:rPr>
              <a:t>infraestructura y equipamiento</a:t>
            </a:r>
            <a:r>
              <a:rPr lang="es-CO" sz="2000" dirty="0">
                <a:solidFill>
                  <a:srgbClr val="0F3F23"/>
                </a:solidFill>
              </a:rPr>
              <a:t>:</a:t>
            </a:r>
          </a:p>
          <a:p>
            <a:pPr algn="ctr"/>
            <a:endParaRPr lang="es-CO" sz="2000" b="1" dirty="0">
              <a:solidFill>
                <a:srgbClr val="0F3F23"/>
              </a:solidFill>
            </a:endParaRPr>
          </a:p>
          <a:p>
            <a:pPr marL="285750" indent="-285750">
              <a:buFont typeface="Arial" panose="020B0604020202020204" pitchFamily="34" charset="0"/>
              <a:buChar char="•"/>
            </a:pPr>
            <a:r>
              <a:rPr lang="es-CO" sz="2000" dirty="0">
                <a:solidFill>
                  <a:sysClr val="windowText" lastClr="000000"/>
                </a:solidFill>
              </a:rPr>
              <a:t>Ejemplares en bibliotecas por ciudad</a:t>
            </a:r>
          </a:p>
          <a:p>
            <a:pPr marL="285750" indent="-285750">
              <a:buFont typeface="Arial" panose="020B0604020202020204" pitchFamily="34" charset="0"/>
              <a:buChar char="•"/>
            </a:pPr>
            <a:r>
              <a:rPr lang="es-CO" sz="2000" dirty="0">
                <a:solidFill>
                  <a:sysClr val="windowText" lastClr="000000"/>
                </a:solidFill>
              </a:rPr>
              <a:t>Museos por ciudad</a:t>
            </a:r>
          </a:p>
          <a:p>
            <a:pPr marL="285750" indent="-285750">
              <a:buFont typeface="Arial" panose="020B0604020202020204" pitchFamily="34" charset="0"/>
              <a:buChar char="•"/>
            </a:pPr>
            <a:r>
              <a:rPr lang="es-CO" sz="2000" dirty="0">
                <a:solidFill>
                  <a:sysClr val="windowText" lastClr="000000"/>
                </a:solidFill>
              </a:rPr>
              <a:t>Escenarios culturales por ciudad</a:t>
            </a:r>
          </a:p>
        </p:txBody>
      </p:sp>
      <p:sp>
        <p:nvSpPr>
          <p:cNvPr id="9" name="Flecha derecha 24">
            <a:extLst>
              <a:ext uri="{FF2B5EF4-FFF2-40B4-BE49-F238E27FC236}">
                <a16:creationId xmlns:a16="http://schemas.microsoft.com/office/drawing/2014/main" id="{4284693F-70DF-4EE9-B6AF-8001EC100850}"/>
              </a:ext>
            </a:extLst>
          </p:cNvPr>
          <p:cNvSpPr/>
          <p:nvPr/>
        </p:nvSpPr>
        <p:spPr>
          <a:xfrm>
            <a:off x="6218556" y="4698437"/>
            <a:ext cx="1417320" cy="452683"/>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Tree>
    <p:extLst>
      <p:ext uri="{BB962C8B-B14F-4D97-AF65-F5344CB8AC3E}">
        <p14:creationId xmlns:p14="http://schemas.microsoft.com/office/powerpoint/2010/main" val="42681128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41EBD59E-D5AF-4259-9499-EEEEFE824AD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1210" y="1343652"/>
            <a:ext cx="3748742" cy="5494134"/>
          </a:xfrm>
          <a:prstGeom prst="rect">
            <a:avLst/>
          </a:prstGeom>
        </p:spPr>
      </p:pic>
      <p:sp>
        <p:nvSpPr>
          <p:cNvPr id="7" name="CuadroTexto 6">
            <a:extLst>
              <a:ext uri="{FF2B5EF4-FFF2-40B4-BE49-F238E27FC236}">
                <a16:creationId xmlns:a16="http://schemas.microsoft.com/office/drawing/2014/main" id="{10B49989-EE33-404C-AC2E-31F7967D2B5D}"/>
              </a:ext>
            </a:extLst>
          </p:cNvPr>
          <p:cNvSpPr txBox="1"/>
          <p:nvPr/>
        </p:nvSpPr>
        <p:spPr>
          <a:xfrm>
            <a:off x="65820" y="1486562"/>
            <a:ext cx="1192724" cy="1954381"/>
          </a:xfrm>
          <a:prstGeom prst="rect">
            <a:avLst/>
          </a:prstGeom>
          <a:noFill/>
          <a:ln>
            <a:solidFill>
              <a:schemeClr val="tx1"/>
            </a:solidFill>
          </a:ln>
        </p:spPr>
        <p:txBody>
          <a:bodyPr wrap="square" rtlCol="0">
            <a:spAutoFit/>
          </a:bodyPr>
          <a:lstStyle/>
          <a:p>
            <a:r>
              <a:rPr lang="es-MX" sz="1100" b="1" dirty="0">
                <a:solidFill>
                  <a:schemeClr val="accent6">
                    <a:lumMod val="75000"/>
                  </a:schemeClr>
                </a:solidFill>
                <a:latin typeface="Arial" panose="020B0604020202020204" pitchFamily="34" charset="0"/>
                <a:cs typeface="Arial" panose="020B0604020202020204" pitchFamily="34" charset="0"/>
              </a:rPr>
              <a:t>Medellín AM</a:t>
            </a:r>
          </a:p>
          <a:p>
            <a:pPr algn="ctr"/>
            <a:r>
              <a:rPr lang="es-MX" sz="1100" b="1" dirty="0">
                <a:solidFill>
                  <a:schemeClr val="bg1">
                    <a:lumMod val="50000"/>
                  </a:schemeClr>
                </a:solidFill>
                <a:latin typeface="Arial" panose="020B0604020202020204" pitchFamily="34" charset="0"/>
                <a:cs typeface="Arial" panose="020B0604020202020204" pitchFamily="34" charset="0"/>
              </a:rPr>
              <a:t>Medellín</a:t>
            </a:r>
          </a:p>
          <a:p>
            <a:pPr algn="ctr"/>
            <a:r>
              <a:rPr lang="es-MX" sz="1100" b="1" dirty="0">
                <a:solidFill>
                  <a:schemeClr val="bg1">
                    <a:lumMod val="50000"/>
                  </a:schemeClr>
                </a:solidFill>
                <a:latin typeface="Arial" panose="020B0604020202020204" pitchFamily="34" charset="0"/>
                <a:cs typeface="Arial" panose="020B0604020202020204" pitchFamily="34" charset="0"/>
              </a:rPr>
              <a:t>La Estrella</a:t>
            </a:r>
          </a:p>
          <a:p>
            <a:pPr algn="ctr"/>
            <a:r>
              <a:rPr lang="es-MX" sz="1100" b="1" dirty="0">
                <a:solidFill>
                  <a:schemeClr val="bg1">
                    <a:lumMod val="50000"/>
                  </a:schemeClr>
                </a:solidFill>
                <a:latin typeface="Arial" panose="020B0604020202020204" pitchFamily="34" charset="0"/>
                <a:cs typeface="Arial" panose="020B0604020202020204" pitchFamily="34" charset="0"/>
              </a:rPr>
              <a:t>Sabaneta</a:t>
            </a:r>
          </a:p>
          <a:p>
            <a:pPr algn="ctr"/>
            <a:r>
              <a:rPr lang="es-MX" sz="1100" b="1" dirty="0">
                <a:solidFill>
                  <a:schemeClr val="bg1">
                    <a:lumMod val="50000"/>
                  </a:schemeClr>
                </a:solidFill>
                <a:latin typeface="Arial" panose="020B0604020202020204" pitchFamily="34" charset="0"/>
                <a:cs typeface="Arial" panose="020B0604020202020204" pitchFamily="34" charset="0"/>
              </a:rPr>
              <a:t>Girardota</a:t>
            </a:r>
          </a:p>
          <a:p>
            <a:pPr algn="ctr"/>
            <a:r>
              <a:rPr lang="es-MX" sz="1100" b="1" dirty="0">
                <a:solidFill>
                  <a:schemeClr val="bg1">
                    <a:lumMod val="50000"/>
                  </a:schemeClr>
                </a:solidFill>
                <a:latin typeface="Arial" panose="020B0604020202020204" pitchFamily="34" charset="0"/>
                <a:cs typeface="Arial" panose="020B0604020202020204" pitchFamily="34" charset="0"/>
              </a:rPr>
              <a:t>Envigado</a:t>
            </a:r>
          </a:p>
          <a:p>
            <a:pPr algn="ctr"/>
            <a:r>
              <a:rPr lang="es-MX" sz="1100" b="1" dirty="0">
                <a:solidFill>
                  <a:schemeClr val="bg1">
                    <a:lumMod val="50000"/>
                  </a:schemeClr>
                </a:solidFill>
                <a:latin typeface="Arial" panose="020B0604020202020204" pitchFamily="34" charset="0"/>
                <a:cs typeface="Arial" panose="020B0604020202020204" pitchFamily="34" charset="0"/>
              </a:rPr>
              <a:t>Bello </a:t>
            </a:r>
          </a:p>
          <a:p>
            <a:pPr algn="ctr"/>
            <a:r>
              <a:rPr lang="es-MX" sz="1100" b="1" dirty="0">
                <a:solidFill>
                  <a:schemeClr val="bg1">
                    <a:lumMod val="50000"/>
                  </a:schemeClr>
                </a:solidFill>
                <a:latin typeface="Arial" panose="020B0604020202020204" pitchFamily="34" charset="0"/>
                <a:cs typeface="Arial" panose="020B0604020202020204" pitchFamily="34" charset="0"/>
              </a:rPr>
              <a:t>Copacabana</a:t>
            </a:r>
          </a:p>
          <a:p>
            <a:pPr algn="ctr"/>
            <a:r>
              <a:rPr lang="es-MX" sz="1100" b="1" dirty="0">
                <a:solidFill>
                  <a:schemeClr val="bg1">
                    <a:lumMod val="50000"/>
                  </a:schemeClr>
                </a:solidFill>
                <a:latin typeface="Arial" panose="020B0604020202020204" pitchFamily="34" charset="0"/>
                <a:cs typeface="Arial" panose="020B0604020202020204" pitchFamily="34" charset="0"/>
              </a:rPr>
              <a:t>Barbosa</a:t>
            </a:r>
          </a:p>
          <a:p>
            <a:pPr algn="ctr"/>
            <a:r>
              <a:rPr lang="es-MX" sz="1100" b="1" dirty="0">
                <a:solidFill>
                  <a:schemeClr val="bg1">
                    <a:lumMod val="50000"/>
                  </a:schemeClr>
                </a:solidFill>
                <a:latin typeface="Arial" panose="020B0604020202020204" pitchFamily="34" charset="0"/>
                <a:cs typeface="Arial" panose="020B0604020202020204" pitchFamily="34" charset="0"/>
              </a:rPr>
              <a:t>Itagüí</a:t>
            </a:r>
          </a:p>
          <a:p>
            <a:pPr algn="ctr"/>
            <a:r>
              <a:rPr lang="es-MX" sz="1100" b="1" dirty="0">
                <a:solidFill>
                  <a:schemeClr val="bg1">
                    <a:lumMod val="50000"/>
                  </a:schemeClr>
                </a:solidFill>
                <a:latin typeface="Arial" panose="020B0604020202020204" pitchFamily="34" charset="0"/>
                <a:cs typeface="Arial" panose="020B0604020202020204" pitchFamily="34" charset="0"/>
              </a:rPr>
              <a:t>Caldas</a:t>
            </a:r>
          </a:p>
        </p:txBody>
      </p:sp>
      <p:cxnSp>
        <p:nvCxnSpPr>
          <p:cNvPr id="8" name="Conector: angular 7">
            <a:extLst>
              <a:ext uri="{FF2B5EF4-FFF2-40B4-BE49-F238E27FC236}">
                <a16:creationId xmlns:a16="http://schemas.microsoft.com/office/drawing/2014/main" id="{889BC9F3-3EE1-4C36-BE00-4786242521A4}"/>
              </a:ext>
            </a:extLst>
          </p:cNvPr>
          <p:cNvCxnSpPr>
            <a:cxnSpLocks/>
            <a:stCxn id="7" idx="3"/>
          </p:cNvCxnSpPr>
          <p:nvPr/>
        </p:nvCxnSpPr>
        <p:spPr>
          <a:xfrm>
            <a:off x="1258544" y="2463753"/>
            <a:ext cx="2016110" cy="1263490"/>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CuadroTexto 8">
            <a:extLst>
              <a:ext uri="{FF2B5EF4-FFF2-40B4-BE49-F238E27FC236}">
                <a16:creationId xmlns:a16="http://schemas.microsoft.com/office/drawing/2014/main" id="{CFEBBAC7-240E-45F7-BF56-B3143D796814}"/>
              </a:ext>
            </a:extLst>
          </p:cNvPr>
          <p:cNvSpPr txBox="1"/>
          <p:nvPr/>
        </p:nvSpPr>
        <p:spPr>
          <a:xfrm>
            <a:off x="126634" y="4160317"/>
            <a:ext cx="1467225" cy="769441"/>
          </a:xfrm>
          <a:prstGeom prst="rect">
            <a:avLst/>
          </a:prstGeom>
          <a:noFill/>
          <a:ln>
            <a:solidFill>
              <a:schemeClr val="tx1"/>
            </a:solidFill>
          </a:ln>
        </p:spPr>
        <p:txBody>
          <a:bodyPr wrap="square" rtlCol="0">
            <a:spAutoFit/>
          </a:bodyPr>
          <a:lstStyle/>
          <a:p>
            <a:pPr algn="ctr"/>
            <a:r>
              <a:rPr lang="es-MX" sz="1100" b="1" dirty="0">
                <a:solidFill>
                  <a:schemeClr val="accent6">
                    <a:lumMod val="75000"/>
                  </a:schemeClr>
                </a:solidFill>
              </a:rPr>
              <a:t>Pereira AM</a:t>
            </a:r>
          </a:p>
          <a:p>
            <a:pPr algn="ctr"/>
            <a:r>
              <a:rPr lang="es-MX" sz="1100" b="1" dirty="0">
                <a:solidFill>
                  <a:schemeClr val="bg1">
                    <a:lumMod val="50000"/>
                  </a:schemeClr>
                </a:solidFill>
                <a:latin typeface="Arial" panose="020B0604020202020204" pitchFamily="34" charset="0"/>
                <a:cs typeface="Arial" panose="020B0604020202020204" pitchFamily="34" charset="0"/>
              </a:rPr>
              <a:t>Pereira</a:t>
            </a:r>
          </a:p>
          <a:p>
            <a:pPr algn="ctr"/>
            <a:r>
              <a:rPr lang="es-MX" sz="1100" b="1" dirty="0">
                <a:solidFill>
                  <a:schemeClr val="bg1">
                    <a:lumMod val="50000"/>
                  </a:schemeClr>
                </a:solidFill>
                <a:latin typeface="Arial" panose="020B0604020202020204" pitchFamily="34" charset="0"/>
                <a:cs typeface="Arial" panose="020B0604020202020204" pitchFamily="34" charset="0"/>
              </a:rPr>
              <a:t>Dosquebradas</a:t>
            </a:r>
          </a:p>
          <a:p>
            <a:pPr algn="ctr"/>
            <a:r>
              <a:rPr lang="es-MX" sz="1100" b="1" dirty="0">
                <a:solidFill>
                  <a:schemeClr val="bg1">
                    <a:lumMod val="50000"/>
                  </a:schemeClr>
                </a:solidFill>
                <a:latin typeface="Arial" panose="020B0604020202020204" pitchFamily="34" charset="0"/>
                <a:cs typeface="Arial" panose="020B0604020202020204" pitchFamily="34" charset="0"/>
              </a:rPr>
              <a:t>La Virginia</a:t>
            </a:r>
            <a:endParaRPr lang="es-CO" sz="1100" b="1" dirty="0">
              <a:solidFill>
                <a:schemeClr val="bg1">
                  <a:lumMod val="50000"/>
                </a:schemeClr>
              </a:solidFill>
              <a:latin typeface="Arial" panose="020B0604020202020204" pitchFamily="34" charset="0"/>
              <a:cs typeface="Arial" panose="020B0604020202020204" pitchFamily="34" charset="0"/>
            </a:endParaRPr>
          </a:p>
        </p:txBody>
      </p:sp>
      <p:cxnSp>
        <p:nvCxnSpPr>
          <p:cNvPr id="10" name="Conector: angular 9">
            <a:extLst>
              <a:ext uri="{FF2B5EF4-FFF2-40B4-BE49-F238E27FC236}">
                <a16:creationId xmlns:a16="http://schemas.microsoft.com/office/drawing/2014/main" id="{5F7A5142-30A4-404A-9C91-4C8F274C05BF}"/>
              </a:ext>
            </a:extLst>
          </p:cNvPr>
          <p:cNvCxnSpPr>
            <a:cxnSpLocks/>
            <a:stCxn id="9" idx="3"/>
          </p:cNvCxnSpPr>
          <p:nvPr/>
        </p:nvCxnSpPr>
        <p:spPr>
          <a:xfrm flipV="1">
            <a:off x="1593859" y="4143658"/>
            <a:ext cx="1574106" cy="40138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67EE0C95-763F-4E86-90D3-6E4B73BF6329}"/>
              </a:ext>
            </a:extLst>
          </p:cNvPr>
          <p:cNvSpPr txBox="1"/>
          <p:nvPr/>
        </p:nvSpPr>
        <p:spPr>
          <a:xfrm>
            <a:off x="1055959" y="5263033"/>
            <a:ext cx="829275" cy="600164"/>
          </a:xfrm>
          <a:prstGeom prst="rect">
            <a:avLst/>
          </a:prstGeom>
          <a:noFill/>
          <a:ln>
            <a:solidFill>
              <a:schemeClr val="tx1"/>
            </a:solidFill>
          </a:ln>
        </p:spPr>
        <p:txBody>
          <a:bodyPr wrap="square" rtlCol="0">
            <a:spAutoFit/>
          </a:bodyPr>
          <a:lstStyle/>
          <a:p>
            <a:pPr algn="ctr"/>
            <a:r>
              <a:rPr lang="es-MX" sz="1100" b="1" dirty="0">
                <a:solidFill>
                  <a:schemeClr val="accent6">
                    <a:lumMod val="75000"/>
                  </a:schemeClr>
                </a:solidFill>
              </a:rPr>
              <a:t>Cali AM</a:t>
            </a:r>
          </a:p>
          <a:p>
            <a:pPr algn="ctr"/>
            <a:r>
              <a:rPr lang="es-MX" sz="1100" b="1" dirty="0">
                <a:solidFill>
                  <a:schemeClr val="bg1">
                    <a:lumMod val="50000"/>
                  </a:schemeClr>
                </a:solidFill>
                <a:latin typeface="Arial" panose="020B0604020202020204" pitchFamily="34" charset="0"/>
                <a:cs typeface="Arial" panose="020B0604020202020204" pitchFamily="34" charset="0"/>
              </a:rPr>
              <a:t>Cali</a:t>
            </a:r>
          </a:p>
          <a:p>
            <a:pPr algn="ctr"/>
            <a:r>
              <a:rPr lang="es-MX" sz="1100" b="1" dirty="0">
                <a:solidFill>
                  <a:schemeClr val="bg1">
                    <a:lumMod val="50000"/>
                  </a:schemeClr>
                </a:solidFill>
                <a:latin typeface="Arial" panose="020B0604020202020204" pitchFamily="34" charset="0"/>
                <a:cs typeface="Arial" panose="020B0604020202020204" pitchFamily="34" charset="0"/>
              </a:rPr>
              <a:t>Yumbo</a:t>
            </a:r>
            <a:endParaRPr lang="es-CO" sz="1100" b="1" dirty="0">
              <a:solidFill>
                <a:schemeClr val="bg1">
                  <a:lumMod val="50000"/>
                </a:schemeClr>
              </a:solidFill>
              <a:latin typeface="Arial" panose="020B0604020202020204" pitchFamily="34" charset="0"/>
              <a:cs typeface="Arial" panose="020B0604020202020204" pitchFamily="34" charset="0"/>
            </a:endParaRPr>
          </a:p>
        </p:txBody>
      </p:sp>
      <p:cxnSp>
        <p:nvCxnSpPr>
          <p:cNvPr id="12" name="Conector: angular 11">
            <a:extLst>
              <a:ext uri="{FF2B5EF4-FFF2-40B4-BE49-F238E27FC236}">
                <a16:creationId xmlns:a16="http://schemas.microsoft.com/office/drawing/2014/main" id="{C9FF688D-1CB2-4567-B203-0164324D13A6}"/>
              </a:ext>
            </a:extLst>
          </p:cNvPr>
          <p:cNvCxnSpPr>
            <a:cxnSpLocks/>
          </p:cNvCxnSpPr>
          <p:nvPr/>
        </p:nvCxnSpPr>
        <p:spPr>
          <a:xfrm flipV="1">
            <a:off x="1826212" y="4454374"/>
            <a:ext cx="1156139" cy="918912"/>
          </a:xfrm>
          <a:prstGeom prst="bentConnector3">
            <a:avLst>
              <a:gd name="adj1" fmla="val 5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CuadroTexto 12">
            <a:extLst>
              <a:ext uri="{FF2B5EF4-FFF2-40B4-BE49-F238E27FC236}">
                <a16:creationId xmlns:a16="http://schemas.microsoft.com/office/drawing/2014/main" id="{F433EEFA-F9D3-46D7-9098-26FB651A6A97}"/>
              </a:ext>
            </a:extLst>
          </p:cNvPr>
          <p:cNvSpPr txBox="1"/>
          <p:nvPr/>
        </p:nvSpPr>
        <p:spPr>
          <a:xfrm>
            <a:off x="2329568" y="5888419"/>
            <a:ext cx="1087014" cy="600164"/>
          </a:xfrm>
          <a:prstGeom prst="rect">
            <a:avLst/>
          </a:prstGeom>
          <a:noFill/>
          <a:ln>
            <a:solidFill>
              <a:schemeClr val="tx1"/>
            </a:solidFill>
          </a:ln>
        </p:spPr>
        <p:txBody>
          <a:bodyPr wrap="square" rtlCol="0">
            <a:spAutoFit/>
          </a:bodyPr>
          <a:lstStyle/>
          <a:p>
            <a:r>
              <a:rPr lang="es-MX" sz="1100" b="1" dirty="0">
                <a:solidFill>
                  <a:schemeClr val="accent6">
                    <a:lumMod val="75000"/>
                  </a:schemeClr>
                </a:solidFill>
              </a:rPr>
              <a:t>Manizales AM</a:t>
            </a:r>
          </a:p>
          <a:p>
            <a:pPr algn="ctr"/>
            <a:r>
              <a:rPr lang="es-MX" sz="1100" b="1" dirty="0">
                <a:solidFill>
                  <a:schemeClr val="bg1">
                    <a:lumMod val="50000"/>
                  </a:schemeClr>
                </a:solidFill>
                <a:latin typeface="Arial" panose="020B0604020202020204" pitchFamily="34" charset="0"/>
                <a:cs typeface="Arial" panose="020B0604020202020204" pitchFamily="34" charset="0"/>
              </a:rPr>
              <a:t>Manizales</a:t>
            </a:r>
          </a:p>
          <a:p>
            <a:pPr algn="ctr"/>
            <a:r>
              <a:rPr lang="es-MX" sz="1100" b="1" dirty="0">
                <a:solidFill>
                  <a:schemeClr val="bg1">
                    <a:lumMod val="50000"/>
                  </a:schemeClr>
                </a:solidFill>
                <a:latin typeface="Arial" panose="020B0604020202020204" pitchFamily="34" charset="0"/>
                <a:cs typeface="Arial" panose="020B0604020202020204" pitchFamily="34" charset="0"/>
              </a:rPr>
              <a:t>Villamaría</a:t>
            </a:r>
            <a:endParaRPr lang="es-CO" sz="1100" b="1" dirty="0">
              <a:solidFill>
                <a:schemeClr val="bg1">
                  <a:lumMod val="50000"/>
                </a:schemeClr>
              </a:solidFill>
              <a:latin typeface="Arial" panose="020B0604020202020204" pitchFamily="34" charset="0"/>
              <a:cs typeface="Arial" panose="020B0604020202020204" pitchFamily="34" charset="0"/>
            </a:endParaRPr>
          </a:p>
        </p:txBody>
      </p:sp>
      <p:cxnSp>
        <p:nvCxnSpPr>
          <p:cNvPr id="14" name="Conector: angular 13">
            <a:extLst>
              <a:ext uri="{FF2B5EF4-FFF2-40B4-BE49-F238E27FC236}">
                <a16:creationId xmlns:a16="http://schemas.microsoft.com/office/drawing/2014/main" id="{8086C3A3-D87D-4748-802F-8A1ED291949C}"/>
              </a:ext>
            </a:extLst>
          </p:cNvPr>
          <p:cNvCxnSpPr>
            <a:cxnSpLocks/>
            <a:stCxn id="13" idx="0"/>
          </p:cNvCxnSpPr>
          <p:nvPr/>
        </p:nvCxnSpPr>
        <p:spPr>
          <a:xfrm rot="5400000" flipH="1" flipV="1">
            <a:off x="2222858" y="4778532"/>
            <a:ext cx="1760104" cy="459670"/>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CuadroTexto 16">
            <a:extLst>
              <a:ext uri="{FF2B5EF4-FFF2-40B4-BE49-F238E27FC236}">
                <a16:creationId xmlns:a16="http://schemas.microsoft.com/office/drawing/2014/main" id="{0FE40176-8F4F-4BD2-8ABE-836840D7B83B}"/>
              </a:ext>
            </a:extLst>
          </p:cNvPr>
          <p:cNvSpPr txBox="1"/>
          <p:nvPr/>
        </p:nvSpPr>
        <p:spPr>
          <a:xfrm>
            <a:off x="6113181" y="2482001"/>
            <a:ext cx="1309021" cy="938719"/>
          </a:xfrm>
          <a:prstGeom prst="rect">
            <a:avLst/>
          </a:prstGeom>
          <a:noFill/>
          <a:ln>
            <a:solidFill>
              <a:schemeClr val="tx1"/>
            </a:solidFill>
          </a:ln>
        </p:spPr>
        <p:txBody>
          <a:bodyPr wrap="square" rtlCol="0">
            <a:spAutoFit/>
          </a:bodyPr>
          <a:lstStyle/>
          <a:p>
            <a:pPr algn="ctr"/>
            <a:r>
              <a:rPr lang="es-MX" sz="1100" b="1" dirty="0">
                <a:solidFill>
                  <a:schemeClr val="accent6">
                    <a:lumMod val="75000"/>
                  </a:schemeClr>
                </a:solidFill>
              </a:rPr>
              <a:t>Bucaramanga AM</a:t>
            </a:r>
          </a:p>
          <a:p>
            <a:pPr algn="ctr"/>
            <a:r>
              <a:rPr lang="es-MX" sz="1100" b="1" dirty="0">
                <a:solidFill>
                  <a:schemeClr val="bg1">
                    <a:lumMod val="50000"/>
                  </a:schemeClr>
                </a:solidFill>
                <a:latin typeface="Arial" panose="020B0604020202020204" pitchFamily="34" charset="0"/>
                <a:cs typeface="Arial" panose="020B0604020202020204" pitchFamily="34" charset="0"/>
              </a:rPr>
              <a:t>Bucaramanga</a:t>
            </a:r>
          </a:p>
          <a:p>
            <a:pPr algn="ctr"/>
            <a:r>
              <a:rPr lang="es-MX" sz="1100" b="1" dirty="0">
                <a:solidFill>
                  <a:schemeClr val="bg1">
                    <a:lumMod val="50000"/>
                  </a:schemeClr>
                </a:solidFill>
                <a:latin typeface="Arial" panose="020B0604020202020204" pitchFamily="34" charset="0"/>
                <a:cs typeface="Arial" panose="020B0604020202020204" pitchFamily="34" charset="0"/>
              </a:rPr>
              <a:t>Floridablanca</a:t>
            </a:r>
          </a:p>
          <a:p>
            <a:pPr algn="ctr"/>
            <a:r>
              <a:rPr lang="es-MX" sz="1100" b="1" dirty="0">
                <a:solidFill>
                  <a:schemeClr val="bg1">
                    <a:lumMod val="50000"/>
                  </a:schemeClr>
                </a:solidFill>
                <a:latin typeface="Arial" panose="020B0604020202020204" pitchFamily="34" charset="0"/>
                <a:cs typeface="Arial" panose="020B0604020202020204" pitchFamily="34" charset="0"/>
              </a:rPr>
              <a:t>Girón</a:t>
            </a:r>
          </a:p>
          <a:p>
            <a:pPr algn="ctr"/>
            <a:r>
              <a:rPr lang="es-MX" sz="1100" b="1" dirty="0">
                <a:solidFill>
                  <a:schemeClr val="bg1">
                    <a:lumMod val="50000"/>
                  </a:schemeClr>
                </a:solidFill>
                <a:latin typeface="Arial" panose="020B0604020202020204" pitchFamily="34" charset="0"/>
                <a:cs typeface="Arial" panose="020B0604020202020204" pitchFamily="34" charset="0"/>
              </a:rPr>
              <a:t>Piedecuesta</a:t>
            </a:r>
            <a:endParaRPr lang="es-CO" sz="1100" b="1" dirty="0">
              <a:solidFill>
                <a:schemeClr val="bg1">
                  <a:lumMod val="50000"/>
                </a:schemeClr>
              </a:solidFill>
              <a:latin typeface="Arial" panose="020B0604020202020204" pitchFamily="34" charset="0"/>
              <a:cs typeface="Arial" panose="020B0604020202020204" pitchFamily="34" charset="0"/>
            </a:endParaRPr>
          </a:p>
        </p:txBody>
      </p:sp>
      <p:cxnSp>
        <p:nvCxnSpPr>
          <p:cNvPr id="18" name="Conector: angular 17">
            <a:extLst>
              <a:ext uri="{FF2B5EF4-FFF2-40B4-BE49-F238E27FC236}">
                <a16:creationId xmlns:a16="http://schemas.microsoft.com/office/drawing/2014/main" id="{A155C3BB-0486-4252-A4E4-EDEB0967943A}"/>
              </a:ext>
            </a:extLst>
          </p:cNvPr>
          <p:cNvCxnSpPr>
            <a:stCxn id="17" idx="1"/>
          </p:cNvCxnSpPr>
          <p:nvPr/>
        </p:nvCxnSpPr>
        <p:spPr>
          <a:xfrm rot="10800000" flipV="1">
            <a:off x="4066269" y="2951361"/>
            <a:ext cx="2046913" cy="50241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CuadroTexto 18">
            <a:extLst>
              <a:ext uri="{FF2B5EF4-FFF2-40B4-BE49-F238E27FC236}">
                <a16:creationId xmlns:a16="http://schemas.microsoft.com/office/drawing/2014/main" id="{5E4F0F91-9A08-41EC-9CF2-00253467034C}"/>
              </a:ext>
            </a:extLst>
          </p:cNvPr>
          <p:cNvSpPr txBox="1"/>
          <p:nvPr/>
        </p:nvSpPr>
        <p:spPr>
          <a:xfrm>
            <a:off x="5606931" y="1326766"/>
            <a:ext cx="1399884" cy="938719"/>
          </a:xfrm>
          <a:prstGeom prst="rect">
            <a:avLst/>
          </a:prstGeom>
          <a:noFill/>
          <a:ln>
            <a:solidFill>
              <a:schemeClr val="tx1"/>
            </a:solidFill>
          </a:ln>
        </p:spPr>
        <p:txBody>
          <a:bodyPr wrap="square" rtlCol="0">
            <a:spAutoFit/>
          </a:bodyPr>
          <a:lstStyle/>
          <a:p>
            <a:pPr algn="ctr"/>
            <a:r>
              <a:rPr lang="es-MX" sz="1100" b="1" dirty="0">
                <a:solidFill>
                  <a:schemeClr val="accent6">
                    <a:lumMod val="75000"/>
                  </a:schemeClr>
                </a:solidFill>
              </a:rPr>
              <a:t>Cúcuta AM</a:t>
            </a:r>
            <a:br>
              <a:rPr lang="es-MX" sz="1100" b="1" dirty="0">
                <a:solidFill>
                  <a:schemeClr val="accent6">
                    <a:lumMod val="75000"/>
                  </a:schemeClr>
                </a:solidFill>
              </a:rPr>
            </a:br>
            <a:r>
              <a:rPr lang="es-MX" sz="1100" b="1" dirty="0">
                <a:solidFill>
                  <a:schemeClr val="bg1">
                    <a:lumMod val="50000"/>
                  </a:schemeClr>
                </a:solidFill>
                <a:latin typeface="Arial" panose="020B0604020202020204" pitchFamily="34" charset="0"/>
                <a:cs typeface="Arial" panose="020B0604020202020204" pitchFamily="34" charset="0"/>
              </a:rPr>
              <a:t>Cúcuta</a:t>
            </a:r>
          </a:p>
          <a:p>
            <a:pPr algn="ctr"/>
            <a:r>
              <a:rPr lang="es-MX" sz="1100" b="1" dirty="0">
                <a:solidFill>
                  <a:schemeClr val="bg1">
                    <a:lumMod val="50000"/>
                  </a:schemeClr>
                </a:solidFill>
                <a:latin typeface="Arial" panose="020B0604020202020204" pitchFamily="34" charset="0"/>
                <a:cs typeface="Arial" panose="020B0604020202020204" pitchFamily="34" charset="0"/>
              </a:rPr>
              <a:t>Villa del Rosario</a:t>
            </a:r>
          </a:p>
          <a:p>
            <a:pPr algn="ctr"/>
            <a:r>
              <a:rPr lang="es-MX" sz="1100" b="1" dirty="0">
                <a:solidFill>
                  <a:schemeClr val="bg1">
                    <a:lumMod val="50000"/>
                  </a:schemeClr>
                </a:solidFill>
                <a:latin typeface="Arial" panose="020B0604020202020204" pitchFamily="34" charset="0"/>
                <a:cs typeface="Arial" panose="020B0604020202020204" pitchFamily="34" charset="0"/>
              </a:rPr>
              <a:t>Los Patios</a:t>
            </a:r>
          </a:p>
          <a:p>
            <a:pPr algn="ctr"/>
            <a:r>
              <a:rPr lang="es-MX" sz="1100" b="1" dirty="0">
                <a:solidFill>
                  <a:schemeClr val="bg1">
                    <a:lumMod val="50000"/>
                  </a:schemeClr>
                </a:solidFill>
                <a:latin typeface="Arial" panose="020B0604020202020204" pitchFamily="34" charset="0"/>
                <a:cs typeface="Arial" panose="020B0604020202020204" pitchFamily="34" charset="0"/>
              </a:rPr>
              <a:t>El Zulia</a:t>
            </a:r>
            <a:endParaRPr lang="es-CO" sz="1600" b="1" dirty="0">
              <a:solidFill>
                <a:schemeClr val="bg1">
                  <a:lumMod val="50000"/>
                </a:schemeClr>
              </a:solidFill>
              <a:latin typeface="Arial" panose="020B0604020202020204" pitchFamily="34" charset="0"/>
              <a:cs typeface="Arial" panose="020B0604020202020204" pitchFamily="34" charset="0"/>
            </a:endParaRPr>
          </a:p>
        </p:txBody>
      </p:sp>
      <p:cxnSp>
        <p:nvCxnSpPr>
          <p:cNvPr id="20" name="Conector: angular 19">
            <a:extLst>
              <a:ext uri="{FF2B5EF4-FFF2-40B4-BE49-F238E27FC236}">
                <a16:creationId xmlns:a16="http://schemas.microsoft.com/office/drawing/2014/main" id="{FE98ED94-BC01-4EF7-BF8E-FDD52881F327}"/>
              </a:ext>
            </a:extLst>
          </p:cNvPr>
          <p:cNvCxnSpPr>
            <a:cxnSpLocks/>
          </p:cNvCxnSpPr>
          <p:nvPr/>
        </p:nvCxnSpPr>
        <p:spPr>
          <a:xfrm rot="10800000" flipV="1">
            <a:off x="4285412" y="1923648"/>
            <a:ext cx="1324331" cy="1156851"/>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CF551889-E78D-45F0-AB3E-2EEC3717659C}"/>
              </a:ext>
            </a:extLst>
          </p:cNvPr>
          <p:cNvSpPr txBox="1"/>
          <p:nvPr/>
        </p:nvSpPr>
        <p:spPr>
          <a:xfrm>
            <a:off x="2716640" y="1344665"/>
            <a:ext cx="1399883" cy="600164"/>
          </a:xfrm>
          <a:prstGeom prst="rect">
            <a:avLst/>
          </a:prstGeom>
          <a:noFill/>
          <a:ln>
            <a:solidFill>
              <a:schemeClr val="tx1"/>
            </a:solidFill>
          </a:ln>
        </p:spPr>
        <p:txBody>
          <a:bodyPr wrap="square" rtlCol="0">
            <a:spAutoFit/>
          </a:bodyPr>
          <a:lstStyle/>
          <a:p>
            <a:r>
              <a:rPr lang="es-MX" sz="1100" b="1" dirty="0">
                <a:solidFill>
                  <a:schemeClr val="accent6">
                    <a:lumMod val="75000"/>
                  </a:schemeClr>
                </a:solidFill>
              </a:rPr>
              <a:t>Barranquilla AM</a:t>
            </a:r>
          </a:p>
          <a:p>
            <a:pPr algn="ctr"/>
            <a:r>
              <a:rPr lang="es-MX" sz="1100" b="1" dirty="0">
                <a:solidFill>
                  <a:schemeClr val="bg1">
                    <a:lumMod val="50000"/>
                  </a:schemeClr>
                </a:solidFill>
                <a:latin typeface="Arial" panose="020B0604020202020204" pitchFamily="34" charset="0"/>
                <a:cs typeface="Arial" panose="020B0604020202020204" pitchFamily="34" charset="0"/>
              </a:rPr>
              <a:t>Barranquilla</a:t>
            </a:r>
          </a:p>
          <a:p>
            <a:pPr algn="ctr"/>
            <a:r>
              <a:rPr lang="es-MX" sz="1100" b="1" dirty="0">
                <a:solidFill>
                  <a:schemeClr val="bg1">
                    <a:lumMod val="50000"/>
                  </a:schemeClr>
                </a:solidFill>
                <a:latin typeface="Arial" panose="020B0604020202020204" pitchFamily="34" charset="0"/>
                <a:cs typeface="Arial" panose="020B0604020202020204" pitchFamily="34" charset="0"/>
              </a:rPr>
              <a:t>Soledad</a:t>
            </a:r>
            <a:endParaRPr lang="es-CO" sz="1100" b="1" dirty="0">
              <a:solidFill>
                <a:schemeClr val="bg1">
                  <a:lumMod val="50000"/>
                </a:schemeClr>
              </a:solidFill>
              <a:latin typeface="Arial" panose="020B0604020202020204" pitchFamily="34" charset="0"/>
              <a:cs typeface="Arial" panose="020B0604020202020204" pitchFamily="34" charset="0"/>
            </a:endParaRPr>
          </a:p>
        </p:txBody>
      </p:sp>
      <p:cxnSp>
        <p:nvCxnSpPr>
          <p:cNvPr id="22" name="Conector recto de flecha 21">
            <a:extLst>
              <a:ext uri="{FF2B5EF4-FFF2-40B4-BE49-F238E27FC236}">
                <a16:creationId xmlns:a16="http://schemas.microsoft.com/office/drawing/2014/main" id="{9BA3839C-5FBE-4845-9E16-18775E4D64F7}"/>
              </a:ext>
            </a:extLst>
          </p:cNvPr>
          <p:cNvCxnSpPr>
            <a:cxnSpLocks/>
          </p:cNvCxnSpPr>
          <p:nvPr/>
        </p:nvCxnSpPr>
        <p:spPr>
          <a:xfrm>
            <a:off x="3332745" y="1983992"/>
            <a:ext cx="0" cy="35561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Tabla 22">
            <a:extLst>
              <a:ext uri="{FF2B5EF4-FFF2-40B4-BE49-F238E27FC236}">
                <a16:creationId xmlns:a16="http://schemas.microsoft.com/office/drawing/2014/main" id="{89A30A04-23C4-461F-9396-91500ACFF512}"/>
              </a:ext>
            </a:extLst>
          </p:cNvPr>
          <p:cNvGraphicFramePr>
            <a:graphicFrameLocks noGrp="1"/>
          </p:cNvGraphicFramePr>
          <p:nvPr/>
        </p:nvGraphicFramePr>
        <p:xfrm>
          <a:off x="8034406" y="1674077"/>
          <a:ext cx="2767224" cy="1773373"/>
        </p:xfrm>
        <a:graphic>
          <a:graphicData uri="http://schemas.openxmlformats.org/drawingml/2006/table">
            <a:tbl>
              <a:tblPr/>
              <a:tblGrid>
                <a:gridCol w="2767224">
                  <a:extLst>
                    <a:ext uri="{9D8B030D-6E8A-4147-A177-3AD203B41FA5}">
                      <a16:colId xmlns:a16="http://schemas.microsoft.com/office/drawing/2014/main" val="294807451"/>
                    </a:ext>
                  </a:extLst>
                </a:gridCol>
              </a:tblGrid>
              <a:tr h="435033">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Bogotá</a:t>
                      </a:r>
                    </a:p>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Armenia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37389404"/>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Cartagena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0640555"/>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Florencia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7249217"/>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Ibagué</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48823777"/>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Montería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54803437"/>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Neiva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65604281"/>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Pasto</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5496612"/>
                  </a:ext>
                </a:extLst>
              </a:tr>
            </a:tbl>
          </a:graphicData>
        </a:graphic>
      </p:graphicFrame>
      <p:graphicFrame>
        <p:nvGraphicFramePr>
          <p:cNvPr id="24" name="Tabla 23">
            <a:extLst>
              <a:ext uri="{FF2B5EF4-FFF2-40B4-BE49-F238E27FC236}">
                <a16:creationId xmlns:a16="http://schemas.microsoft.com/office/drawing/2014/main" id="{E68E15EB-A57E-4374-B8C7-F6EE8A0074D0}"/>
              </a:ext>
            </a:extLst>
          </p:cNvPr>
          <p:cNvGraphicFramePr>
            <a:graphicFrameLocks noGrp="1"/>
          </p:cNvGraphicFramePr>
          <p:nvPr/>
        </p:nvGraphicFramePr>
        <p:xfrm>
          <a:off x="9692113" y="1625837"/>
          <a:ext cx="2767224" cy="4343192"/>
        </p:xfrm>
        <a:graphic>
          <a:graphicData uri="http://schemas.openxmlformats.org/drawingml/2006/table">
            <a:tbl>
              <a:tblPr/>
              <a:tblGrid>
                <a:gridCol w="2767224">
                  <a:extLst>
                    <a:ext uri="{9D8B030D-6E8A-4147-A177-3AD203B41FA5}">
                      <a16:colId xmlns:a16="http://schemas.microsoft.com/office/drawing/2014/main" val="3577126503"/>
                    </a:ext>
                  </a:extLst>
                </a:gridCol>
              </a:tblGrid>
              <a:tr h="0">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Popayán</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0456571"/>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Quibdó</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0194707"/>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Riohacha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8766014"/>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Santa Marta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0161463"/>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Sincelejo</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9794243"/>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Tunja</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08655701"/>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Valledupar</a:t>
                      </a: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35144029"/>
                  </a:ext>
                </a:extLst>
              </a:tr>
              <a:tr h="222266">
                <a:tc>
                  <a:txBody>
                    <a:bodyPr/>
                    <a:lstStyle/>
                    <a:p>
                      <a:pPr marL="285750" indent="-285750" algn="l" fontAlgn="ctr">
                        <a:buFont typeface="Arial" panose="020B0604020202020204" pitchFamily="34" charset="0"/>
                        <a:buChar char="•"/>
                      </a:pPr>
                      <a:r>
                        <a:rPr lang="es-CO" sz="1400" b="1" i="0" u="none" strike="noStrike" dirty="0">
                          <a:solidFill>
                            <a:schemeClr val="bg1">
                              <a:lumMod val="50000"/>
                            </a:schemeClr>
                          </a:solidFill>
                          <a:effectLst/>
                          <a:latin typeface="Arial" panose="020B0604020202020204" pitchFamily="34" charset="0"/>
                          <a:cs typeface="Arial" panose="020B0604020202020204" pitchFamily="34" charset="0"/>
                        </a:rPr>
                        <a:t>Villavicencio</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Yopal</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San Andrés</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Mocoa</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San José del Guaviare</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Arauca</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Leticia</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Puerto Carreño</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Inírida </a:t>
                      </a:r>
                    </a:p>
                    <a:p>
                      <a:pPr marL="285750" indent="-285750" algn="l" fontAlgn="ctr">
                        <a:buFont typeface="Arial" panose="020B0604020202020204" pitchFamily="34" charset="0"/>
                        <a:buChar char="•"/>
                      </a:pPr>
                      <a:r>
                        <a:rPr lang="es-CO" sz="1400" b="1" i="0" u="none" strike="noStrike" dirty="0">
                          <a:solidFill>
                            <a:srgbClr val="4AAE6C"/>
                          </a:solidFill>
                          <a:effectLst/>
                          <a:latin typeface="Arial" panose="020B0604020202020204" pitchFamily="34" charset="0"/>
                          <a:cs typeface="Arial" panose="020B0604020202020204" pitchFamily="34" charset="0"/>
                        </a:rPr>
                        <a:t>Mitú</a:t>
                      </a:r>
                    </a:p>
                    <a:p>
                      <a:pPr marL="285750" indent="-285750" algn="l" fontAlgn="ctr">
                        <a:buFont typeface="Arial" panose="020B0604020202020204" pitchFamily="34" charset="0"/>
                        <a:buChar char="•"/>
                      </a:pPr>
                      <a:endParaRPr lang="es-CO" sz="1400" b="1" i="0" u="none" strike="noStrike" dirty="0">
                        <a:solidFill>
                          <a:schemeClr val="bg1">
                            <a:lumMod val="50000"/>
                          </a:schemeClr>
                        </a:solidFill>
                        <a:effectLst/>
                        <a:latin typeface="Arial" panose="020B0604020202020204" pitchFamily="34" charset="0"/>
                        <a:cs typeface="Arial" panose="020B0604020202020204" pitchFamily="34" charset="0"/>
                      </a:endParaRPr>
                    </a:p>
                    <a:p>
                      <a:pPr marL="285750" indent="-285750" algn="l" fontAlgn="ctr">
                        <a:buFont typeface="Arial" panose="020B0604020202020204" pitchFamily="34" charset="0"/>
                        <a:buChar char="•"/>
                      </a:pPr>
                      <a:endParaRPr lang="es-CO" sz="1400" b="1" i="0" u="none" strike="noStrike" dirty="0">
                        <a:solidFill>
                          <a:schemeClr val="bg1">
                            <a:lumMod val="50000"/>
                          </a:schemeClr>
                        </a:solidFill>
                        <a:effectLst/>
                        <a:latin typeface="Arial" panose="020B0604020202020204" pitchFamily="34" charset="0"/>
                        <a:cs typeface="Arial" panose="020B0604020202020204" pitchFamily="34" charset="0"/>
                      </a:endParaRPr>
                    </a:p>
                    <a:p>
                      <a:pPr marL="285750" indent="-285750" algn="l" fontAlgn="ctr">
                        <a:buFont typeface="Arial" panose="020B0604020202020204" pitchFamily="34" charset="0"/>
                        <a:buChar char="•"/>
                      </a:pPr>
                      <a:endParaRPr lang="es-CO" sz="1400" b="1" i="0" u="none" strike="noStrike" dirty="0">
                        <a:solidFill>
                          <a:schemeClr val="bg1">
                            <a:lumMod val="50000"/>
                          </a:schemeClr>
                        </a:solidFill>
                        <a:effectLst/>
                        <a:latin typeface="Arial" panose="020B0604020202020204" pitchFamily="34" charset="0"/>
                        <a:cs typeface="Arial" panose="020B0604020202020204" pitchFamily="34" charset="0"/>
                      </a:endParaRPr>
                    </a:p>
                  </a:txBody>
                  <a:tcPr marL="9499" marR="9499" marT="9499" marB="0" anchor="ctr">
                    <a:lnL w="6350" cap="flat" cmpd="sng" algn="ctr">
                      <a:noFill/>
                      <a:prstDash val="solid"/>
                      <a:round/>
                      <a:headEnd type="none" w="med" len="med"/>
                      <a:tailEnd type="none" w="med" len="med"/>
                    </a:lnL>
                    <a:lnR w="6350" cap="flat" cmpd="sng" algn="ctr">
                      <a:noFill/>
                      <a:prstDash val="solid"/>
                      <a:round/>
                      <a:headEnd type="none" w="med" len="med"/>
                      <a:tailEnd type="none" w="med" len="med"/>
                    </a:lnR>
                    <a:lnT w="6350" cap="flat" cmpd="sng" algn="ctr">
                      <a:noFill/>
                      <a:prstDash val="solid"/>
                      <a:round/>
                      <a:headEnd type="none" w="med" len="med"/>
                      <a:tailEnd type="none" w="med" len="med"/>
                    </a:lnT>
                    <a:lnB w="635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91348815"/>
                  </a:ext>
                </a:extLst>
              </a:tr>
            </a:tbl>
          </a:graphicData>
        </a:graphic>
      </p:graphicFrame>
      <p:sp>
        <p:nvSpPr>
          <p:cNvPr id="26" name="CuadroTexto 25">
            <a:extLst>
              <a:ext uri="{FF2B5EF4-FFF2-40B4-BE49-F238E27FC236}">
                <a16:creationId xmlns:a16="http://schemas.microsoft.com/office/drawing/2014/main" id="{F1270B32-15C3-43A9-B217-D2D6C22E8BA5}"/>
              </a:ext>
            </a:extLst>
          </p:cNvPr>
          <p:cNvSpPr txBox="1"/>
          <p:nvPr/>
        </p:nvSpPr>
        <p:spPr>
          <a:xfrm>
            <a:off x="8062155" y="971633"/>
            <a:ext cx="2767224" cy="338554"/>
          </a:xfrm>
          <a:prstGeom prst="rect">
            <a:avLst/>
          </a:prstGeom>
          <a:noFill/>
          <a:ln>
            <a:solidFill>
              <a:schemeClr val="tx1"/>
            </a:solidFill>
          </a:ln>
        </p:spPr>
        <p:txBody>
          <a:bodyPr wrap="square" rtlCol="0">
            <a:spAutoFit/>
          </a:bodyPr>
          <a:lstStyle/>
          <a:p>
            <a:pPr algn="ctr"/>
            <a:r>
              <a:rPr lang="es-MX" sz="1600" b="1" dirty="0">
                <a:solidFill>
                  <a:schemeClr val="accent6">
                    <a:lumMod val="75000"/>
                  </a:schemeClr>
                </a:solidFill>
              </a:rPr>
              <a:t>Ciudades</a:t>
            </a:r>
            <a:endParaRPr lang="es-CO" sz="1600" b="1" dirty="0">
              <a:solidFill>
                <a:schemeClr val="accent6">
                  <a:lumMod val="75000"/>
                </a:schemeClr>
              </a:solidFill>
            </a:endParaRPr>
          </a:p>
        </p:txBody>
      </p:sp>
      <p:sp>
        <p:nvSpPr>
          <p:cNvPr id="38" name="CuadroTexto 37">
            <a:extLst>
              <a:ext uri="{FF2B5EF4-FFF2-40B4-BE49-F238E27FC236}">
                <a16:creationId xmlns:a16="http://schemas.microsoft.com/office/drawing/2014/main" id="{832470ED-E2ED-4FA0-BBBA-FEF28EDBBFC4}"/>
              </a:ext>
            </a:extLst>
          </p:cNvPr>
          <p:cNvSpPr txBox="1"/>
          <p:nvPr/>
        </p:nvSpPr>
        <p:spPr>
          <a:xfrm>
            <a:off x="1735610" y="887461"/>
            <a:ext cx="4191654" cy="338554"/>
          </a:xfrm>
          <a:prstGeom prst="rect">
            <a:avLst/>
          </a:prstGeom>
          <a:noFill/>
          <a:ln>
            <a:solidFill>
              <a:schemeClr val="tx1"/>
            </a:solidFill>
          </a:ln>
        </p:spPr>
        <p:txBody>
          <a:bodyPr wrap="square" rtlCol="0">
            <a:spAutoFit/>
          </a:bodyPr>
          <a:lstStyle/>
          <a:p>
            <a:pPr algn="ctr"/>
            <a:r>
              <a:rPr lang="es-MX" sz="1600" b="1" dirty="0">
                <a:solidFill>
                  <a:schemeClr val="accent6">
                    <a:lumMod val="75000"/>
                  </a:schemeClr>
                </a:solidFill>
              </a:rPr>
              <a:t>Áreas metropolitanas</a:t>
            </a:r>
            <a:endParaRPr lang="es-CO" sz="1600" b="1" dirty="0">
              <a:solidFill>
                <a:schemeClr val="accent6">
                  <a:lumMod val="75000"/>
                </a:schemeClr>
              </a:solidFill>
            </a:endParaRPr>
          </a:p>
        </p:txBody>
      </p:sp>
      <p:sp>
        <p:nvSpPr>
          <p:cNvPr id="44" name="CuadroTexto 2">
            <a:extLst>
              <a:ext uri="{FF2B5EF4-FFF2-40B4-BE49-F238E27FC236}">
                <a16:creationId xmlns:a16="http://schemas.microsoft.com/office/drawing/2014/main" id="{496F9F8F-09D4-4230-B037-84A7B0800FBD}"/>
              </a:ext>
            </a:extLst>
          </p:cNvPr>
          <p:cNvSpPr txBox="1">
            <a:spLocks noChangeArrowheads="1"/>
          </p:cNvSpPr>
          <p:nvPr/>
        </p:nvSpPr>
        <p:spPr bwMode="auto">
          <a:xfrm>
            <a:off x="202834" y="77428"/>
            <a:ext cx="11798665" cy="743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s-MX" sz="2350" b="1" dirty="0">
                <a:solidFill>
                  <a:srgbClr val="003621"/>
                </a:solidFill>
                <a:latin typeface="Arial" panose="020B0604020202020204" pitchFamily="34" charset="0"/>
                <a:ea typeface="+mj-ea"/>
                <a:cs typeface="Arial" panose="020B0604020202020204" pitchFamily="34" charset="0"/>
              </a:rPr>
              <a:t>Con la inclusión de 9 capitales, el ICC 2020 evalúa a 7 áreas metropolitanas y 25 ciudades principales. </a:t>
            </a:r>
            <a:endParaRPr lang="es-CO" sz="2350" b="1" dirty="0">
              <a:solidFill>
                <a:srgbClr val="003621"/>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2189309596"/>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ítulo 1">
            <a:extLst>
              <a:ext uri="{FF2B5EF4-FFF2-40B4-BE49-F238E27FC236}">
                <a16:creationId xmlns:a16="http://schemas.microsoft.com/office/drawing/2014/main" id="{6AFE0260-AE07-46AA-A838-27B4E3F9A0AB}"/>
              </a:ext>
            </a:extLst>
          </p:cNvPr>
          <p:cNvSpPr txBox="1">
            <a:spLocks/>
          </p:cNvSpPr>
          <p:nvPr/>
        </p:nvSpPr>
        <p:spPr>
          <a:xfrm>
            <a:off x="329806" y="317364"/>
            <a:ext cx="10727278" cy="705805"/>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just"/>
            <a:r>
              <a:rPr lang="es-ES" sz="2350" b="1" dirty="0">
                <a:solidFill>
                  <a:srgbClr val="003621"/>
                </a:solidFill>
                <a:latin typeface="Arial" panose="020B0604020202020204" pitchFamily="34" charset="0"/>
                <a:cs typeface="Arial" panose="020B0604020202020204" pitchFamily="34" charset="0"/>
              </a:rPr>
              <a:t>Para lograr la inclusión de las 32 ciudades, y siguiendo la metodología del WEF, se aplicaron dos técnicas de tratamiento a los datos:</a:t>
            </a:r>
            <a:endParaRPr lang="es-CO" sz="2350" b="1" dirty="0">
              <a:solidFill>
                <a:srgbClr val="003621"/>
              </a:solidFill>
              <a:latin typeface="Arial" panose="020B0604020202020204" pitchFamily="34" charset="0"/>
              <a:cs typeface="Arial" panose="020B0604020202020204" pitchFamily="34" charset="0"/>
            </a:endParaRPr>
          </a:p>
        </p:txBody>
      </p:sp>
      <p:sp>
        <p:nvSpPr>
          <p:cNvPr id="2" name="CuadroTexto 1">
            <a:extLst>
              <a:ext uri="{FF2B5EF4-FFF2-40B4-BE49-F238E27FC236}">
                <a16:creationId xmlns:a16="http://schemas.microsoft.com/office/drawing/2014/main" id="{103B34C3-179D-445E-AFF7-1A7EE159A613}"/>
              </a:ext>
            </a:extLst>
          </p:cNvPr>
          <p:cNvSpPr txBox="1"/>
          <p:nvPr/>
        </p:nvSpPr>
        <p:spPr>
          <a:xfrm>
            <a:off x="4366770" y="1582950"/>
            <a:ext cx="3474333" cy="800219"/>
          </a:xfrm>
          <a:prstGeom prst="rect">
            <a:avLst/>
          </a:prstGeom>
          <a:solidFill>
            <a:srgbClr val="0F3F23"/>
          </a:solidFill>
        </p:spPr>
        <p:txBody>
          <a:bodyPr wrap="square" rtlCol="0">
            <a:spAutoFit/>
          </a:bodyPr>
          <a:lstStyle/>
          <a:p>
            <a:pPr marL="457200" indent="-457200" algn="ctr">
              <a:buAutoNum type="arabicPeriod"/>
            </a:pPr>
            <a:r>
              <a:rPr lang="es-CO" sz="2300" b="1" dirty="0">
                <a:solidFill>
                  <a:schemeClr val="bg1"/>
                </a:solidFill>
                <a:latin typeface="Arial" panose="020B0604020202020204" pitchFamily="34" charset="0"/>
                <a:cs typeface="Arial" panose="020B0604020202020204" pitchFamily="34" charset="0"/>
              </a:rPr>
              <a:t>Valores “No aplica” (8 de 3.296 = 0,24 %)</a:t>
            </a:r>
          </a:p>
        </p:txBody>
      </p:sp>
      <p:sp>
        <p:nvSpPr>
          <p:cNvPr id="6" name="CuadroTexto 11">
            <a:extLst>
              <a:ext uri="{FF2B5EF4-FFF2-40B4-BE49-F238E27FC236}">
                <a16:creationId xmlns:a16="http://schemas.microsoft.com/office/drawing/2014/main" id="{8480D3A1-0ECB-4407-A6B8-C001268E60D1}"/>
              </a:ext>
            </a:extLst>
          </p:cNvPr>
          <p:cNvSpPr txBox="1">
            <a:spLocks noChangeArrowheads="1"/>
          </p:cNvSpPr>
          <p:nvPr/>
        </p:nvSpPr>
        <p:spPr bwMode="auto">
          <a:xfrm>
            <a:off x="1805956" y="6556914"/>
            <a:ext cx="3003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Bahnschrift Light SemiCondensed" panose="020B0502040204020203" pitchFamily="34" charset="0"/>
              </a:defRPr>
            </a:lvl1pPr>
            <a:lvl2pPr marL="742950" indent="-285750">
              <a:spcBef>
                <a:spcPct val="20000"/>
              </a:spcBef>
              <a:buFont typeface="Arial" panose="020B0604020202020204" pitchFamily="34" charset="0"/>
              <a:buChar char="–"/>
              <a:defRPr sz="2800">
                <a:solidFill>
                  <a:schemeClr val="tx1"/>
                </a:solidFill>
                <a:latin typeface="Bahnschrift Light SemiCondensed" panose="020B0502040204020203" pitchFamily="34" charset="0"/>
              </a:defRPr>
            </a:lvl2pPr>
            <a:lvl3pPr marL="1143000" indent="-228600">
              <a:spcBef>
                <a:spcPct val="20000"/>
              </a:spcBef>
              <a:buFont typeface="Arial" panose="020B0604020202020204" pitchFamily="34" charset="0"/>
              <a:buChar char="•"/>
              <a:defRPr sz="2400">
                <a:solidFill>
                  <a:schemeClr val="tx1"/>
                </a:solidFill>
                <a:latin typeface="Bahnschrift Light SemiCondensed" panose="020B0502040204020203" pitchFamily="34" charset="0"/>
              </a:defRPr>
            </a:lvl3pPr>
            <a:lvl4pPr marL="1600200" indent="-228600">
              <a:spcBef>
                <a:spcPct val="20000"/>
              </a:spcBef>
              <a:buFont typeface="Arial" panose="020B0604020202020204" pitchFamily="34" charset="0"/>
              <a:buChar char="–"/>
              <a:defRPr sz="2000">
                <a:solidFill>
                  <a:schemeClr val="tx1"/>
                </a:solidFill>
                <a:latin typeface="Bahnschrift Light SemiCondensed" panose="020B0502040204020203" pitchFamily="34" charset="0"/>
              </a:defRPr>
            </a:lvl4pPr>
            <a:lvl5pPr marL="2057400" indent="-228600">
              <a:spcBef>
                <a:spcPct val="20000"/>
              </a:spcBef>
              <a:buFont typeface="Arial" panose="020B0604020202020204" pitchFamily="34" charset="0"/>
              <a:buChar char="»"/>
              <a:defRPr sz="2000">
                <a:solidFill>
                  <a:schemeClr val="tx1"/>
                </a:solidFill>
                <a:latin typeface="Bahnschrift Light SemiCondensed" panose="020B05020402040202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9pPr>
          </a:lstStyle>
          <a:p>
            <a:pPr eaLnBrk="1" hangingPunct="1">
              <a:spcBef>
                <a:spcPct val="0"/>
              </a:spcBef>
              <a:buFontTx/>
              <a:buNone/>
            </a:pPr>
            <a:r>
              <a:rPr lang="es-CO" altLang="es-CO" sz="1200" dirty="0">
                <a:solidFill>
                  <a:srgbClr val="595959"/>
                </a:solidFill>
                <a:latin typeface="Calibri" panose="020F0502020204030204" pitchFamily="34" charset="0"/>
                <a:cs typeface="Calibri" panose="020F0502020204030204" pitchFamily="34" charset="0"/>
              </a:rPr>
              <a:t>Fuente: WEF, 2018</a:t>
            </a:r>
          </a:p>
        </p:txBody>
      </p:sp>
      <p:sp>
        <p:nvSpPr>
          <p:cNvPr id="13" name="CuadroTexto 12">
            <a:extLst>
              <a:ext uri="{FF2B5EF4-FFF2-40B4-BE49-F238E27FC236}">
                <a16:creationId xmlns:a16="http://schemas.microsoft.com/office/drawing/2014/main" id="{82AAB506-B15E-448B-BB79-5670E5F966C8}"/>
              </a:ext>
            </a:extLst>
          </p:cNvPr>
          <p:cNvSpPr txBox="1"/>
          <p:nvPr/>
        </p:nvSpPr>
        <p:spPr>
          <a:xfrm>
            <a:off x="549191" y="2920408"/>
            <a:ext cx="5040000" cy="2723823"/>
          </a:xfrm>
          <a:prstGeom prst="rect">
            <a:avLst/>
          </a:prstGeom>
          <a:solidFill>
            <a:schemeClr val="accent6">
              <a:lumMod val="20000"/>
              <a:lumOff val="80000"/>
            </a:schemeClr>
          </a:solidFill>
        </p:spPr>
        <p:txBody>
          <a:bodyPr wrap="square">
            <a:spAutoFit/>
          </a:bodyPr>
          <a:lstStyle/>
          <a:p>
            <a:pPr lvl="0" algn="just"/>
            <a:r>
              <a:rPr lang="es-CO" sz="1900" kern="1200" dirty="0">
                <a:solidFill>
                  <a:prstClr val="black">
                    <a:lumMod val="75000"/>
                    <a:lumOff val="25000"/>
                  </a:prstClr>
                </a:solidFill>
                <a:latin typeface="Arial" panose="020B0604020202020204" pitchFamily="34" charset="0"/>
                <a:ea typeface="+mn-ea"/>
                <a:cs typeface="Arial" panose="020B0604020202020204" pitchFamily="34" charset="0"/>
              </a:rPr>
              <a:t>Para ciertas ciudades, algunos indicadores no son considerados en el cálculo del puntaje.</a:t>
            </a:r>
          </a:p>
          <a:p>
            <a:pPr lvl="0" algn="just"/>
            <a:endParaRPr lang="es-CO" sz="1900" dirty="0">
              <a:solidFill>
                <a:prstClr val="black">
                  <a:lumMod val="75000"/>
                  <a:lumOff val="25000"/>
                </a:prstClr>
              </a:solidFill>
              <a:latin typeface="Arial" panose="020B0604020202020204" pitchFamily="34" charset="0"/>
              <a:cs typeface="Arial" panose="020B0604020202020204" pitchFamily="34" charset="0"/>
            </a:endParaRPr>
          </a:p>
          <a:p>
            <a:pPr lvl="0" algn="just"/>
            <a:r>
              <a:rPr lang="es-CO" sz="1900" kern="1200" dirty="0">
                <a:solidFill>
                  <a:prstClr val="black">
                    <a:lumMod val="75000"/>
                    <a:lumOff val="25000"/>
                  </a:prstClr>
                </a:solidFill>
                <a:latin typeface="Arial" panose="020B0604020202020204" pitchFamily="34" charset="0"/>
                <a:ea typeface="+mn-ea"/>
                <a:cs typeface="Arial" panose="020B0604020202020204" pitchFamily="34" charset="0"/>
              </a:rPr>
              <a:t>Esto ocurre cuando el indicador no evalúa las realidades del territorio. </a:t>
            </a:r>
          </a:p>
          <a:p>
            <a:pPr lvl="1"/>
            <a:endParaRPr lang="es-CO" sz="1900" b="1" dirty="0">
              <a:solidFill>
                <a:srgbClr val="0F3F23"/>
              </a:solidFill>
              <a:latin typeface="Arial" panose="020B0604020202020204" pitchFamily="34" charset="0"/>
              <a:cs typeface="Arial" panose="020B0604020202020204" pitchFamily="34" charset="0"/>
            </a:endParaRPr>
          </a:p>
          <a:p>
            <a:r>
              <a:rPr lang="es-CO" sz="1900" kern="1200" dirty="0">
                <a:solidFill>
                  <a:schemeClr val="tx1">
                    <a:lumMod val="75000"/>
                    <a:lumOff val="25000"/>
                  </a:schemeClr>
                </a:solidFill>
                <a:latin typeface="Arial" panose="020B0604020202020204" pitchFamily="34" charset="0"/>
                <a:ea typeface="+mj-ea"/>
                <a:cs typeface="Arial" panose="020B0604020202020204" pitchFamily="34" charset="0"/>
              </a:rPr>
              <a:t>En estos casos el indicador registra “No Aplica”.</a:t>
            </a:r>
          </a:p>
        </p:txBody>
      </p:sp>
      <p:graphicFrame>
        <p:nvGraphicFramePr>
          <p:cNvPr id="15" name="Tabla 14">
            <a:extLst>
              <a:ext uri="{FF2B5EF4-FFF2-40B4-BE49-F238E27FC236}">
                <a16:creationId xmlns:a16="http://schemas.microsoft.com/office/drawing/2014/main" id="{6597D02B-20C2-40FF-BD07-C98281EF817C}"/>
              </a:ext>
            </a:extLst>
          </p:cNvPr>
          <p:cNvGraphicFramePr>
            <a:graphicFrameLocks noGrp="1"/>
          </p:cNvGraphicFramePr>
          <p:nvPr/>
        </p:nvGraphicFramePr>
        <p:xfrm>
          <a:off x="5894363" y="2907793"/>
          <a:ext cx="5846195" cy="2340000"/>
        </p:xfrm>
        <a:graphic>
          <a:graphicData uri="http://schemas.openxmlformats.org/drawingml/2006/table">
            <a:tbl>
              <a:tblPr>
                <a:tableStyleId>{93296810-A885-4BE3-A3E7-6D5BEEA58F35}</a:tableStyleId>
              </a:tblPr>
              <a:tblGrid>
                <a:gridCol w="815926">
                  <a:extLst>
                    <a:ext uri="{9D8B030D-6E8A-4147-A177-3AD203B41FA5}">
                      <a16:colId xmlns:a16="http://schemas.microsoft.com/office/drawing/2014/main" val="1814243660"/>
                    </a:ext>
                  </a:extLst>
                </a:gridCol>
                <a:gridCol w="2532185">
                  <a:extLst>
                    <a:ext uri="{9D8B030D-6E8A-4147-A177-3AD203B41FA5}">
                      <a16:colId xmlns:a16="http://schemas.microsoft.com/office/drawing/2014/main" val="3348689509"/>
                    </a:ext>
                  </a:extLst>
                </a:gridCol>
                <a:gridCol w="2498084">
                  <a:extLst>
                    <a:ext uri="{9D8B030D-6E8A-4147-A177-3AD203B41FA5}">
                      <a16:colId xmlns:a16="http://schemas.microsoft.com/office/drawing/2014/main" val="3996173584"/>
                    </a:ext>
                  </a:extLst>
                </a:gridCol>
              </a:tblGrid>
              <a:tr h="514114">
                <a:tc>
                  <a:txBody>
                    <a:bodyPr/>
                    <a:lstStyle/>
                    <a:p>
                      <a:pPr algn="ctr" fontAlgn="ctr"/>
                      <a:r>
                        <a:rPr lang="es-CO" sz="2000" b="0" i="0" u="none" strike="noStrike" dirty="0">
                          <a:solidFill>
                            <a:schemeClr val="bg1"/>
                          </a:solidFill>
                          <a:effectLst/>
                          <a:latin typeface="Calibri" panose="020F0502020204030204" pitchFamily="34" charset="0"/>
                        </a:rPr>
                        <a:t>Código</a:t>
                      </a:r>
                    </a:p>
                  </a:txBody>
                  <a:tcPr marL="9525" marR="9525" marT="9525" marB="0" anchor="ctr">
                    <a:solidFill>
                      <a:srgbClr val="0F3F23"/>
                    </a:solidFill>
                  </a:tcPr>
                </a:tc>
                <a:tc>
                  <a:txBody>
                    <a:bodyPr/>
                    <a:lstStyle/>
                    <a:p>
                      <a:pPr algn="ctr" fontAlgn="ctr"/>
                      <a:r>
                        <a:rPr lang="es-CO" sz="2000" b="0" i="0" u="none" strike="noStrike" dirty="0">
                          <a:solidFill>
                            <a:schemeClr val="bg1"/>
                          </a:solidFill>
                          <a:effectLst/>
                          <a:latin typeface="Calibri" panose="020F0502020204030204" pitchFamily="34" charset="0"/>
                        </a:rPr>
                        <a:t>Indicador</a:t>
                      </a:r>
                    </a:p>
                  </a:txBody>
                  <a:tcPr marL="9525" marR="9525" marT="9525" marB="0" anchor="ctr">
                    <a:solidFill>
                      <a:srgbClr val="0F3F23"/>
                    </a:solidFill>
                  </a:tcPr>
                </a:tc>
                <a:tc>
                  <a:txBody>
                    <a:bodyPr/>
                    <a:lstStyle/>
                    <a:p>
                      <a:pPr algn="ctr" fontAlgn="ctr"/>
                      <a:r>
                        <a:rPr lang="es-ES" sz="2000" b="0" i="0" u="none" strike="noStrike" dirty="0">
                          <a:solidFill>
                            <a:schemeClr val="bg1"/>
                          </a:solidFill>
                          <a:effectLst/>
                          <a:latin typeface="Calibri" panose="020F0502020204030204" pitchFamily="34" charset="0"/>
                        </a:rPr>
                        <a:t>Ciudades</a:t>
                      </a:r>
                    </a:p>
                  </a:txBody>
                  <a:tcPr marL="9525" marR="9525" marT="9525" marB="0" anchor="ctr">
                    <a:solidFill>
                      <a:srgbClr val="0F3F23"/>
                    </a:solidFill>
                  </a:tcPr>
                </a:tc>
                <a:extLst>
                  <a:ext uri="{0D108BD9-81ED-4DB2-BD59-A6C34878D82A}">
                    <a16:rowId xmlns:a16="http://schemas.microsoft.com/office/drawing/2014/main" val="160898415"/>
                  </a:ext>
                </a:extLst>
              </a:tr>
              <a:tr h="912943">
                <a:tc>
                  <a:txBody>
                    <a:bodyPr/>
                    <a:lstStyle/>
                    <a:p>
                      <a:pPr algn="l" fontAlgn="ctr"/>
                      <a:r>
                        <a:rPr lang="es-CO" sz="1700" b="0" i="0" u="none" strike="noStrike" dirty="0">
                          <a:solidFill>
                            <a:srgbClr val="000000"/>
                          </a:solidFill>
                          <a:effectLst/>
                          <a:latin typeface="Calibri" panose="020F0502020204030204" pitchFamily="34" charset="0"/>
                        </a:rPr>
                        <a:t>INF-2-1</a:t>
                      </a:r>
                    </a:p>
                  </a:txBody>
                  <a:tcPr marL="9525" marR="9525" marT="9525" marB="0" anchor="ctr"/>
                </a:tc>
                <a:tc>
                  <a:txBody>
                    <a:bodyPr/>
                    <a:lstStyle/>
                    <a:p>
                      <a:pPr algn="l" fontAlgn="ctr"/>
                      <a:r>
                        <a:rPr lang="es-CO" sz="1800" u="none" strike="noStrike" dirty="0">
                          <a:effectLst/>
                        </a:rPr>
                        <a:t>Costo de transporte terrestre a aduanas</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S" sz="1800" u="none" strike="noStrike" dirty="0">
                          <a:effectLst/>
                        </a:rPr>
                        <a:t>Leticia, Inírida, Mitú y San Andrés</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61492379"/>
                  </a:ext>
                </a:extLst>
              </a:tr>
              <a:tr h="912943">
                <a:tc>
                  <a:txBody>
                    <a:bodyPr/>
                    <a:lstStyle/>
                    <a:p>
                      <a:pPr algn="l" fontAlgn="ctr"/>
                      <a:r>
                        <a:rPr lang="es-CO" sz="1700" b="0" i="0" u="none" strike="noStrike" dirty="0">
                          <a:solidFill>
                            <a:srgbClr val="000000"/>
                          </a:solidFill>
                          <a:effectLst/>
                          <a:latin typeface="Calibri" panose="020F0502020204030204" pitchFamily="34" charset="0"/>
                        </a:rPr>
                        <a:t>INF-2-2</a:t>
                      </a:r>
                    </a:p>
                  </a:txBody>
                  <a:tcPr marL="9525" marR="9525" marT="9525" marB="0" anchor="ctr"/>
                </a:tc>
                <a:tc>
                  <a:txBody>
                    <a:bodyPr/>
                    <a:lstStyle/>
                    <a:p>
                      <a:pPr algn="l" fontAlgn="ctr"/>
                      <a:r>
                        <a:rPr lang="es-CO" sz="1800" u="none" strike="noStrike" dirty="0">
                          <a:effectLst/>
                        </a:rPr>
                        <a:t>Costo de transporte terrestre mercado interno</a:t>
                      </a:r>
                      <a:endParaRPr lang="es-CO" sz="1800" b="0" i="0" u="none" strike="noStrike" dirty="0">
                        <a:solidFill>
                          <a:srgbClr val="000000"/>
                        </a:solidFill>
                        <a:effectLst/>
                        <a:latin typeface="Calibri" panose="020F0502020204030204" pitchFamily="34" charset="0"/>
                      </a:endParaRPr>
                    </a:p>
                  </a:txBody>
                  <a:tcPr marL="9525" marR="9525" marT="9525" marB="0" anchor="ctr"/>
                </a:tc>
                <a:tc>
                  <a:txBody>
                    <a:bodyPr/>
                    <a:lstStyle/>
                    <a:p>
                      <a:pPr algn="l" fontAlgn="ctr"/>
                      <a:r>
                        <a:rPr lang="es-ES" sz="1800" u="none" strike="noStrike" dirty="0">
                          <a:effectLst/>
                        </a:rPr>
                        <a:t>Leticia, Inírida, Mitú y San Andrés</a:t>
                      </a:r>
                      <a:endParaRPr lang="es-ES" sz="18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55755904"/>
                  </a:ext>
                </a:extLst>
              </a:tr>
            </a:tbl>
          </a:graphicData>
        </a:graphic>
      </p:graphicFrame>
    </p:spTree>
    <p:extLst>
      <p:ext uri="{BB962C8B-B14F-4D97-AF65-F5344CB8AC3E}">
        <p14:creationId xmlns:p14="http://schemas.microsoft.com/office/powerpoint/2010/main" val="19937108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57612" y="539849"/>
            <a:ext cx="2536746" cy="521767"/>
          </a:xfrm>
          <a:prstGeom prst="rect">
            <a:avLst/>
          </a:prstGeom>
          <a:noFill/>
        </p:spPr>
        <p:txBody>
          <a:bodyPr wrap="square" rtlCol="0">
            <a:spAutoFit/>
          </a:bodyPr>
          <a:lstStyle/>
          <a:p>
            <a:r>
              <a:rPr lang="es-CO" sz="2792" b="1" dirty="0">
                <a:solidFill>
                  <a:srgbClr val="003D4F"/>
                </a:solidFill>
                <a:latin typeface="Arial" panose="020B0604020202020204" pitchFamily="34" charset="0"/>
                <a:cs typeface="Arial" panose="020B0604020202020204" pitchFamily="34" charset="0"/>
              </a:rPr>
              <a:t>CONTENIDO</a:t>
            </a:r>
          </a:p>
        </p:txBody>
      </p:sp>
      <p:grpSp>
        <p:nvGrpSpPr>
          <p:cNvPr id="24" name="Grupo 23">
            <a:extLst>
              <a:ext uri="{FF2B5EF4-FFF2-40B4-BE49-F238E27FC236}">
                <a16:creationId xmlns:a16="http://schemas.microsoft.com/office/drawing/2014/main" id="{72411BD8-32CE-4253-BDAB-D63E284B1AF7}"/>
              </a:ext>
            </a:extLst>
          </p:cNvPr>
          <p:cNvGrpSpPr/>
          <p:nvPr/>
        </p:nvGrpSpPr>
        <p:grpSpPr>
          <a:xfrm>
            <a:off x="1716191" y="2517746"/>
            <a:ext cx="756177" cy="689455"/>
            <a:chOff x="817574" y="1677943"/>
            <a:chExt cx="758283" cy="691375"/>
          </a:xfrm>
          <a:solidFill>
            <a:srgbClr val="F7F9F2"/>
          </a:solidFill>
        </p:grpSpPr>
        <p:sp>
          <p:nvSpPr>
            <p:cNvPr id="7" name="CuadroTexto 6"/>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rgbClr val="0F3F23"/>
                  </a:solidFill>
                </a:rPr>
                <a:t>2</a:t>
              </a:r>
            </a:p>
          </p:txBody>
        </p:sp>
        <p:sp>
          <p:nvSpPr>
            <p:cNvPr id="8" name="Elipse 7"/>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2</a:t>
              </a:r>
            </a:p>
          </p:txBody>
        </p:sp>
      </p:grpSp>
      <p:sp>
        <p:nvSpPr>
          <p:cNvPr id="12" name="CuadroTexto 11"/>
          <p:cNvSpPr txBox="1"/>
          <p:nvPr/>
        </p:nvSpPr>
        <p:spPr>
          <a:xfrm>
            <a:off x="2802019" y="3550913"/>
            <a:ext cx="7773051" cy="460383"/>
          </a:xfrm>
          <a:prstGeom prst="rect">
            <a:avLst/>
          </a:prstGeom>
          <a:noFill/>
        </p:spPr>
        <p:txBody>
          <a:bodyPr wrap="square" rtlCol="0">
            <a:spAutoFit/>
          </a:bodyPr>
          <a:lstStyle>
            <a:defPPr>
              <a:defRPr lang="es-ES"/>
            </a:defPPr>
            <a:lvl1pPr>
              <a:defRPr sz="2393">
                <a:solidFill>
                  <a:schemeClr val="bg1">
                    <a:lumMod val="75000"/>
                  </a:schemeClr>
                </a:solidFill>
                <a:latin typeface="Arial" panose="020B0604020202020204" pitchFamily="34" charset="0"/>
                <a:cs typeface="Arial" panose="020B0604020202020204" pitchFamily="34" charset="0"/>
              </a:defRPr>
            </a:lvl1pPr>
          </a:lstStyle>
          <a:p>
            <a:r>
              <a:rPr lang="es-CO" dirty="0">
                <a:solidFill>
                  <a:schemeClr val="bg2"/>
                </a:solidFill>
              </a:rPr>
              <a:t>Resultados generales</a:t>
            </a:r>
          </a:p>
        </p:txBody>
      </p:sp>
      <p:sp>
        <p:nvSpPr>
          <p:cNvPr id="13" name="CuadroTexto 12"/>
          <p:cNvSpPr txBox="1"/>
          <p:nvPr/>
        </p:nvSpPr>
        <p:spPr>
          <a:xfrm>
            <a:off x="2802019" y="2646570"/>
            <a:ext cx="7773051" cy="460383"/>
          </a:xfrm>
          <a:prstGeom prst="rect">
            <a:avLst/>
          </a:prstGeom>
          <a:noFill/>
        </p:spPr>
        <p:txBody>
          <a:bodyPr wrap="square" rtlCol="0">
            <a:spAutoFit/>
          </a:bodyPr>
          <a:lstStyle>
            <a:defPPr>
              <a:defRPr lang="es-ES"/>
            </a:defPPr>
            <a:lvl1pPr>
              <a:defRPr sz="2393">
                <a:solidFill>
                  <a:schemeClr val="bg1">
                    <a:lumMod val="75000"/>
                  </a:schemeClr>
                </a:solidFill>
                <a:latin typeface="Arial" panose="020B0604020202020204" pitchFamily="34" charset="0"/>
                <a:cs typeface="Arial" panose="020B0604020202020204" pitchFamily="34" charset="0"/>
              </a:defRPr>
            </a:lvl1pPr>
          </a:lstStyle>
          <a:p>
            <a:r>
              <a:rPr lang="es-CO" dirty="0">
                <a:solidFill>
                  <a:schemeClr val="bg2"/>
                </a:solidFill>
              </a:rPr>
              <a:t>Estructura y metodología del ICC 2020</a:t>
            </a:r>
          </a:p>
        </p:txBody>
      </p:sp>
      <p:sp>
        <p:nvSpPr>
          <p:cNvPr id="18" name="Elipse 17"/>
          <p:cNvSpPr/>
          <p:nvPr/>
        </p:nvSpPr>
        <p:spPr>
          <a:xfrm>
            <a:off x="1716193" y="3422090"/>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3</a:t>
            </a:r>
          </a:p>
        </p:txBody>
      </p:sp>
      <p:sp>
        <p:nvSpPr>
          <p:cNvPr id="17" name="CuadroTexto 16"/>
          <p:cNvSpPr txBox="1"/>
          <p:nvPr/>
        </p:nvSpPr>
        <p:spPr>
          <a:xfrm>
            <a:off x="2802019" y="1742227"/>
            <a:ext cx="8473627" cy="460383"/>
          </a:xfrm>
          <a:prstGeom prst="rect">
            <a:avLst/>
          </a:prstGeom>
          <a:noFill/>
        </p:spPr>
        <p:txBody>
          <a:bodyPr wrap="square" rtlCol="0">
            <a:spAutoFit/>
          </a:bodyPr>
          <a:lstStyle>
            <a:defPPr>
              <a:defRPr lang="es-ES"/>
            </a:defPPr>
            <a:lvl1pPr>
              <a:defRPr sz="2393">
                <a:solidFill>
                  <a:schemeClr val="bg1">
                    <a:lumMod val="75000"/>
                  </a:schemeClr>
                </a:solidFill>
                <a:latin typeface="Arial" panose="020B0604020202020204" pitchFamily="34" charset="0"/>
                <a:cs typeface="Arial" panose="020B0604020202020204" pitchFamily="34" charset="0"/>
              </a:defRPr>
            </a:lvl1pPr>
          </a:lstStyle>
          <a:p>
            <a:r>
              <a:rPr lang="es-CO" dirty="0">
                <a:solidFill>
                  <a:schemeClr val="tx1">
                    <a:lumMod val="85000"/>
                    <a:lumOff val="15000"/>
                  </a:schemeClr>
                </a:solidFill>
              </a:rPr>
              <a:t>Panorama general</a:t>
            </a:r>
          </a:p>
        </p:txBody>
      </p:sp>
      <p:grpSp>
        <p:nvGrpSpPr>
          <p:cNvPr id="19" name="Grupo 18">
            <a:extLst>
              <a:ext uri="{FF2B5EF4-FFF2-40B4-BE49-F238E27FC236}">
                <a16:creationId xmlns:a16="http://schemas.microsoft.com/office/drawing/2014/main" id="{72411BD8-32CE-4253-BDAB-D63E284B1AF7}"/>
              </a:ext>
            </a:extLst>
          </p:cNvPr>
          <p:cNvGrpSpPr/>
          <p:nvPr/>
        </p:nvGrpSpPr>
        <p:grpSpPr>
          <a:xfrm>
            <a:off x="1716191" y="1613403"/>
            <a:ext cx="756177" cy="689455"/>
            <a:chOff x="817574" y="1677943"/>
            <a:chExt cx="758283" cy="691375"/>
          </a:xfrm>
          <a:solidFill>
            <a:srgbClr val="D6E2D9"/>
          </a:solidFill>
        </p:grpSpPr>
        <p:sp>
          <p:nvSpPr>
            <p:cNvPr id="20" name="CuadroTexto 19"/>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1">
                      <a:lumMod val="75000"/>
                    </a:schemeClr>
                  </a:solidFill>
                </a:rPr>
                <a:t>2</a:t>
              </a:r>
            </a:p>
          </p:txBody>
        </p:sp>
        <p:sp>
          <p:nvSpPr>
            <p:cNvPr id="21" name="Elipse 20"/>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1</a:t>
              </a:r>
            </a:p>
          </p:txBody>
        </p:sp>
      </p:grpSp>
      <p:sp>
        <p:nvSpPr>
          <p:cNvPr id="16" name="CuadroTexto 15">
            <a:extLst>
              <a:ext uri="{FF2B5EF4-FFF2-40B4-BE49-F238E27FC236}">
                <a16:creationId xmlns:a16="http://schemas.microsoft.com/office/drawing/2014/main" id="{E8D30ACE-FB4B-40FA-B585-A48580CE6794}"/>
              </a:ext>
            </a:extLst>
          </p:cNvPr>
          <p:cNvSpPr txBox="1"/>
          <p:nvPr/>
        </p:nvSpPr>
        <p:spPr>
          <a:xfrm>
            <a:off x="2802019" y="4455256"/>
            <a:ext cx="7773051" cy="460383"/>
          </a:xfrm>
          <a:prstGeom prst="rect">
            <a:avLst/>
          </a:prstGeom>
          <a:noFill/>
        </p:spPr>
        <p:txBody>
          <a:bodyPr wrap="square" rtlCol="0">
            <a:spAutoFit/>
          </a:bodyPr>
          <a:lstStyle/>
          <a:p>
            <a:r>
              <a:rPr lang="es-CO" sz="2393" dirty="0">
                <a:solidFill>
                  <a:schemeClr val="bg2"/>
                </a:solidFill>
                <a:latin typeface="Arial" panose="020B0604020202020204" pitchFamily="34" charset="0"/>
                <a:cs typeface="Arial" panose="020B0604020202020204" pitchFamily="34" charset="0"/>
              </a:rPr>
              <a:t>Resultados por pilar</a:t>
            </a:r>
          </a:p>
        </p:txBody>
      </p:sp>
      <p:sp>
        <p:nvSpPr>
          <p:cNvPr id="22" name="Elipse 21">
            <a:extLst>
              <a:ext uri="{FF2B5EF4-FFF2-40B4-BE49-F238E27FC236}">
                <a16:creationId xmlns:a16="http://schemas.microsoft.com/office/drawing/2014/main" id="{90BF54D3-4297-4084-867A-07D927168511}"/>
              </a:ext>
            </a:extLst>
          </p:cNvPr>
          <p:cNvSpPr/>
          <p:nvPr/>
        </p:nvSpPr>
        <p:spPr>
          <a:xfrm>
            <a:off x="1716193" y="4326434"/>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4</a:t>
            </a:r>
          </a:p>
        </p:txBody>
      </p:sp>
      <p:sp>
        <p:nvSpPr>
          <p:cNvPr id="28" name="CuadroTexto 27">
            <a:extLst>
              <a:ext uri="{FF2B5EF4-FFF2-40B4-BE49-F238E27FC236}">
                <a16:creationId xmlns:a16="http://schemas.microsoft.com/office/drawing/2014/main" id="{29E03498-285F-4CAC-8971-E701AEF9668F}"/>
              </a:ext>
            </a:extLst>
          </p:cNvPr>
          <p:cNvSpPr txBox="1"/>
          <p:nvPr/>
        </p:nvSpPr>
        <p:spPr>
          <a:xfrm>
            <a:off x="2802019" y="5359601"/>
            <a:ext cx="7773051" cy="460383"/>
          </a:xfrm>
          <a:prstGeom prst="rect">
            <a:avLst/>
          </a:prstGeom>
          <a:noFill/>
        </p:spPr>
        <p:txBody>
          <a:bodyPr wrap="square" rtlCol="0">
            <a:spAutoFit/>
          </a:bodyPr>
          <a:lstStyle/>
          <a:p>
            <a:r>
              <a:rPr lang="es-CO" sz="2393" dirty="0">
                <a:solidFill>
                  <a:schemeClr val="bg2"/>
                </a:solidFill>
                <a:latin typeface="Arial" panose="020B0604020202020204" pitchFamily="34" charset="0"/>
                <a:cs typeface="Arial" panose="020B0604020202020204" pitchFamily="34" charset="0"/>
              </a:rPr>
              <a:t>Principales mensajes</a:t>
            </a:r>
          </a:p>
        </p:txBody>
      </p:sp>
      <p:sp>
        <p:nvSpPr>
          <p:cNvPr id="29" name="Elipse 28">
            <a:extLst>
              <a:ext uri="{FF2B5EF4-FFF2-40B4-BE49-F238E27FC236}">
                <a16:creationId xmlns:a16="http://schemas.microsoft.com/office/drawing/2014/main" id="{44011BFB-1A6A-497A-8AE7-121C7F4D9624}"/>
              </a:ext>
            </a:extLst>
          </p:cNvPr>
          <p:cNvSpPr/>
          <p:nvPr/>
        </p:nvSpPr>
        <p:spPr>
          <a:xfrm>
            <a:off x="1716193" y="5230777"/>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5215545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1">
            <a:extLst>
              <a:ext uri="{FF2B5EF4-FFF2-40B4-BE49-F238E27FC236}">
                <a16:creationId xmlns:a16="http://schemas.microsoft.com/office/drawing/2014/main" id="{019DF998-37E8-2C4A-BF4B-CAF6E0E59EC6}"/>
              </a:ext>
            </a:extLst>
          </p:cNvPr>
          <p:cNvSpPr txBox="1"/>
          <p:nvPr/>
        </p:nvSpPr>
        <p:spPr>
          <a:xfrm>
            <a:off x="3852472" y="138466"/>
            <a:ext cx="4066481" cy="800219"/>
          </a:xfrm>
          <a:prstGeom prst="rect">
            <a:avLst/>
          </a:prstGeom>
          <a:solidFill>
            <a:srgbClr val="0F3F23"/>
          </a:solidFill>
        </p:spPr>
        <p:txBody>
          <a:bodyPr wrap="square" rtlCol="0">
            <a:spAutoFit/>
          </a:bodyPr>
          <a:lstStyle/>
          <a:p>
            <a:pPr marL="457200" indent="-457200" algn="ctr">
              <a:buAutoNum type="arabicPeriod" startAt="2"/>
            </a:pPr>
            <a:r>
              <a:rPr lang="es-CO" sz="2300" b="1" dirty="0">
                <a:solidFill>
                  <a:schemeClr val="bg1"/>
                </a:solidFill>
                <a:latin typeface="Arial" panose="020B0604020202020204" pitchFamily="34" charset="0"/>
                <a:cs typeface="Arial" panose="020B0604020202020204" pitchFamily="34" charset="0"/>
              </a:rPr>
              <a:t>Valores imputados </a:t>
            </a:r>
          </a:p>
          <a:p>
            <a:pPr algn="ctr"/>
            <a:r>
              <a:rPr lang="es-CO" sz="2300" b="1" dirty="0">
                <a:solidFill>
                  <a:schemeClr val="bg1"/>
                </a:solidFill>
                <a:latin typeface="Arial" panose="020B0604020202020204" pitchFamily="34" charset="0"/>
                <a:cs typeface="Arial" panose="020B0604020202020204" pitchFamily="34" charset="0"/>
              </a:rPr>
              <a:t>(8 de 3.296 = 0,24 %)</a:t>
            </a:r>
          </a:p>
        </p:txBody>
      </p:sp>
      <p:pic>
        <p:nvPicPr>
          <p:cNvPr id="4" name="Imagen 3" descr="Imagen que contiene mapa, texto&#10;&#10;Descripción generada automáticamente">
            <a:extLst>
              <a:ext uri="{FF2B5EF4-FFF2-40B4-BE49-F238E27FC236}">
                <a16:creationId xmlns:a16="http://schemas.microsoft.com/office/drawing/2014/main" id="{4EB46154-2B47-4B0F-9FD9-47B663D9B1F4}"/>
              </a:ext>
            </a:extLst>
          </p:cNvPr>
          <p:cNvPicPr>
            <a:picLocks noChangeAspect="1"/>
          </p:cNvPicPr>
          <p:nvPr/>
        </p:nvPicPr>
        <p:blipFill>
          <a:blip r:embed="rId3"/>
          <a:stretch>
            <a:fillRect/>
          </a:stretch>
        </p:blipFill>
        <p:spPr>
          <a:xfrm>
            <a:off x="185087" y="2317331"/>
            <a:ext cx="2464193" cy="2412748"/>
          </a:xfrm>
          <a:prstGeom prst="rect">
            <a:avLst/>
          </a:prstGeom>
        </p:spPr>
      </p:pic>
      <p:sp>
        <p:nvSpPr>
          <p:cNvPr id="15" name="CuadroTexto 22">
            <a:extLst>
              <a:ext uri="{FF2B5EF4-FFF2-40B4-BE49-F238E27FC236}">
                <a16:creationId xmlns:a16="http://schemas.microsoft.com/office/drawing/2014/main" id="{F6C0C00B-B8B2-4460-A387-2921BC0CBFA2}"/>
              </a:ext>
            </a:extLst>
          </p:cNvPr>
          <p:cNvSpPr txBox="1"/>
          <p:nvPr/>
        </p:nvSpPr>
        <p:spPr>
          <a:xfrm>
            <a:off x="239584" y="5275770"/>
            <a:ext cx="2892033" cy="954107"/>
          </a:xfrm>
          <a:prstGeom prst="rect">
            <a:avLst/>
          </a:prstGeom>
          <a:solidFill>
            <a:srgbClr val="C3D69B">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lgn="ctr">
              <a:lnSpc>
                <a:spcPct val="100000"/>
              </a:lnSpc>
              <a:buNone/>
            </a:pPr>
            <a:r>
              <a:rPr lang="es-MX" sz="1400" dirty="0"/>
              <a:t>Se valida la consistencia de los indicadores observados en cada pilar utilizando el método de componentes principales</a:t>
            </a:r>
          </a:p>
        </p:txBody>
      </p:sp>
      <p:sp>
        <p:nvSpPr>
          <p:cNvPr id="25" name="CuadroTexto 22">
            <a:extLst>
              <a:ext uri="{FF2B5EF4-FFF2-40B4-BE49-F238E27FC236}">
                <a16:creationId xmlns:a16="http://schemas.microsoft.com/office/drawing/2014/main" id="{1BFD6549-D226-46F6-90E4-3F1333199B82}"/>
              </a:ext>
            </a:extLst>
          </p:cNvPr>
          <p:cNvSpPr txBox="1"/>
          <p:nvPr/>
        </p:nvSpPr>
        <p:spPr>
          <a:xfrm>
            <a:off x="3476408" y="5491213"/>
            <a:ext cx="2153372" cy="738664"/>
          </a:xfrm>
          <a:prstGeom prst="rect">
            <a:avLst/>
          </a:prstGeom>
          <a:solidFill>
            <a:srgbClr val="C3D69B">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lgn="ctr">
              <a:lnSpc>
                <a:spcPct val="100000"/>
              </a:lnSpc>
              <a:buNone/>
            </a:pPr>
            <a:r>
              <a:rPr lang="es-MX" sz="1400" dirty="0"/>
              <a:t>Se identifican los datos faltantes por cada variable y ciudad</a:t>
            </a:r>
          </a:p>
        </p:txBody>
      </p:sp>
      <p:sp>
        <p:nvSpPr>
          <p:cNvPr id="26" name="CuadroTexto 22">
            <a:extLst>
              <a:ext uri="{FF2B5EF4-FFF2-40B4-BE49-F238E27FC236}">
                <a16:creationId xmlns:a16="http://schemas.microsoft.com/office/drawing/2014/main" id="{FED2F7D4-788F-41CA-9162-95BE18B048B2}"/>
              </a:ext>
            </a:extLst>
          </p:cNvPr>
          <p:cNvSpPr txBox="1"/>
          <p:nvPr/>
        </p:nvSpPr>
        <p:spPr>
          <a:xfrm>
            <a:off x="6802103" y="5275770"/>
            <a:ext cx="2143760" cy="954107"/>
          </a:xfrm>
          <a:prstGeom prst="rect">
            <a:avLst/>
          </a:prstGeom>
          <a:solidFill>
            <a:srgbClr val="C3D69B">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lgn="ctr">
              <a:lnSpc>
                <a:spcPct val="100000"/>
              </a:lnSpc>
              <a:buNone/>
            </a:pPr>
            <a:r>
              <a:rPr lang="es-MX" sz="1400" dirty="0"/>
              <a:t>Se realizan simulaciones para identificar la estructura media de cada variable</a:t>
            </a:r>
          </a:p>
        </p:txBody>
      </p:sp>
      <p:sp>
        <p:nvSpPr>
          <p:cNvPr id="27" name="Flecha derecha 24">
            <a:extLst>
              <a:ext uri="{FF2B5EF4-FFF2-40B4-BE49-F238E27FC236}">
                <a16:creationId xmlns:a16="http://schemas.microsoft.com/office/drawing/2014/main" id="{F6712135-21B3-4481-9C46-C480EB2E6C88}"/>
              </a:ext>
            </a:extLst>
          </p:cNvPr>
          <p:cNvSpPr/>
          <p:nvPr/>
        </p:nvSpPr>
        <p:spPr>
          <a:xfrm>
            <a:off x="2739162" y="3207423"/>
            <a:ext cx="485103" cy="452683"/>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
        <p:nvSpPr>
          <p:cNvPr id="29" name="CuadroTexto 22">
            <a:extLst>
              <a:ext uri="{FF2B5EF4-FFF2-40B4-BE49-F238E27FC236}">
                <a16:creationId xmlns:a16="http://schemas.microsoft.com/office/drawing/2014/main" id="{BA44FD7C-6950-41F0-8213-5BB8B764408B}"/>
              </a:ext>
            </a:extLst>
          </p:cNvPr>
          <p:cNvSpPr txBox="1"/>
          <p:nvPr/>
        </p:nvSpPr>
        <p:spPr>
          <a:xfrm>
            <a:off x="9985204" y="5275770"/>
            <a:ext cx="2143760" cy="954107"/>
          </a:xfrm>
          <a:prstGeom prst="rect">
            <a:avLst/>
          </a:prstGeom>
          <a:solidFill>
            <a:srgbClr val="C3D69B">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lgn="ctr">
              <a:lnSpc>
                <a:spcPct val="100000"/>
              </a:lnSpc>
              <a:buNone/>
            </a:pPr>
            <a:r>
              <a:rPr lang="es-MX" sz="1400" dirty="0"/>
              <a:t>A partir de las simulaciones se encuentra el valor óptimo imputado</a:t>
            </a:r>
          </a:p>
        </p:txBody>
      </p:sp>
      <p:grpSp>
        <p:nvGrpSpPr>
          <p:cNvPr id="3" name="Group 2">
            <a:extLst>
              <a:ext uri="{FF2B5EF4-FFF2-40B4-BE49-F238E27FC236}">
                <a16:creationId xmlns:a16="http://schemas.microsoft.com/office/drawing/2014/main" id="{F4B8493E-8DCE-4242-96CE-1EABECBFB268}"/>
              </a:ext>
            </a:extLst>
          </p:cNvPr>
          <p:cNvGrpSpPr/>
          <p:nvPr/>
        </p:nvGrpSpPr>
        <p:grpSpPr>
          <a:xfrm>
            <a:off x="6348468" y="2399983"/>
            <a:ext cx="3170061" cy="2406141"/>
            <a:chOff x="6547096" y="2153827"/>
            <a:chExt cx="3170061" cy="2406141"/>
          </a:xfrm>
        </p:grpSpPr>
        <p:pic>
          <p:nvPicPr>
            <p:cNvPr id="14" name="Imagen 5" descr="Imagen que contiene reloj&#10;&#10;Descripción generada automáticamente">
              <a:extLst>
                <a:ext uri="{FF2B5EF4-FFF2-40B4-BE49-F238E27FC236}">
                  <a16:creationId xmlns:a16="http://schemas.microsoft.com/office/drawing/2014/main" id="{8967A15F-EA0E-49DB-93AA-F19CD0F11B9D}"/>
                </a:ext>
              </a:extLst>
            </p:cNvPr>
            <p:cNvPicPr>
              <a:picLocks noChangeAspect="1"/>
            </p:cNvPicPr>
            <p:nvPr/>
          </p:nvPicPr>
          <p:blipFill rotWithShape="1">
            <a:blip r:embed="rId4"/>
            <a:srcRect b="35337"/>
            <a:stretch/>
          </p:blipFill>
          <p:spPr>
            <a:xfrm>
              <a:off x="6578623" y="2153827"/>
              <a:ext cx="3138534" cy="2369329"/>
            </a:xfrm>
            <a:prstGeom prst="rect">
              <a:avLst/>
            </a:prstGeom>
          </p:spPr>
        </p:pic>
        <p:sp>
          <p:nvSpPr>
            <p:cNvPr id="2" name="Rectangle 1">
              <a:extLst>
                <a:ext uri="{FF2B5EF4-FFF2-40B4-BE49-F238E27FC236}">
                  <a16:creationId xmlns:a16="http://schemas.microsoft.com/office/drawing/2014/main" id="{078EE042-7FAB-4889-B5F5-A689CD58FC35}"/>
                </a:ext>
              </a:extLst>
            </p:cNvPr>
            <p:cNvSpPr/>
            <p:nvPr/>
          </p:nvSpPr>
          <p:spPr>
            <a:xfrm>
              <a:off x="6547096" y="3621505"/>
              <a:ext cx="719978" cy="938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grpSp>
      <p:graphicFrame>
        <p:nvGraphicFramePr>
          <p:cNvPr id="9" name="Table 9">
            <a:extLst>
              <a:ext uri="{FF2B5EF4-FFF2-40B4-BE49-F238E27FC236}">
                <a16:creationId xmlns:a16="http://schemas.microsoft.com/office/drawing/2014/main" id="{6A98AA7E-3C15-4043-8C68-11BC2B589ED9}"/>
              </a:ext>
            </a:extLst>
          </p:cNvPr>
          <p:cNvGraphicFramePr>
            <a:graphicFrameLocks noGrp="1"/>
          </p:cNvGraphicFramePr>
          <p:nvPr/>
        </p:nvGraphicFramePr>
        <p:xfrm>
          <a:off x="3312826" y="2196635"/>
          <a:ext cx="2544394" cy="3108960"/>
        </p:xfrm>
        <a:graphic>
          <a:graphicData uri="http://schemas.openxmlformats.org/drawingml/2006/table">
            <a:tbl>
              <a:tblPr firstRow="1" bandRow="1">
                <a:tableStyleId>{5C22544A-7EE6-4342-B048-85BDC9FD1C3A}</a:tableStyleId>
              </a:tblPr>
              <a:tblGrid>
                <a:gridCol w="1484026">
                  <a:extLst>
                    <a:ext uri="{9D8B030D-6E8A-4147-A177-3AD203B41FA5}">
                      <a16:colId xmlns:a16="http://schemas.microsoft.com/office/drawing/2014/main" val="714029757"/>
                    </a:ext>
                  </a:extLst>
                </a:gridCol>
                <a:gridCol w="1060368">
                  <a:extLst>
                    <a:ext uri="{9D8B030D-6E8A-4147-A177-3AD203B41FA5}">
                      <a16:colId xmlns:a16="http://schemas.microsoft.com/office/drawing/2014/main" val="4270929931"/>
                    </a:ext>
                  </a:extLst>
                </a:gridCol>
              </a:tblGrid>
              <a:tr h="517162">
                <a:tc>
                  <a:txBody>
                    <a:bodyPr/>
                    <a:lstStyle/>
                    <a:p>
                      <a:pPr algn="ctr"/>
                      <a:r>
                        <a:rPr lang="es-CO" sz="1200" dirty="0"/>
                        <a:t>Nombre indicador</a:t>
                      </a:r>
                      <a:endParaRPr lang="es-ES" sz="1200" dirty="0"/>
                    </a:p>
                  </a:txBody>
                  <a:tcPr anchor="ctr">
                    <a:solidFill>
                      <a:schemeClr val="bg2">
                        <a:lumMod val="75000"/>
                      </a:schemeClr>
                    </a:solidFill>
                  </a:tcPr>
                </a:tc>
                <a:tc>
                  <a:txBody>
                    <a:bodyPr/>
                    <a:lstStyle/>
                    <a:p>
                      <a:pPr algn="ctr"/>
                      <a:r>
                        <a:rPr lang="es-CO" sz="1200" dirty="0"/>
                        <a:t>Porcentaje de ciudades que cuentan con el dato</a:t>
                      </a:r>
                      <a:endParaRPr lang="es-ES" sz="1200" dirty="0"/>
                    </a:p>
                  </a:txBody>
                  <a:tcPr anchor="ctr">
                    <a:solidFill>
                      <a:schemeClr val="bg2">
                        <a:lumMod val="75000"/>
                      </a:schemeClr>
                    </a:solidFill>
                  </a:tcPr>
                </a:tc>
                <a:extLst>
                  <a:ext uri="{0D108BD9-81ED-4DB2-BD59-A6C34878D82A}">
                    <a16:rowId xmlns:a16="http://schemas.microsoft.com/office/drawing/2014/main" val="2957101898"/>
                  </a:ext>
                </a:extLst>
              </a:tr>
              <a:tr h="345365">
                <a:tc>
                  <a:txBody>
                    <a:bodyPr/>
                    <a:lstStyle/>
                    <a:p>
                      <a:pPr algn="ctr"/>
                      <a:r>
                        <a:rPr lang="es-CO" sz="1400" dirty="0"/>
                        <a:t>Cobertura de seguros</a:t>
                      </a:r>
                      <a:endParaRPr lang="es-ES" sz="1400" dirty="0"/>
                    </a:p>
                  </a:txBody>
                  <a:tcPr>
                    <a:solidFill>
                      <a:schemeClr val="bg2">
                        <a:lumMod val="90000"/>
                      </a:schemeClr>
                    </a:solidFill>
                  </a:tcPr>
                </a:tc>
                <a:tc>
                  <a:txBody>
                    <a:bodyPr/>
                    <a:lstStyle/>
                    <a:p>
                      <a:pPr algn="ctr"/>
                      <a:r>
                        <a:rPr lang="es-CO" sz="1400" dirty="0"/>
                        <a:t>97%</a:t>
                      </a:r>
                      <a:endParaRPr lang="es-ES" sz="1400" dirty="0"/>
                    </a:p>
                  </a:txBody>
                  <a:tcPr>
                    <a:solidFill>
                      <a:srgbClr val="FF9966"/>
                    </a:solidFill>
                  </a:tcPr>
                </a:tc>
                <a:extLst>
                  <a:ext uri="{0D108BD9-81ED-4DB2-BD59-A6C34878D82A}">
                    <a16:rowId xmlns:a16="http://schemas.microsoft.com/office/drawing/2014/main" val="4225858334"/>
                  </a:ext>
                </a:extLst>
              </a:tr>
              <a:tr h="345365">
                <a:tc>
                  <a:txBody>
                    <a:bodyPr/>
                    <a:lstStyle/>
                    <a:p>
                      <a:pPr algn="ctr"/>
                      <a:r>
                        <a:rPr lang="es-CO" sz="1400" dirty="0"/>
                        <a:t>Índice de bancarización</a:t>
                      </a:r>
                      <a:endParaRPr lang="es-ES" sz="1400" dirty="0"/>
                    </a:p>
                  </a:txBody>
                  <a:tcPr>
                    <a:solidFill>
                      <a:schemeClr val="bg2">
                        <a:lumMod val="90000"/>
                      </a:schemeClr>
                    </a:solidFill>
                  </a:tcPr>
                </a:tc>
                <a:tc>
                  <a:txBody>
                    <a:bodyPr/>
                    <a:lstStyle/>
                    <a:p>
                      <a:pPr algn="ctr"/>
                      <a:r>
                        <a:rPr lang="es-CO" sz="1400" dirty="0"/>
                        <a:t>100%</a:t>
                      </a:r>
                      <a:endParaRPr lang="es-ES" sz="1400" dirty="0"/>
                    </a:p>
                  </a:txBody>
                  <a:tcPr>
                    <a:solidFill>
                      <a:schemeClr val="accent6">
                        <a:lumMod val="75000"/>
                      </a:schemeClr>
                    </a:solidFill>
                  </a:tcPr>
                </a:tc>
                <a:extLst>
                  <a:ext uri="{0D108BD9-81ED-4DB2-BD59-A6C34878D82A}">
                    <a16:rowId xmlns:a16="http://schemas.microsoft.com/office/drawing/2014/main" val="1872000170"/>
                  </a:ext>
                </a:extLst>
              </a:tr>
              <a:tr h="345365">
                <a:tc>
                  <a:txBody>
                    <a:bodyPr/>
                    <a:lstStyle/>
                    <a:p>
                      <a:pPr algn="ctr"/>
                      <a:r>
                        <a:rPr lang="es-CO" sz="1400" dirty="0"/>
                        <a:t>Cobertura establecimientos financieros </a:t>
                      </a:r>
                      <a:endParaRPr lang="es-ES" sz="1400" dirty="0"/>
                    </a:p>
                  </a:txBody>
                  <a:tcPr>
                    <a:solidFill>
                      <a:schemeClr val="bg2">
                        <a:lumMod val="90000"/>
                      </a:schemeClr>
                    </a:solidFill>
                  </a:tcPr>
                </a:tc>
                <a:tc>
                  <a:txBody>
                    <a:bodyPr/>
                    <a:lstStyle/>
                    <a:p>
                      <a:pPr algn="ctr"/>
                      <a:r>
                        <a:rPr lang="es-CO" sz="1400" dirty="0"/>
                        <a:t>100%</a:t>
                      </a:r>
                      <a:endParaRPr lang="es-ES" sz="1400" dirty="0"/>
                    </a:p>
                  </a:txBody>
                  <a:tcPr>
                    <a:solidFill>
                      <a:schemeClr val="accent6">
                        <a:lumMod val="75000"/>
                      </a:schemeClr>
                    </a:solidFill>
                  </a:tcPr>
                </a:tc>
                <a:extLst>
                  <a:ext uri="{0D108BD9-81ED-4DB2-BD59-A6C34878D82A}">
                    <a16:rowId xmlns:a16="http://schemas.microsoft.com/office/drawing/2014/main" val="3155892862"/>
                  </a:ext>
                </a:extLst>
              </a:tr>
              <a:tr h="345365">
                <a:tc>
                  <a:txBody>
                    <a:bodyPr/>
                    <a:lstStyle/>
                    <a:p>
                      <a:pPr algn="ctr"/>
                      <a:r>
                        <a:rPr lang="es-CO" sz="1400" dirty="0"/>
                        <a:t>Profundización financiera</a:t>
                      </a:r>
                      <a:endParaRPr lang="es-ES" sz="1400" dirty="0"/>
                    </a:p>
                  </a:txBody>
                  <a:tcPr>
                    <a:solidFill>
                      <a:schemeClr val="bg2">
                        <a:lumMod val="90000"/>
                      </a:schemeClr>
                    </a:solidFill>
                  </a:tcPr>
                </a:tc>
                <a:tc>
                  <a:txBody>
                    <a:bodyPr/>
                    <a:lstStyle/>
                    <a:p>
                      <a:pPr algn="ctr"/>
                      <a:r>
                        <a:rPr lang="es-CO" sz="1400" dirty="0"/>
                        <a:t>100% </a:t>
                      </a:r>
                      <a:endParaRPr lang="es-ES" sz="1400" dirty="0"/>
                    </a:p>
                  </a:txBody>
                  <a:tcPr>
                    <a:solidFill>
                      <a:schemeClr val="accent6">
                        <a:lumMod val="75000"/>
                      </a:schemeClr>
                    </a:solidFill>
                  </a:tcPr>
                </a:tc>
                <a:extLst>
                  <a:ext uri="{0D108BD9-81ED-4DB2-BD59-A6C34878D82A}">
                    <a16:rowId xmlns:a16="http://schemas.microsoft.com/office/drawing/2014/main" val="3722773965"/>
                  </a:ext>
                </a:extLst>
              </a:tr>
            </a:tbl>
          </a:graphicData>
        </a:graphic>
      </p:graphicFrame>
      <p:sp>
        <p:nvSpPr>
          <p:cNvPr id="19" name="CuadroTexto 3">
            <a:extLst>
              <a:ext uri="{FF2B5EF4-FFF2-40B4-BE49-F238E27FC236}">
                <a16:creationId xmlns:a16="http://schemas.microsoft.com/office/drawing/2014/main" id="{45463A42-98D8-4943-9541-D91EC956F3D3}"/>
              </a:ext>
            </a:extLst>
          </p:cNvPr>
          <p:cNvSpPr txBox="1"/>
          <p:nvPr/>
        </p:nvSpPr>
        <p:spPr>
          <a:xfrm>
            <a:off x="239584" y="1101102"/>
            <a:ext cx="11508408" cy="923330"/>
          </a:xfrm>
          <a:prstGeom prst="rect">
            <a:avLst/>
          </a:prstGeom>
          <a:solidFill>
            <a:srgbClr val="EBF1E9"/>
          </a:solidFill>
        </p:spPr>
        <p:txBody>
          <a:bodyPr wrap="square">
            <a:spAutoFit/>
          </a:bodyPr>
          <a:lstStyle>
            <a:defPPr>
              <a:defRPr lang="es-CO"/>
            </a:defPPr>
            <a:lvl1pPr lvl="0" algn="just">
              <a:defRPr sz="1900">
                <a:solidFill>
                  <a:prstClr val="black">
                    <a:lumMod val="75000"/>
                    <a:lumOff val="25000"/>
                  </a:prstClr>
                </a:solidFill>
                <a:latin typeface="Arial" panose="020B0604020202020204" pitchFamily="34" charset="0"/>
                <a:cs typeface="Arial" panose="020B0604020202020204" pitchFamily="34" charset="0"/>
              </a:defRPr>
            </a:lvl1pPr>
            <a:lvl2pPr lvl="1">
              <a:defRPr sz="1900">
                <a:solidFill>
                  <a:prstClr val="black">
                    <a:lumMod val="75000"/>
                    <a:lumOff val="25000"/>
                  </a:prstClr>
                </a:solidFill>
                <a:latin typeface="Arial" panose="020B0604020202020204" pitchFamily="34" charset="0"/>
                <a:cs typeface="Arial" panose="020B0604020202020204" pitchFamily="34" charset="0"/>
              </a:defRPr>
            </a:lvl2pPr>
          </a:lstStyle>
          <a:p>
            <a:r>
              <a:rPr lang="es-ES" sz="1800" dirty="0"/>
              <a:t>Se aplica el </a:t>
            </a:r>
            <a:r>
              <a:rPr lang="es-ES" sz="1800" b="1" dirty="0"/>
              <a:t>Método de Imputación Múltiple (IM) </a:t>
            </a:r>
            <a:r>
              <a:rPr lang="es-ES" sz="1800" dirty="0"/>
              <a:t>a las ciudades que no cuentan con información, debido a errores en el reporte o a la ausencia de mediciones. </a:t>
            </a:r>
            <a:r>
              <a:rPr lang="es-ES" sz="1800" b="1" dirty="0"/>
              <a:t>Ejemplo: </a:t>
            </a:r>
            <a:r>
              <a:rPr lang="es-ES" sz="1800" i="1" dirty="0"/>
              <a:t>cobertura de seguros </a:t>
            </a:r>
            <a:r>
              <a:rPr lang="es-ES" sz="1800" dirty="0"/>
              <a:t>en el </a:t>
            </a:r>
            <a:r>
              <a:rPr lang="es-ES" sz="1800" i="1" dirty="0"/>
              <a:t>pilar sistema financiero.</a:t>
            </a:r>
            <a:endParaRPr lang="es-ES" sz="1800" dirty="0"/>
          </a:p>
        </p:txBody>
      </p:sp>
      <p:pic>
        <p:nvPicPr>
          <p:cNvPr id="11" name="Picture 10" descr="A close up of a logo&#10;&#10;Description automatically generated">
            <a:extLst>
              <a:ext uri="{FF2B5EF4-FFF2-40B4-BE49-F238E27FC236}">
                <a16:creationId xmlns:a16="http://schemas.microsoft.com/office/drawing/2014/main" id="{C6234907-34FB-4816-A703-414388E2C4C8}"/>
              </a:ext>
            </a:extLst>
          </p:cNvPr>
          <p:cNvPicPr>
            <a:picLocks noChangeAspect="1"/>
          </p:cNvPicPr>
          <p:nvPr/>
        </p:nvPicPr>
        <p:blipFill>
          <a:blip r:embed="rId5"/>
          <a:stretch>
            <a:fillRect/>
          </a:stretch>
        </p:blipFill>
        <p:spPr>
          <a:xfrm>
            <a:off x="9918856" y="2361953"/>
            <a:ext cx="2210108" cy="2467319"/>
          </a:xfrm>
          <a:prstGeom prst="rect">
            <a:avLst/>
          </a:prstGeom>
        </p:spPr>
      </p:pic>
      <p:sp>
        <p:nvSpPr>
          <p:cNvPr id="24" name="CuadroTexto 11">
            <a:extLst>
              <a:ext uri="{FF2B5EF4-FFF2-40B4-BE49-F238E27FC236}">
                <a16:creationId xmlns:a16="http://schemas.microsoft.com/office/drawing/2014/main" id="{2978BA65-AC06-4081-B74A-F77ED886FF21}"/>
              </a:ext>
            </a:extLst>
          </p:cNvPr>
          <p:cNvSpPr txBox="1">
            <a:spLocks noChangeArrowheads="1"/>
          </p:cNvSpPr>
          <p:nvPr/>
        </p:nvSpPr>
        <p:spPr bwMode="auto">
          <a:xfrm>
            <a:off x="1805956" y="6556914"/>
            <a:ext cx="30033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Bahnschrift Light SemiCondensed" panose="020B0502040204020203" pitchFamily="34" charset="0"/>
              </a:defRPr>
            </a:lvl1pPr>
            <a:lvl2pPr marL="742950" indent="-285750">
              <a:spcBef>
                <a:spcPct val="20000"/>
              </a:spcBef>
              <a:buFont typeface="Arial" panose="020B0604020202020204" pitchFamily="34" charset="0"/>
              <a:buChar char="–"/>
              <a:defRPr sz="2800">
                <a:solidFill>
                  <a:schemeClr val="tx1"/>
                </a:solidFill>
                <a:latin typeface="Bahnschrift Light SemiCondensed" panose="020B0502040204020203" pitchFamily="34" charset="0"/>
              </a:defRPr>
            </a:lvl2pPr>
            <a:lvl3pPr marL="1143000" indent="-228600">
              <a:spcBef>
                <a:spcPct val="20000"/>
              </a:spcBef>
              <a:buFont typeface="Arial" panose="020B0604020202020204" pitchFamily="34" charset="0"/>
              <a:buChar char="•"/>
              <a:defRPr sz="2400">
                <a:solidFill>
                  <a:schemeClr val="tx1"/>
                </a:solidFill>
                <a:latin typeface="Bahnschrift Light SemiCondensed" panose="020B0502040204020203" pitchFamily="34" charset="0"/>
              </a:defRPr>
            </a:lvl3pPr>
            <a:lvl4pPr marL="1600200" indent="-228600">
              <a:spcBef>
                <a:spcPct val="20000"/>
              </a:spcBef>
              <a:buFont typeface="Arial" panose="020B0604020202020204" pitchFamily="34" charset="0"/>
              <a:buChar char="–"/>
              <a:defRPr sz="2000">
                <a:solidFill>
                  <a:schemeClr val="tx1"/>
                </a:solidFill>
                <a:latin typeface="Bahnschrift Light SemiCondensed" panose="020B0502040204020203" pitchFamily="34" charset="0"/>
              </a:defRPr>
            </a:lvl4pPr>
            <a:lvl5pPr marL="2057400" indent="-228600">
              <a:spcBef>
                <a:spcPct val="20000"/>
              </a:spcBef>
              <a:buFont typeface="Arial" panose="020B0604020202020204" pitchFamily="34" charset="0"/>
              <a:buChar char="»"/>
              <a:defRPr sz="2000">
                <a:solidFill>
                  <a:schemeClr val="tx1"/>
                </a:solidFill>
                <a:latin typeface="Bahnschrift Light SemiCondensed" panose="020B0502040204020203" pitchFamily="34" charset="0"/>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Bahnschrift Light SemiCondensed" panose="020B0502040204020203" pitchFamily="34" charset="0"/>
              </a:defRPr>
            </a:lvl9pPr>
          </a:lstStyle>
          <a:p>
            <a:pPr eaLnBrk="1" hangingPunct="1">
              <a:spcBef>
                <a:spcPct val="0"/>
              </a:spcBef>
              <a:buFontTx/>
              <a:buNone/>
            </a:pPr>
            <a:r>
              <a:rPr lang="es-CO" altLang="es-CO" sz="1200" dirty="0">
                <a:solidFill>
                  <a:srgbClr val="595959"/>
                </a:solidFill>
                <a:latin typeface="Calibri" panose="020F0502020204030204" pitchFamily="34" charset="0"/>
                <a:cs typeface="Calibri" panose="020F0502020204030204" pitchFamily="34" charset="0"/>
              </a:rPr>
              <a:t>Fuente: </a:t>
            </a:r>
            <a:r>
              <a:rPr lang="es-CO" altLang="es-CO" sz="1200" dirty="0" err="1">
                <a:solidFill>
                  <a:srgbClr val="595959"/>
                </a:solidFill>
                <a:latin typeface="Calibri" panose="020F0502020204030204" pitchFamily="34" charset="0"/>
                <a:cs typeface="Calibri" panose="020F0502020204030204" pitchFamily="34" charset="0"/>
              </a:rPr>
              <a:t>Rubin</a:t>
            </a:r>
            <a:r>
              <a:rPr lang="es-CO" altLang="es-CO" sz="1200" dirty="0">
                <a:solidFill>
                  <a:srgbClr val="595959"/>
                </a:solidFill>
                <a:latin typeface="Calibri" panose="020F0502020204030204" pitchFamily="34" charset="0"/>
                <a:cs typeface="Calibri" panose="020F0502020204030204" pitchFamily="34" charset="0"/>
              </a:rPr>
              <a:t>, 1987</a:t>
            </a:r>
          </a:p>
        </p:txBody>
      </p:sp>
      <p:sp>
        <p:nvSpPr>
          <p:cNvPr id="20" name="Flecha derecha 24">
            <a:extLst>
              <a:ext uri="{FF2B5EF4-FFF2-40B4-BE49-F238E27FC236}">
                <a16:creationId xmlns:a16="http://schemas.microsoft.com/office/drawing/2014/main" id="{850545D8-C555-4435-B391-B6160545D9A3}"/>
              </a:ext>
            </a:extLst>
          </p:cNvPr>
          <p:cNvSpPr/>
          <p:nvPr/>
        </p:nvSpPr>
        <p:spPr>
          <a:xfrm>
            <a:off x="5907632" y="3209923"/>
            <a:ext cx="485103" cy="452683"/>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
        <p:nvSpPr>
          <p:cNvPr id="21" name="Flecha derecha 24">
            <a:extLst>
              <a:ext uri="{FF2B5EF4-FFF2-40B4-BE49-F238E27FC236}">
                <a16:creationId xmlns:a16="http://schemas.microsoft.com/office/drawing/2014/main" id="{89401EED-A9B8-44DE-B357-5613AEA31F91}"/>
              </a:ext>
            </a:extLst>
          </p:cNvPr>
          <p:cNvSpPr/>
          <p:nvPr/>
        </p:nvSpPr>
        <p:spPr>
          <a:xfrm>
            <a:off x="9597197" y="3197433"/>
            <a:ext cx="485103" cy="452683"/>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Tree>
    <p:extLst>
      <p:ext uri="{BB962C8B-B14F-4D97-AF65-F5344CB8AC3E}">
        <p14:creationId xmlns:p14="http://schemas.microsoft.com/office/powerpoint/2010/main" val="2846146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59406" y="115068"/>
            <a:ext cx="11184755" cy="460383"/>
          </a:xfrm>
          <a:prstGeom prst="rect">
            <a:avLst/>
          </a:prstGeom>
          <a:noFill/>
        </p:spPr>
        <p:txBody>
          <a:bodyPr wrap="square" rtlCol="0">
            <a:spAutoFit/>
          </a:bodyPr>
          <a:lstStyle/>
          <a:p>
            <a:pPr algn="just"/>
            <a:r>
              <a:rPr lang="es-CO" sz="2350" b="1" dirty="0">
                <a:solidFill>
                  <a:srgbClr val="003621"/>
                </a:solidFill>
                <a:latin typeface="Arial" panose="020B0604020202020204" pitchFamily="34" charset="0"/>
                <a:ea typeface="+mj-ea"/>
                <a:cs typeface="Arial" panose="020B0604020202020204" pitchFamily="34" charset="0"/>
              </a:rPr>
              <a:t>Cambios a nivel de pilar*:</a:t>
            </a:r>
          </a:p>
        </p:txBody>
      </p:sp>
      <p:sp>
        <p:nvSpPr>
          <p:cNvPr id="16" name="CuadroTexto 15"/>
          <p:cNvSpPr txBox="1"/>
          <p:nvPr/>
        </p:nvSpPr>
        <p:spPr>
          <a:xfrm>
            <a:off x="1067929" y="1100979"/>
            <a:ext cx="2233961" cy="400110"/>
          </a:xfrm>
          <a:prstGeom prst="rect">
            <a:avLst/>
          </a:prstGeom>
          <a:solidFill>
            <a:srgbClr val="2B4231"/>
          </a:solidFill>
          <a:ln>
            <a:solidFill>
              <a:srgbClr val="2B4231"/>
            </a:solidFill>
          </a:ln>
        </p:spPr>
        <p:txBody>
          <a:bodyPr wrap="square" rtlCol="0">
            <a:spAutoFit/>
          </a:bodyPr>
          <a:lstStyle/>
          <a:p>
            <a:pPr algn="ctr"/>
            <a:r>
              <a:rPr lang="es-CO" sz="2000" b="1" dirty="0">
                <a:solidFill>
                  <a:schemeClr val="bg1"/>
                </a:solidFill>
                <a:latin typeface="Arial" panose="020B0604020202020204" pitchFamily="34" charset="0"/>
                <a:cs typeface="Arial" panose="020B0604020202020204" pitchFamily="34" charset="0"/>
              </a:rPr>
              <a:t>Instituciones</a:t>
            </a:r>
            <a:endParaRPr lang="es-CO" sz="1600" b="1" dirty="0">
              <a:solidFill>
                <a:schemeClr val="bg1"/>
              </a:solidFill>
              <a:latin typeface="Arial" panose="020B0604020202020204" pitchFamily="34" charset="0"/>
              <a:cs typeface="Arial" panose="020B0604020202020204" pitchFamily="34" charset="0"/>
            </a:endParaRPr>
          </a:p>
        </p:txBody>
      </p:sp>
      <p:sp>
        <p:nvSpPr>
          <p:cNvPr id="17" name="CuadroTexto 16"/>
          <p:cNvSpPr txBox="1"/>
          <p:nvPr/>
        </p:nvSpPr>
        <p:spPr>
          <a:xfrm>
            <a:off x="1067930" y="2048155"/>
            <a:ext cx="2233962" cy="707886"/>
          </a:xfrm>
          <a:prstGeom prst="rect">
            <a:avLst/>
          </a:prstGeom>
          <a:solidFill>
            <a:srgbClr val="2B4231"/>
          </a:solidFill>
          <a:ln>
            <a:solidFill>
              <a:srgbClr val="2B4231"/>
            </a:solidFill>
          </a:ln>
        </p:spPr>
        <p:txBody>
          <a:bodyPr wrap="square" rtlCol="0">
            <a:spAutoFit/>
          </a:bodyPr>
          <a:lstStyle/>
          <a:p>
            <a:pPr algn="ctr"/>
            <a:r>
              <a:rPr lang="es-CO" sz="2000" b="1" dirty="0">
                <a:solidFill>
                  <a:schemeClr val="bg1"/>
                </a:solidFill>
                <a:latin typeface="Arial" panose="020B0604020202020204" pitchFamily="34" charset="0"/>
                <a:cs typeface="Arial" panose="020B0604020202020204" pitchFamily="34" charset="0"/>
              </a:rPr>
              <a:t>Infraestructura y equipamiento</a:t>
            </a:r>
          </a:p>
        </p:txBody>
      </p:sp>
      <p:sp>
        <p:nvSpPr>
          <p:cNvPr id="21" name="CuadroTexto 20"/>
          <p:cNvSpPr txBox="1"/>
          <p:nvPr/>
        </p:nvSpPr>
        <p:spPr>
          <a:xfrm>
            <a:off x="4766858" y="928100"/>
            <a:ext cx="6977468" cy="785343"/>
          </a:xfrm>
          <a:prstGeom prst="rect">
            <a:avLst/>
          </a:prstGeom>
          <a:solidFill>
            <a:srgbClr val="C3D69B">
              <a:alpha val="40000"/>
            </a:srgbClr>
          </a:solidFill>
        </p:spPr>
        <p:txBody>
          <a:bodyPr wrap="square" rtlCol="0">
            <a:spAutoFit/>
          </a:bodyPr>
          <a:lstStyle/>
          <a:p>
            <a:pPr algn="just">
              <a:lnSpc>
                <a:spcPct val="150000"/>
              </a:lnSpc>
              <a:buClr>
                <a:srgbClr val="0F3F23"/>
              </a:buClr>
            </a:pPr>
            <a:r>
              <a:rPr lang="es-MX" sz="1600" b="1" dirty="0">
                <a:solidFill>
                  <a:srgbClr val="0F3F23"/>
                </a:solidFill>
                <a:latin typeface="Arial" panose="020B0604020202020204" pitchFamily="34" charset="0"/>
                <a:cs typeface="Arial" panose="020B0604020202020204" pitchFamily="34" charset="0"/>
              </a:rPr>
              <a:t>Se reemplaza: </a:t>
            </a:r>
            <a:r>
              <a:rPr lang="es-MX" sz="1600" i="1" dirty="0">
                <a:latin typeface="Arial" panose="020B0604020202020204" pitchFamily="34" charset="0"/>
                <a:cs typeface="Arial" panose="020B0604020202020204" pitchFamily="34" charset="0"/>
              </a:rPr>
              <a:t>porcentaje de procesos con único proponente </a:t>
            </a:r>
            <a:r>
              <a:rPr lang="es-MX" sz="1600" dirty="0">
                <a:latin typeface="Arial" panose="020B0604020202020204" pitchFamily="34" charset="0"/>
                <a:cs typeface="Arial" panose="020B0604020202020204" pitchFamily="34" charset="0"/>
              </a:rPr>
              <a:t>por </a:t>
            </a:r>
            <a:r>
              <a:rPr lang="es-MX" sz="1600" i="1" dirty="0">
                <a:latin typeface="Arial" panose="020B0604020202020204" pitchFamily="34" charset="0"/>
                <a:cs typeface="Arial" panose="020B0604020202020204" pitchFamily="34" charset="0"/>
              </a:rPr>
              <a:t>porcentaje de procesos en el SECOP II.</a:t>
            </a:r>
          </a:p>
        </p:txBody>
      </p:sp>
      <p:sp>
        <p:nvSpPr>
          <p:cNvPr id="22" name="CuadroTexto 21"/>
          <p:cNvSpPr txBox="1"/>
          <p:nvPr/>
        </p:nvSpPr>
        <p:spPr>
          <a:xfrm>
            <a:off x="4766857" y="1844135"/>
            <a:ext cx="6977468" cy="1154675"/>
          </a:xfrm>
          <a:prstGeom prst="rect">
            <a:avLst/>
          </a:prstGeom>
          <a:solidFill>
            <a:srgbClr val="EBF1DE"/>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buClr>
                <a:srgbClr val="0F3F23"/>
              </a:buClr>
              <a:buNone/>
            </a:pPr>
            <a:r>
              <a:rPr lang="es-MX" sz="1600" b="1" dirty="0">
                <a:solidFill>
                  <a:srgbClr val="0F3F23"/>
                </a:solidFill>
              </a:rPr>
              <a:t>Se elimina: </a:t>
            </a:r>
            <a:r>
              <a:rPr lang="es-MX" sz="1600" dirty="0"/>
              <a:t>subpilar </a:t>
            </a:r>
            <a:r>
              <a:rPr lang="es-MX" sz="1600" i="1" dirty="0"/>
              <a:t>infraestructura TIC.</a:t>
            </a:r>
          </a:p>
          <a:p>
            <a:pPr marL="0" indent="0">
              <a:buClr>
                <a:srgbClr val="0F3F23"/>
              </a:buClr>
              <a:buNone/>
            </a:pPr>
            <a:r>
              <a:rPr lang="es-MX" sz="1600" b="1" dirty="0">
                <a:solidFill>
                  <a:srgbClr val="0F3F23"/>
                </a:solidFill>
              </a:rPr>
              <a:t>Se reemplaza:</a:t>
            </a:r>
            <a:r>
              <a:rPr lang="es-MX" sz="1600" b="1" i="1" dirty="0">
                <a:solidFill>
                  <a:srgbClr val="0F3F23"/>
                </a:solidFill>
              </a:rPr>
              <a:t> </a:t>
            </a:r>
            <a:r>
              <a:rPr lang="es-MX" sz="1600" i="1" dirty="0"/>
              <a:t>población conectada por vía aérea </a:t>
            </a:r>
            <a:r>
              <a:rPr lang="es-MX" sz="1600" dirty="0"/>
              <a:t>por </a:t>
            </a:r>
            <a:r>
              <a:rPr lang="es-MX" sz="1600" i="1" dirty="0"/>
              <a:t>índice de conectividad aérea.</a:t>
            </a:r>
          </a:p>
        </p:txBody>
      </p:sp>
      <p:sp>
        <p:nvSpPr>
          <p:cNvPr id="25" name="Flecha derecha 24"/>
          <p:cNvSpPr/>
          <p:nvPr/>
        </p:nvSpPr>
        <p:spPr>
          <a:xfrm>
            <a:off x="3720460" y="2077654"/>
            <a:ext cx="702581" cy="554845"/>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
        <p:nvSpPr>
          <p:cNvPr id="28" name="Flecha derecha 27"/>
          <p:cNvSpPr/>
          <p:nvPr/>
        </p:nvSpPr>
        <p:spPr>
          <a:xfrm>
            <a:off x="3720460" y="1000037"/>
            <a:ext cx="702581" cy="554845"/>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
        <p:nvSpPr>
          <p:cNvPr id="2" name="CuadroTexto 1">
            <a:extLst>
              <a:ext uri="{FF2B5EF4-FFF2-40B4-BE49-F238E27FC236}">
                <a16:creationId xmlns:a16="http://schemas.microsoft.com/office/drawing/2014/main" id="{5969A61B-754D-4E0D-88B5-353A4F71A44F}"/>
              </a:ext>
            </a:extLst>
          </p:cNvPr>
          <p:cNvSpPr txBox="1"/>
          <p:nvPr/>
        </p:nvSpPr>
        <p:spPr>
          <a:xfrm>
            <a:off x="1757038" y="6218349"/>
            <a:ext cx="8693798" cy="521938"/>
          </a:xfrm>
          <a:prstGeom prst="rect">
            <a:avLst/>
          </a:prstGeom>
          <a:noFill/>
        </p:spPr>
        <p:txBody>
          <a:bodyPr wrap="square" rtlCol="0">
            <a:spAutoFit/>
          </a:bodyPr>
          <a:lstStyle/>
          <a:p>
            <a:pPr algn="ctr"/>
            <a:r>
              <a:rPr lang="es-MX" sz="1396" dirty="0">
                <a:latin typeface="Arial" panose="020B0604020202020204" pitchFamily="34" charset="0"/>
                <a:cs typeface="Arial" panose="020B0604020202020204" pitchFamily="34" charset="0"/>
              </a:rPr>
              <a:t>*Los pilares </a:t>
            </a:r>
            <a:r>
              <a:rPr lang="es-MX" sz="1396" i="1" dirty="0">
                <a:latin typeface="Arial" panose="020B0604020202020204" pitchFamily="34" charset="0"/>
                <a:cs typeface="Arial" panose="020B0604020202020204" pitchFamily="34" charset="0"/>
              </a:rPr>
              <a:t>educación básica y media</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educación superior</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entorno para los negocios</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sistema financiero</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tamaño del mercado</a:t>
            </a:r>
            <a:r>
              <a:rPr lang="es-MX" sz="1396" dirty="0">
                <a:latin typeface="Arial" panose="020B0604020202020204" pitchFamily="34" charset="0"/>
                <a:cs typeface="Arial" panose="020B0604020202020204" pitchFamily="34" charset="0"/>
              </a:rPr>
              <a:t> y </a:t>
            </a:r>
            <a:r>
              <a:rPr lang="es-MX" sz="1396" i="1" dirty="0">
                <a:latin typeface="Arial" panose="020B0604020202020204" pitchFamily="34" charset="0"/>
                <a:cs typeface="Arial" panose="020B0604020202020204" pitchFamily="34" charset="0"/>
              </a:rPr>
              <a:t>sofisticación y diversificación</a:t>
            </a:r>
            <a:r>
              <a:rPr lang="es-MX" sz="1396" dirty="0">
                <a:latin typeface="Arial" panose="020B0604020202020204" pitchFamily="34" charset="0"/>
                <a:cs typeface="Arial" panose="020B0604020202020204" pitchFamily="34" charset="0"/>
              </a:rPr>
              <a:t> permanecen sin cambios frente a 2019.  </a:t>
            </a:r>
            <a:endParaRPr lang="es-CO" sz="1396" dirty="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FEA54268-9AEC-42D6-98CE-7DE6ECE0322F}"/>
              </a:ext>
            </a:extLst>
          </p:cNvPr>
          <p:cNvSpPr/>
          <p:nvPr/>
        </p:nvSpPr>
        <p:spPr>
          <a:xfrm>
            <a:off x="4766856" y="3083335"/>
            <a:ext cx="6977467" cy="2308324"/>
          </a:xfrm>
          <a:prstGeom prst="rect">
            <a:avLst/>
          </a:prstGeom>
          <a:solidFill>
            <a:srgbClr val="EBF1DE"/>
          </a:solidFill>
        </p:spPr>
        <p:txBody>
          <a:bodyPr wrap="square">
            <a:spAutoFit/>
          </a:bodyPr>
          <a:lstStyle/>
          <a:p>
            <a:r>
              <a:rPr lang="es-ES" sz="1600" b="1" dirty="0">
                <a:solidFill>
                  <a:srgbClr val="0F3F23"/>
                </a:solidFill>
                <a:latin typeface="Arial" panose="020B0604020202020204" pitchFamily="34" charset="0"/>
                <a:cs typeface="Arial" panose="020B0604020202020204" pitchFamily="34" charset="0"/>
              </a:rPr>
              <a:t>Este pilar toma los indicadores del antiguo </a:t>
            </a:r>
            <a:r>
              <a:rPr lang="es-ES" sz="1600" b="1" dirty="0" err="1">
                <a:solidFill>
                  <a:srgbClr val="0F3F23"/>
                </a:solidFill>
                <a:latin typeface="Arial" panose="020B0604020202020204" pitchFamily="34" charset="0"/>
                <a:cs typeface="Arial" panose="020B0604020202020204" pitchFamily="34" charset="0"/>
              </a:rPr>
              <a:t>subpilar</a:t>
            </a:r>
            <a:r>
              <a:rPr lang="es-ES" sz="1600" b="1" dirty="0">
                <a:solidFill>
                  <a:srgbClr val="0F3F23"/>
                </a:solidFill>
                <a:latin typeface="Arial" panose="020B0604020202020204" pitchFamily="34" charset="0"/>
                <a:cs typeface="Arial" panose="020B0604020202020204" pitchFamily="34" charset="0"/>
              </a:rPr>
              <a:t> </a:t>
            </a:r>
            <a:r>
              <a:rPr lang="es-ES" sz="1600" b="1" i="1" dirty="0">
                <a:solidFill>
                  <a:srgbClr val="0F3F23"/>
                </a:solidFill>
                <a:latin typeface="Arial" panose="020B0604020202020204" pitchFamily="34" charset="0"/>
                <a:cs typeface="Arial" panose="020B0604020202020204" pitchFamily="34" charset="0"/>
              </a:rPr>
              <a:t>infraestructura TIC </a:t>
            </a:r>
            <a:r>
              <a:rPr lang="es-ES" sz="1600" b="1" dirty="0">
                <a:solidFill>
                  <a:srgbClr val="0F3F23"/>
                </a:solidFill>
                <a:latin typeface="Arial" panose="020B0604020202020204" pitchFamily="34" charset="0"/>
                <a:cs typeface="Arial" panose="020B0604020202020204" pitchFamily="34" charset="0"/>
              </a:rPr>
              <a:t>y añade 3 nuevos:</a:t>
            </a:r>
          </a:p>
          <a:p>
            <a:pPr marL="342900" indent="-342900">
              <a:buClr>
                <a:srgbClr val="0F3F23"/>
              </a:buClr>
              <a:buFont typeface="+mj-lt"/>
              <a:buAutoNum type="arabicPeriod"/>
            </a:pPr>
            <a:r>
              <a:rPr lang="es-MX" sz="1600" i="1" dirty="0">
                <a:latin typeface="Arial" panose="020B0604020202020204" pitchFamily="34" charset="0"/>
                <a:cs typeface="Arial" panose="020B0604020202020204" pitchFamily="34" charset="0"/>
              </a:rPr>
              <a:t>Penetración de internet banda ancha fija</a:t>
            </a:r>
          </a:p>
          <a:p>
            <a:pPr marL="342900" indent="-342900">
              <a:buClr>
                <a:srgbClr val="0F3F23"/>
              </a:buClr>
              <a:buFont typeface="+mj-lt"/>
              <a:buAutoNum type="arabicPeriod"/>
            </a:pPr>
            <a:r>
              <a:rPr lang="es-MX" sz="1600" i="1" dirty="0">
                <a:latin typeface="Arial" panose="020B0604020202020204" pitchFamily="34" charset="0"/>
                <a:cs typeface="Arial" panose="020B0604020202020204" pitchFamily="34" charset="0"/>
              </a:rPr>
              <a:t>Ancho de banda de internet</a:t>
            </a:r>
          </a:p>
          <a:p>
            <a:pPr marL="342900" indent="-342900">
              <a:buClr>
                <a:srgbClr val="0F3F23"/>
              </a:buClr>
              <a:buFont typeface="+mj-lt"/>
              <a:buAutoNum type="arabicPeriod"/>
            </a:pPr>
            <a:r>
              <a:rPr lang="es-MX" sz="1600" i="1" dirty="0">
                <a:latin typeface="Arial" panose="020B0604020202020204" pitchFamily="34" charset="0"/>
                <a:cs typeface="Arial" panose="020B0604020202020204" pitchFamily="34" charset="0"/>
              </a:rPr>
              <a:t>Hogares con computador</a:t>
            </a:r>
          </a:p>
          <a:p>
            <a:pPr marL="342900" indent="-342900">
              <a:buClr>
                <a:srgbClr val="0F3F23"/>
              </a:buClr>
              <a:buFont typeface="+mj-lt"/>
              <a:buAutoNum type="arabicPeriod"/>
            </a:pPr>
            <a:r>
              <a:rPr lang="es-MX" sz="1600" i="1" dirty="0">
                <a:latin typeface="Arial" panose="020B0604020202020204" pitchFamily="34" charset="0"/>
                <a:cs typeface="Arial" panose="020B0604020202020204" pitchFamily="34" charset="0"/>
              </a:rPr>
              <a:t>Hogares con teléfono celular</a:t>
            </a:r>
          </a:p>
          <a:p>
            <a:pPr marL="342900" indent="-342900">
              <a:buClr>
                <a:srgbClr val="0F3F23"/>
              </a:buClr>
              <a:buFont typeface="+mj-lt"/>
              <a:buAutoNum type="arabicPeriod"/>
            </a:pPr>
            <a:r>
              <a:rPr lang="es-MX" sz="1600" b="1" i="1" dirty="0">
                <a:solidFill>
                  <a:srgbClr val="2B4231"/>
                </a:solidFill>
                <a:latin typeface="Arial" panose="020B0604020202020204" pitchFamily="34" charset="0"/>
                <a:cs typeface="Arial" panose="020B0604020202020204" pitchFamily="34" charset="0"/>
              </a:rPr>
              <a:t>Matriculados en programas TIC</a:t>
            </a:r>
          </a:p>
          <a:p>
            <a:pPr marL="342900" indent="-342900">
              <a:buClr>
                <a:srgbClr val="0F3F23"/>
              </a:buClr>
              <a:buFont typeface="+mj-lt"/>
              <a:buAutoNum type="arabicPeriod"/>
            </a:pPr>
            <a:r>
              <a:rPr lang="es-MX" sz="1600" b="1" i="1" dirty="0">
                <a:solidFill>
                  <a:srgbClr val="2B4231"/>
                </a:solidFill>
                <a:latin typeface="Arial" panose="020B0604020202020204" pitchFamily="34" charset="0"/>
                <a:cs typeface="Arial" panose="020B0604020202020204" pitchFamily="34" charset="0"/>
              </a:rPr>
              <a:t>Graduados en programas TIC</a:t>
            </a:r>
          </a:p>
          <a:p>
            <a:pPr marL="342900" indent="-342900">
              <a:buClr>
                <a:srgbClr val="0F3F23"/>
              </a:buClr>
              <a:buFont typeface="+mj-lt"/>
              <a:buAutoNum type="arabicPeriod"/>
            </a:pPr>
            <a:r>
              <a:rPr lang="es-MX" sz="1600" b="1" i="1" dirty="0">
                <a:solidFill>
                  <a:srgbClr val="2B4231"/>
                </a:solidFill>
                <a:latin typeface="Arial" panose="020B0604020202020204" pitchFamily="34" charset="0"/>
                <a:cs typeface="Arial" panose="020B0604020202020204" pitchFamily="34" charset="0"/>
              </a:rPr>
              <a:t>Programas TIC </a:t>
            </a:r>
          </a:p>
        </p:txBody>
      </p:sp>
      <p:sp>
        <p:nvSpPr>
          <p:cNvPr id="26" name="CuadroTexto 16">
            <a:extLst>
              <a:ext uri="{FF2B5EF4-FFF2-40B4-BE49-F238E27FC236}">
                <a16:creationId xmlns:a16="http://schemas.microsoft.com/office/drawing/2014/main" id="{B98A35ED-BE40-4634-8F09-4E150BAD0B5A}"/>
              </a:ext>
            </a:extLst>
          </p:cNvPr>
          <p:cNvSpPr txBox="1"/>
          <p:nvPr/>
        </p:nvSpPr>
        <p:spPr>
          <a:xfrm>
            <a:off x="1067928" y="3623108"/>
            <a:ext cx="2233962" cy="400110"/>
          </a:xfrm>
          <a:prstGeom prst="rect">
            <a:avLst/>
          </a:prstGeom>
          <a:solidFill>
            <a:srgbClr val="2B4231"/>
          </a:solidFill>
          <a:ln>
            <a:solidFill>
              <a:srgbClr val="2B4231"/>
            </a:solidFill>
          </a:ln>
        </p:spPr>
        <p:txBody>
          <a:bodyPr wrap="square" rtlCol="0">
            <a:spAutoFit/>
          </a:bodyPr>
          <a:lstStyle/>
          <a:p>
            <a:pPr algn="ctr"/>
            <a:r>
              <a:rPr lang="es-CO" sz="2000" b="1" dirty="0">
                <a:solidFill>
                  <a:schemeClr val="bg1"/>
                </a:solidFill>
                <a:latin typeface="Arial" panose="020B0604020202020204" pitchFamily="34" charset="0"/>
                <a:cs typeface="Arial" panose="020B0604020202020204" pitchFamily="34" charset="0"/>
              </a:rPr>
              <a:t>Adopción TIC</a:t>
            </a:r>
          </a:p>
        </p:txBody>
      </p:sp>
      <p:sp>
        <p:nvSpPr>
          <p:cNvPr id="29" name="Flecha derecha 24">
            <a:extLst>
              <a:ext uri="{FF2B5EF4-FFF2-40B4-BE49-F238E27FC236}">
                <a16:creationId xmlns:a16="http://schemas.microsoft.com/office/drawing/2014/main" id="{2C9A6577-4416-4C9F-B39A-B694165F9C9A}"/>
              </a:ext>
            </a:extLst>
          </p:cNvPr>
          <p:cNvSpPr/>
          <p:nvPr/>
        </p:nvSpPr>
        <p:spPr>
          <a:xfrm>
            <a:off x="3720460" y="3491774"/>
            <a:ext cx="702581" cy="554845"/>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
        <p:nvSpPr>
          <p:cNvPr id="30" name="CuadroTexto 17">
            <a:extLst>
              <a:ext uri="{FF2B5EF4-FFF2-40B4-BE49-F238E27FC236}">
                <a16:creationId xmlns:a16="http://schemas.microsoft.com/office/drawing/2014/main" id="{BD630F47-7E16-4365-B050-053F040E2885}"/>
              </a:ext>
            </a:extLst>
          </p:cNvPr>
          <p:cNvSpPr txBox="1"/>
          <p:nvPr/>
        </p:nvSpPr>
        <p:spPr>
          <a:xfrm>
            <a:off x="1067928" y="5462675"/>
            <a:ext cx="2233962" cy="707886"/>
          </a:xfrm>
          <a:prstGeom prst="rect">
            <a:avLst/>
          </a:prstGeom>
          <a:solidFill>
            <a:srgbClr val="2B4231"/>
          </a:solidFill>
          <a:ln>
            <a:solidFill>
              <a:srgbClr val="2B4231"/>
            </a:solidFill>
          </a:ln>
        </p:spPr>
        <p:txBody>
          <a:bodyPr wrap="square" rtlCol="0">
            <a:spAutoFit/>
          </a:bodyPr>
          <a:lstStyle/>
          <a:p>
            <a:pPr algn="ctr"/>
            <a:r>
              <a:rPr lang="es-CO" sz="2000" b="1" dirty="0">
                <a:solidFill>
                  <a:schemeClr val="bg1"/>
                </a:solidFill>
                <a:latin typeface="Arial" panose="020B0604020202020204" pitchFamily="34" charset="0"/>
                <a:cs typeface="Arial" panose="020B0604020202020204" pitchFamily="34" charset="0"/>
              </a:rPr>
              <a:t>Sostenibilidad ambiental</a:t>
            </a:r>
            <a:endParaRPr lang="es-CO" sz="2000" dirty="0">
              <a:solidFill>
                <a:schemeClr val="bg1"/>
              </a:solidFill>
              <a:latin typeface="Arial" panose="020B0604020202020204" pitchFamily="34" charset="0"/>
              <a:cs typeface="Arial" panose="020B0604020202020204" pitchFamily="34" charset="0"/>
            </a:endParaRPr>
          </a:p>
        </p:txBody>
      </p:sp>
      <p:sp>
        <p:nvSpPr>
          <p:cNvPr id="31" name="CuadroTexto 22">
            <a:extLst>
              <a:ext uri="{FF2B5EF4-FFF2-40B4-BE49-F238E27FC236}">
                <a16:creationId xmlns:a16="http://schemas.microsoft.com/office/drawing/2014/main" id="{E19935D8-AD91-4472-AD46-84A7CA1B313B}"/>
              </a:ext>
            </a:extLst>
          </p:cNvPr>
          <p:cNvSpPr txBox="1"/>
          <p:nvPr/>
        </p:nvSpPr>
        <p:spPr>
          <a:xfrm>
            <a:off x="4766855" y="5581819"/>
            <a:ext cx="6977465" cy="416011"/>
          </a:xfrm>
          <a:prstGeom prst="rect">
            <a:avLst/>
          </a:prstGeom>
          <a:solidFill>
            <a:srgbClr val="C3D69B">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buNone/>
            </a:pPr>
            <a:r>
              <a:rPr lang="es-MX" sz="1600" b="1" dirty="0">
                <a:solidFill>
                  <a:srgbClr val="0F3F23"/>
                </a:solidFill>
              </a:rPr>
              <a:t>Se incluye</a:t>
            </a:r>
            <a:r>
              <a:rPr lang="es-MX" sz="1600" dirty="0">
                <a:solidFill>
                  <a:srgbClr val="0F3F23"/>
                </a:solidFill>
              </a:rPr>
              <a:t>: </a:t>
            </a:r>
            <a:r>
              <a:rPr lang="es-MX" sz="1600" i="1" dirty="0"/>
              <a:t>Generación de emisiones de CO2 en fuentes fijas</a:t>
            </a:r>
            <a:r>
              <a:rPr lang="es-MX" sz="1600" dirty="0"/>
              <a:t>.  </a:t>
            </a:r>
          </a:p>
        </p:txBody>
      </p:sp>
      <p:sp>
        <p:nvSpPr>
          <p:cNvPr id="32" name="Flecha derecha 26">
            <a:extLst>
              <a:ext uri="{FF2B5EF4-FFF2-40B4-BE49-F238E27FC236}">
                <a16:creationId xmlns:a16="http://schemas.microsoft.com/office/drawing/2014/main" id="{F0984B4D-A7B2-4076-BDD8-D2646AC25B7A}"/>
              </a:ext>
            </a:extLst>
          </p:cNvPr>
          <p:cNvSpPr/>
          <p:nvPr/>
        </p:nvSpPr>
        <p:spPr>
          <a:xfrm>
            <a:off x="3720460" y="5492174"/>
            <a:ext cx="702581" cy="554845"/>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050"/>
          </a:p>
        </p:txBody>
      </p:sp>
    </p:spTree>
    <p:extLst>
      <p:ext uri="{BB962C8B-B14F-4D97-AF65-F5344CB8AC3E}">
        <p14:creationId xmlns:p14="http://schemas.microsoft.com/office/powerpoint/2010/main" val="38272118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uadroTexto 16"/>
          <p:cNvSpPr txBox="1"/>
          <p:nvPr/>
        </p:nvSpPr>
        <p:spPr>
          <a:xfrm>
            <a:off x="1139367" y="3746870"/>
            <a:ext cx="2233962" cy="400110"/>
          </a:xfrm>
          <a:prstGeom prst="rect">
            <a:avLst/>
          </a:prstGeom>
          <a:solidFill>
            <a:srgbClr val="2B4231"/>
          </a:solidFill>
          <a:ln>
            <a:solidFill>
              <a:srgbClr val="2B4231"/>
            </a:solidFill>
          </a:ln>
        </p:spPr>
        <p:txBody>
          <a:bodyPr wrap="square" rtlCol="0">
            <a:spAutoFit/>
          </a:bodyPr>
          <a:lstStyle>
            <a:defPPr>
              <a:defRPr lang="es-CO"/>
            </a:defPPr>
            <a:lvl1pPr algn="ctr">
              <a:defRPr sz="1695" b="1">
                <a:solidFill>
                  <a:schemeClr val="bg1"/>
                </a:solidFill>
                <a:latin typeface="Arial" panose="020B0604020202020204" pitchFamily="34" charset="0"/>
                <a:cs typeface="Arial" panose="020B0604020202020204" pitchFamily="34" charset="0"/>
              </a:defRPr>
            </a:lvl1pPr>
          </a:lstStyle>
          <a:p>
            <a:r>
              <a:rPr lang="es-CO" sz="2000" dirty="0"/>
              <a:t>Mercado laboral</a:t>
            </a:r>
          </a:p>
        </p:txBody>
      </p:sp>
      <p:sp>
        <p:nvSpPr>
          <p:cNvPr id="22" name="CuadroTexto 21"/>
          <p:cNvSpPr txBox="1"/>
          <p:nvPr/>
        </p:nvSpPr>
        <p:spPr>
          <a:xfrm>
            <a:off x="5262113" y="3746870"/>
            <a:ext cx="5964462" cy="1154675"/>
          </a:xfrm>
          <a:prstGeom prst="rect">
            <a:avLst/>
          </a:prstGeom>
          <a:solidFill>
            <a:srgbClr val="EBF1DE"/>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lgn="l">
              <a:buNone/>
            </a:pPr>
            <a:r>
              <a:rPr lang="es-MX" sz="1600" b="1" dirty="0">
                <a:solidFill>
                  <a:srgbClr val="0F3F23"/>
                </a:solidFill>
              </a:rPr>
              <a:t>Se agregaron los indicadores</a:t>
            </a:r>
            <a:r>
              <a:rPr lang="es-MX" sz="1600" i="1" dirty="0"/>
              <a:t>: Empleo vulnerable, brecha en formalidad laboral entre hombres y mujeres</a:t>
            </a:r>
            <a:r>
              <a:rPr lang="es-MX" sz="1600" dirty="0"/>
              <a:t> y </a:t>
            </a:r>
            <a:r>
              <a:rPr lang="es-MX" sz="1600" i="1" dirty="0"/>
              <a:t>brecha en empleo vulnerable entre hombres y mujeres.</a:t>
            </a:r>
            <a:endParaRPr lang="es-CO" sz="1600" i="1" dirty="0"/>
          </a:p>
        </p:txBody>
      </p:sp>
      <p:sp>
        <p:nvSpPr>
          <p:cNvPr id="13" name="CuadroTexto 12">
            <a:extLst>
              <a:ext uri="{FF2B5EF4-FFF2-40B4-BE49-F238E27FC236}">
                <a16:creationId xmlns:a16="http://schemas.microsoft.com/office/drawing/2014/main" id="{67012E70-D466-4FE0-85DE-B4CBDDB3ACFB}"/>
              </a:ext>
            </a:extLst>
          </p:cNvPr>
          <p:cNvSpPr txBox="1"/>
          <p:nvPr/>
        </p:nvSpPr>
        <p:spPr>
          <a:xfrm>
            <a:off x="1139367" y="4955952"/>
            <a:ext cx="2233962" cy="1015663"/>
          </a:xfrm>
          <a:prstGeom prst="rect">
            <a:avLst/>
          </a:prstGeom>
          <a:solidFill>
            <a:srgbClr val="2B4231"/>
          </a:solidFill>
          <a:ln>
            <a:solidFill>
              <a:srgbClr val="2B4231"/>
            </a:solidFill>
          </a:ln>
        </p:spPr>
        <p:txBody>
          <a:bodyPr wrap="square" rtlCol="0">
            <a:spAutoFit/>
          </a:bodyPr>
          <a:lstStyle>
            <a:defPPr>
              <a:defRPr lang="es-CO"/>
            </a:defPPr>
            <a:lvl1pPr algn="ctr">
              <a:defRPr sz="1695" b="1">
                <a:solidFill>
                  <a:schemeClr val="bg1"/>
                </a:solidFill>
                <a:latin typeface="Arial" panose="020B0604020202020204" pitchFamily="34" charset="0"/>
                <a:cs typeface="Arial" panose="020B0604020202020204" pitchFamily="34" charset="0"/>
              </a:defRPr>
            </a:lvl1pPr>
          </a:lstStyle>
          <a:p>
            <a:r>
              <a:rPr lang="es-CO" sz="2000" dirty="0"/>
              <a:t>Innovación y dinámica empresarial</a:t>
            </a:r>
          </a:p>
        </p:txBody>
      </p:sp>
      <p:sp>
        <p:nvSpPr>
          <p:cNvPr id="19" name="CuadroTexto 18">
            <a:extLst>
              <a:ext uri="{FF2B5EF4-FFF2-40B4-BE49-F238E27FC236}">
                <a16:creationId xmlns:a16="http://schemas.microsoft.com/office/drawing/2014/main" id="{B719A546-ACB1-411A-A599-2F01C0E520EB}"/>
              </a:ext>
            </a:extLst>
          </p:cNvPr>
          <p:cNvSpPr txBox="1"/>
          <p:nvPr/>
        </p:nvSpPr>
        <p:spPr>
          <a:xfrm>
            <a:off x="5262113" y="5148256"/>
            <a:ext cx="5964462" cy="785343"/>
          </a:xfrm>
          <a:prstGeom prst="rect">
            <a:avLst/>
          </a:prstGeom>
          <a:solidFill>
            <a:srgbClr val="EBF1DE"/>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buClr>
                <a:srgbClr val="0F3F23"/>
              </a:buClr>
              <a:buNone/>
            </a:pPr>
            <a:r>
              <a:rPr lang="es-MX" sz="1600" b="1" dirty="0">
                <a:solidFill>
                  <a:srgbClr val="0F3F23"/>
                </a:solidFill>
              </a:rPr>
              <a:t>Se reemplaza: </a:t>
            </a:r>
            <a:r>
              <a:rPr lang="es-MX" sz="1600" i="1" dirty="0"/>
              <a:t>tasa de natalidad empresarial neta</a:t>
            </a:r>
            <a:r>
              <a:rPr lang="es-MX" sz="1600" dirty="0"/>
              <a:t> por </a:t>
            </a:r>
            <a:r>
              <a:rPr lang="es-MX" sz="1600" i="1" dirty="0"/>
              <a:t>tasa de entrada empresarial bruta.</a:t>
            </a:r>
            <a:endParaRPr lang="es-CO" sz="1600" i="1" dirty="0"/>
          </a:p>
        </p:txBody>
      </p:sp>
      <p:sp>
        <p:nvSpPr>
          <p:cNvPr id="32" name="Flecha derecha 26">
            <a:extLst>
              <a:ext uri="{FF2B5EF4-FFF2-40B4-BE49-F238E27FC236}">
                <a16:creationId xmlns:a16="http://schemas.microsoft.com/office/drawing/2014/main" id="{EFAE4E42-F23B-4DD1-B468-874AAD189D6A}"/>
              </a:ext>
            </a:extLst>
          </p:cNvPr>
          <p:cNvSpPr/>
          <p:nvPr/>
        </p:nvSpPr>
        <p:spPr>
          <a:xfrm>
            <a:off x="3991109" y="935794"/>
            <a:ext cx="702581" cy="554845"/>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sp>
        <p:nvSpPr>
          <p:cNvPr id="38" name="Flecha derecha 27">
            <a:extLst>
              <a:ext uri="{FF2B5EF4-FFF2-40B4-BE49-F238E27FC236}">
                <a16:creationId xmlns:a16="http://schemas.microsoft.com/office/drawing/2014/main" id="{4009FB49-E415-4D9C-986C-24F8192E99FF}"/>
              </a:ext>
            </a:extLst>
          </p:cNvPr>
          <p:cNvSpPr/>
          <p:nvPr/>
        </p:nvSpPr>
        <p:spPr>
          <a:xfrm>
            <a:off x="3991109" y="3747585"/>
            <a:ext cx="702581" cy="554845"/>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sp>
        <p:nvSpPr>
          <p:cNvPr id="39" name="CuadroTexto 14">
            <a:extLst>
              <a:ext uri="{FF2B5EF4-FFF2-40B4-BE49-F238E27FC236}">
                <a16:creationId xmlns:a16="http://schemas.microsoft.com/office/drawing/2014/main" id="{1F78D052-42F3-4EB6-A6C7-9B4AAB670A77}"/>
              </a:ext>
            </a:extLst>
          </p:cNvPr>
          <p:cNvSpPr txBox="1"/>
          <p:nvPr/>
        </p:nvSpPr>
        <p:spPr>
          <a:xfrm>
            <a:off x="1139367" y="935794"/>
            <a:ext cx="2233962" cy="400110"/>
          </a:xfrm>
          <a:prstGeom prst="rect">
            <a:avLst/>
          </a:prstGeom>
          <a:solidFill>
            <a:srgbClr val="2B4231"/>
          </a:solidFill>
          <a:ln>
            <a:solidFill>
              <a:srgbClr val="2B4231"/>
            </a:solidFill>
          </a:ln>
        </p:spPr>
        <p:txBody>
          <a:bodyPr wrap="square" rtlCol="0">
            <a:spAutoFit/>
          </a:bodyPr>
          <a:lstStyle/>
          <a:p>
            <a:pPr algn="ctr"/>
            <a:r>
              <a:rPr lang="es-CO" sz="2000" b="1" dirty="0">
                <a:solidFill>
                  <a:schemeClr val="bg1"/>
                </a:solidFill>
                <a:latin typeface="Arial" panose="020B0604020202020204" pitchFamily="34" charset="0"/>
                <a:cs typeface="Arial" panose="020B0604020202020204" pitchFamily="34" charset="0"/>
              </a:rPr>
              <a:t>Salud</a:t>
            </a:r>
          </a:p>
        </p:txBody>
      </p:sp>
      <p:sp>
        <p:nvSpPr>
          <p:cNvPr id="40" name="Flecha derecha 24">
            <a:extLst>
              <a:ext uri="{FF2B5EF4-FFF2-40B4-BE49-F238E27FC236}">
                <a16:creationId xmlns:a16="http://schemas.microsoft.com/office/drawing/2014/main" id="{F8B7321E-C9DC-4911-B92B-F70FD2DFAAAA}"/>
              </a:ext>
            </a:extLst>
          </p:cNvPr>
          <p:cNvSpPr/>
          <p:nvPr/>
        </p:nvSpPr>
        <p:spPr>
          <a:xfrm>
            <a:off x="3991109" y="5148256"/>
            <a:ext cx="702581" cy="554845"/>
          </a:xfrm>
          <a:prstGeom prst="rightArrow">
            <a:avLst/>
          </a:prstGeom>
          <a:pattFill prst="ltUpDiag">
            <a:fgClr>
              <a:srgbClr val="2B4231"/>
            </a:fgClr>
            <a:bgClr>
              <a:srgbClr val="C3D69B"/>
            </a:bgClr>
          </a:patt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sp>
        <p:nvSpPr>
          <p:cNvPr id="41" name="CuadroTexto 3">
            <a:extLst>
              <a:ext uri="{FF2B5EF4-FFF2-40B4-BE49-F238E27FC236}">
                <a16:creationId xmlns:a16="http://schemas.microsoft.com/office/drawing/2014/main" id="{26AC5EE6-033A-4FF2-92A1-D1078859996F}"/>
              </a:ext>
            </a:extLst>
          </p:cNvPr>
          <p:cNvSpPr txBox="1"/>
          <p:nvPr/>
        </p:nvSpPr>
        <p:spPr>
          <a:xfrm>
            <a:off x="5262113" y="637793"/>
            <a:ext cx="5964462" cy="3001334"/>
          </a:xfrm>
          <a:prstGeom prst="rect">
            <a:avLst/>
          </a:prstGeom>
          <a:solidFill>
            <a:srgbClr val="C3D69B">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lgn="l">
              <a:buClr>
                <a:srgbClr val="0F3F23"/>
              </a:buClr>
              <a:buNone/>
            </a:pPr>
            <a:r>
              <a:rPr lang="es-MX" sz="1600" dirty="0"/>
              <a:t>Se crean </a:t>
            </a:r>
            <a:r>
              <a:rPr lang="es-MX" sz="1600" b="1" dirty="0">
                <a:solidFill>
                  <a:srgbClr val="0F3F23"/>
                </a:solidFill>
              </a:rPr>
              <a:t>dos nuevos </a:t>
            </a:r>
            <a:r>
              <a:rPr lang="es-MX" sz="1600" b="1" dirty="0" err="1">
                <a:solidFill>
                  <a:srgbClr val="0F3F23"/>
                </a:solidFill>
              </a:rPr>
              <a:t>subpilares</a:t>
            </a:r>
            <a:r>
              <a:rPr lang="es-MX" sz="1600" b="1" dirty="0">
                <a:solidFill>
                  <a:srgbClr val="0F3F23"/>
                </a:solidFill>
              </a:rPr>
              <a:t>:</a:t>
            </a:r>
          </a:p>
          <a:p>
            <a:pPr algn="l">
              <a:buClr>
                <a:srgbClr val="0F3F23"/>
              </a:buClr>
            </a:pPr>
            <a:r>
              <a:rPr lang="es-MX" sz="1600" i="1" dirty="0"/>
              <a:t>Acceso</a:t>
            </a:r>
            <a:r>
              <a:rPr lang="es-MX" sz="1600" dirty="0"/>
              <a:t>: </a:t>
            </a:r>
            <a:r>
              <a:rPr lang="es-MX" sz="1600" i="1" dirty="0"/>
              <a:t>coberturas (salud y vacunación) </a:t>
            </a:r>
            <a:r>
              <a:rPr lang="es-MX" sz="1600" dirty="0"/>
              <a:t>y </a:t>
            </a:r>
            <a:r>
              <a:rPr lang="es-MX" sz="1600" i="1" dirty="0"/>
              <a:t>controles prenatales.</a:t>
            </a:r>
          </a:p>
          <a:p>
            <a:pPr algn="l">
              <a:buClr>
                <a:srgbClr val="0F3F23"/>
              </a:buClr>
            </a:pPr>
            <a:r>
              <a:rPr lang="es-MX" sz="1600" i="1" dirty="0"/>
              <a:t>Capacidades en salud</a:t>
            </a:r>
            <a:r>
              <a:rPr lang="es-MX" sz="1600" dirty="0"/>
              <a:t>: </a:t>
            </a:r>
            <a:r>
              <a:rPr lang="es-MX" sz="1600" i="1" dirty="0"/>
              <a:t>médicos generales, médicos especialistas, comunidad en salud </a:t>
            </a:r>
            <a:r>
              <a:rPr lang="es-MX" sz="1600" dirty="0"/>
              <a:t>y </a:t>
            </a:r>
            <a:r>
              <a:rPr lang="es-MX" sz="1600" i="1" dirty="0"/>
              <a:t>camas de servicios especializados.</a:t>
            </a:r>
          </a:p>
          <a:p>
            <a:pPr marL="0" indent="0" algn="l">
              <a:buClr>
                <a:srgbClr val="0F3F23"/>
              </a:buClr>
              <a:buNone/>
            </a:pPr>
            <a:r>
              <a:rPr lang="es-MX" sz="1600" dirty="0"/>
              <a:t>El subpilar </a:t>
            </a:r>
            <a:r>
              <a:rPr lang="es-MX" sz="1600" i="1" dirty="0"/>
              <a:t>resultados en salud</a:t>
            </a:r>
            <a:r>
              <a:rPr lang="es-MX" sz="1600" dirty="0"/>
              <a:t> queda </a:t>
            </a:r>
            <a:r>
              <a:rPr lang="es-MX" sz="1600" dirty="0">
                <a:solidFill>
                  <a:srgbClr val="2B4231"/>
                </a:solidFill>
              </a:rPr>
              <a:t>compuesto únicamente </a:t>
            </a:r>
            <a:r>
              <a:rPr lang="es-MX" sz="1600" dirty="0"/>
              <a:t>por </a:t>
            </a:r>
            <a:r>
              <a:rPr lang="es-MX" sz="1600" i="1" dirty="0"/>
              <a:t>mortalidad infantil</a:t>
            </a:r>
            <a:r>
              <a:rPr lang="es-MX" sz="1600" dirty="0"/>
              <a:t>.</a:t>
            </a:r>
          </a:p>
        </p:txBody>
      </p:sp>
      <p:sp>
        <p:nvSpPr>
          <p:cNvPr id="42" name="CuadroTexto 3">
            <a:extLst>
              <a:ext uri="{FF2B5EF4-FFF2-40B4-BE49-F238E27FC236}">
                <a16:creationId xmlns:a16="http://schemas.microsoft.com/office/drawing/2014/main" id="{D5966EBC-C7FA-41F5-A300-11882EA7E384}"/>
              </a:ext>
            </a:extLst>
          </p:cNvPr>
          <p:cNvSpPr txBox="1"/>
          <p:nvPr/>
        </p:nvSpPr>
        <p:spPr>
          <a:xfrm>
            <a:off x="159406" y="115068"/>
            <a:ext cx="11184755" cy="460383"/>
          </a:xfrm>
          <a:prstGeom prst="rect">
            <a:avLst/>
          </a:prstGeom>
          <a:noFill/>
        </p:spPr>
        <p:txBody>
          <a:bodyPr wrap="square" rtlCol="0">
            <a:spAutoFit/>
          </a:bodyPr>
          <a:lstStyle/>
          <a:p>
            <a:pPr algn="just"/>
            <a:r>
              <a:rPr lang="es-CO" sz="2350" b="1" dirty="0">
                <a:solidFill>
                  <a:srgbClr val="003621"/>
                </a:solidFill>
                <a:latin typeface="Arial" panose="020B0604020202020204" pitchFamily="34" charset="0"/>
                <a:ea typeface="+mj-ea"/>
                <a:cs typeface="Arial" panose="020B0604020202020204" pitchFamily="34" charset="0"/>
              </a:rPr>
              <a:t>Cambios a nivel de pilar*:</a:t>
            </a:r>
          </a:p>
        </p:txBody>
      </p:sp>
      <p:sp>
        <p:nvSpPr>
          <p:cNvPr id="14" name="CuadroTexto 1">
            <a:extLst>
              <a:ext uri="{FF2B5EF4-FFF2-40B4-BE49-F238E27FC236}">
                <a16:creationId xmlns:a16="http://schemas.microsoft.com/office/drawing/2014/main" id="{598937F8-AABB-9147-B821-E7915F598503}"/>
              </a:ext>
            </a:extLst>
          </p:cNvPr>
          <p:cNvSpPr txBox="1"/>
          <p:nvPr/>
        </p:nvSpPr>
        <p:spPr>
          <a:xfrm>
            <a:off x="1757038" y="6218349"/>
            <a:ext cx="8693798" cy="521938"/>
          </a:xfrm>
          <a:prstGeom prst="rect">
            <a:avLst/>
          </a:prstGeom>
          <a:noFill/>
        </p:spPr>
        <p:txBody>
          <a:bodyPr wrap="square" rtlCol="0">
            <a:spAutoFit/>
          </a:bodyPr>
          <a:lstStyle/>
          <a:p>
            <a:pPr algn="ctr"/>
            <a:r>
              <a:rPr lang="es-MX" sz="1396" dirty="0">
                <a:latin typeface="Arial" panose="020B0604020202020204" pitchFamily="34" charset="0"/>
                <a:cs typeface="Arial" panose="020B0604020202020204" pitchFamily="34" charset="0"/>
              </a:rPr>
              <a:t>*Los pilares </a:t>
            </a:r>
            <a:r>
              <a:rPr lang="es-MX" sz="1396" i="1" dirty="0">
                <a:latin typeface="Arial" panose="020B0604020202020204" pitchFamily="34" charset="0"/>
                <a:cs typeface="Arial" panose="020B0604020202020204" pitchFamily="34" charset="0"/>
              </a:rPr>
              <a:t>educación básica y media</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educación superior</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entorno para los negocios</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sistema financiero</a:t>
            </a:r>
            <a:r>
              <a:rPr lang="es-MX" sz="1396" dirty="0">
                <a:latin typeface="Arial" panose="020B0604020202020204" pitchFamily="34" charset="0"/>
                <a:cs typeface="Arial" panose="020B0604020202020204" pitchFamily="34" charset="0"/>
              </a:rPr>
              <a:t>, </a:t>
            </a:r>
            <a:r>
              <a:rPr lang="es-MX" sz="1396" i="1" dirty="0">
                <a:latin typeface="Arial" panose="020B0604020202020204" pitchFamily="34" charset="0"/>
                <a:cs typeface="Arial" panose="020B0604020202020204" pitchFamily="34" charset="0"/>
              </a:rPr>
              <a:t>tamaño del mercado</a:t>
            </a:r>
            <a:r>
              <a:rPr lang="es-MX" sz="1396" dirty="0">
                <a:latin typeface="Arial" panose="020B0604020202020204" pitchFamily="34" charset="0"/>
                <a:cs typeface="Arial" panose="020B0604020202020204" pitchFamily="34" charset="0"/>
              </a:rPr>
              <a:t> y </a:t>
            </a:r>
            <a:r>
              <a:rPr lang="es-MX" sz="1396" i="1" dirty="0">
                <a:latin typeface="Arial" panose="020B0604020202020204" pitchFamily="34" charset="0"/>
                <a:cs typeface="Arial" panose="020B0604020202020204" pitchFamily="34" charset="0"/>
              </a:rPr>
              <a:t>sofisticación y diversificación</a:t>
            </a:r>
            <a:r>
              <a:rPr lang="es-MX" sz="1396" dirty="0">
                <a:latin typeface="Arial" panose="020B0604020202020204" pitchFamily="34" charset="0"/>
                <a:cs typeface="Arial" panose="020B0604020202020204" pitchFamily="34" charset="0"/>
              </a:rPr>
              <a:t> permanecen sin cambios frente a 2019.  </a:t>
            </a:r>
            <a:endParaRPr lang="es-CO" sz="1396"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54117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57612" y="539849"/>
            <a:ext cx="2536746" cy="521767"/>
          </a:xfrm>
          <a:prstGeom prst="rect">
            <a:avLst/>
          </a:prstGeom>
          <a:noFill/>
        </p:spPr>
        <p:txBody>
          <a:bodyPr wrap="square" rtlCol="0">
            <a:spAutoFit/>
          </a:bodyPr>
          <a:lstStyle/>
          <a:p>
            <a:r>
              <a:rPr lang="es-CO" sz="2792" b="1" dirty="0">
                <a:solidFill>
                  <a:srgbClr val="003D4F"/>
                </a:solidFill>
                <a:latin typeface="Arial" panose="020B0604020202020204" pitchFamily="34" charset="0"/>
                <a:cs typeface="Arial" panose="020B0604020202020204" pitchFamily="34" charset="0"/>
              </a:rPr>
              <a:t>CONTENIDO</a:t>
            </a:r>
          </a:p>
        </p:txBody>
      </p:sp>
      <p:grpSp>
        <p:nvGrpSpPr>
          <p:cNvPr id="24" name="Grupo 23">
            <a:extLst>
              <a:ext uri="{FF2B5EF4-FFF2-40B4-BE49-F238E27FC236}">
                <a16:creationId xmlns:a16="http://schemas.microsoft.com/office/drawing/2014/main" id="{72411BD8-32CE-4253-BDAB-D63E284B1AF7}"/>
              </a:ext>
            </a:extLst>
          </p:cNvPr>
          <p:cNvGrpSpPr/>
          <p:nvPr/>
        </p:nvGrpSpPr>
        <p:grpSpPr>
          <a:xfrm>
            <a:off x="1716191" y="2517746"/>
            <a:ext cx="756177" cy="689455"/>
            <a:chOff x="817574" y="1677943"/>
            <a:chExt cx="758283" cy="691375"/>
          </a:xfrm>
          <a:solidFill>
            <a:srgbClr val="F7F9F2"/>
          </a:solidFill>
        </p:grpSpPr>
        <p:sp>
          <p:nvSpPr>
            <p:cNvPr id="7" name="CuadroTexto 6"/>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2"/>
                  </a:solidFill>
                </a:rPr>
                <a:t>2</a:t>
              </a:r>
            </a:p>
          </p:txBody>
        </p:sp>
        <p:sp>
          <p:nvSpPr>
            <p:cNvPr id="8" name="Elipse 7"/>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2</a:t>
              </a:r>
            </a:p>
          </p:txBody>
        </p:sp>
      </p:grpSp>
      <p:sp>
        <p:nvSpPr>
          <p:cNvPr id="12" name="CuadroTexto 11"/>
          <p:cNvSpPr txBox="1"/>
          <p:nvPr/>
        </p:nvSpPr>
        <p:spPr>
          <a:xfrm>
            <a:off x="2802019" y="3550913"/>
            <a:ext cx="7773051" cy="460383"/>
          </a:xfrm>
          <a:prstGeom prst="rect">
            <a:avLst/>
          </a:prstGeom>
          <a:noFill/>
        </p:spPr>
        <p:txBody>
          <a:bodyPr wrap="square" rtlCol="0">
            <a:spAutoFit/>
          </a:bodyPr>
          <a:lstStyle>
            <a:defPPr>
              <a:defRPr lang="es-CO"/>
            </a:defPPr>
            <a:lvl1pPr>
              <a:defRPr sz="2393">
                <a:solidFill>
                  <a:schemeClr val="tx1">
                    <a:lumMod val="85000"/>
                    <a:lumOff val="15000"/>
                  </a:schemeClr>
                </a:solidFill>
                <a:latin typeface="Arial" panose="020B0604020202020204" pitchFamily="34" charset="0"/>
                <a:cs typeface="Arial" panose="020B0604020202020204" pitchFamily="34" charset="0"/>
              </a:defRPr>
            </a:lvl1pPr>
          </a:lstStyle>
          <a:p>
            <a:r>
              <a:rPr lang="es-CO" dirty="0"/>
              <a:t>Resultados generales</a:t>
            </a:r>
          </a:p>
        </p:txBody>
      </p:sp>
      <p:sp>
        <p:nvSpPr>
          <p:cNvPr id="13" name="CuadroTexto 12"/>
          <p:cNvSpPr txBox="1"/>
          <p:nvPr/>
        </p:nvSpPr>
        <p:spPr>
          <a:xfrm>
            <a:off x="2802019" y="2646570"/>
            <a:ext cx="7773051"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Estructura y metodología del ICC 2020</a:t>
            </a:r>
          </a:p>
        </p:txBody>
      </p:sp>
      <p:sp>
        <p:nvSpPr>
          <p:cNvPr id="18" name="Elipse 17"/>
          <p:cNvSpPr/>
          <p:nvPr/>
        </p:nvSpPr>
        <p:spPr>
          <a:xfrm>
            <a:off x="1716193" y="3422090"/>
            <a:ext cx="756177" cy="689455"/>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3</a:t>
            </a:r>
          </a:p>
        </p:txBody>
      </p:sp>
      <p:sp>
        <p:nvSpPr>
          <p:cNvPr id="17" name="CuadroTexto 16"/>
          <p:cNvSpPr txBox="1"/>
          <p:nvPr/>
        </p:nvSpPr>
        <p:spPr>
          <a:xfrm>
            <a:off x="2802019" y="1742227"/>
            <a:ext cx="8473627"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Panorama general</a:t>
            </a:r>
          </a:p>
        </p:txBody>
      </p:sp>
      <p:grpSp>
        <p:nvGrpSpPr>
          <p:cNvPr id="19" name="Grupo 18">
            <a:extLst>
              <a:ext uri="{FF2B5EF4-FFF2-40B4-BE49-F238E27FC236}">
                <a16:creationId xmlns:a16="http://schemas.microsoft.com/office/drawing/2014/main" id="{72411BD8-32CE-4253-BDAB-D63E284B1AF7}"/>
              </a:ext>
            </a:extLst>
          </p:cNvPr>
          <p:cNvGrpSpPr/>
          <p:nvPr/>
        </p:nvGrpSpPr>
        <p:grpSpPr>
          <a:xfrm>
            <a:off x="1716191" y="1613403"/>
            <a:ext cx="756177" cy="689455"/>
            <a:chOff x="817574" y="1677943"/>
            <a:chExt cx="758283" cy="691375"/>
          </a:xfrm>
          <a:solidFill>
            <a:srgbClr val="F7F9F2"/>
          </a:solidFill>
        </p:grpSpPr>
        <p:sp>
          <p:nvSpPr>
            <p:cNvPr id="20" name="CuadroTexto 19"/>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2"/>
                  </a:solidFill>
                </a:rPr>
                <a:t>2</a:t>
              </a:r>
            </a:p>
          </p:txBody>
        </p:sp>
        <p:sp>
          <p:nvSpPr>
            <p:cNvPr id="21" name="Elipse 20"/>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1</a:t>
              </a:r>
            </a:p>
          </p:txBody>
        </p:sp>
      </p:grpSp>
      <p:sp>
        <p:nvSpPr>
          <p:cNvPr id="16" name="CuadroTexto 15">
            <a:extLst>
              <a:ext uri="{FF2B5EF4-FFF2-40B4-BE49-F238E27FC236}">
                <a16:creationId xmlns:a16="http://schemas.microsoft.com/office/drawing/2014/main" id="{E8D30ACE-FB4B-40FA-B585-A48580CE6794}"/>
              </a:ext>
            </a:extLst>
          </p:cNvPr>
          <p:cNvSpPr txBox="1"/>
          <p:nvPr/>
        </p:nvSpPr>
        <p:spPr>
          <a:xfrm>
            <a:off x="2802019" y="4455256"/>
            <a:ext cx="7773051" cy="460383"/>
          </a:xfrm>
          <a:prstGeom prst="rect">
            <a:avLst/>
          </a:prstGeom>
          <a:noFill/>
        </p:spPr>
        <p:txBody>
          <a:bodyPr wrap="square" rtlCol="0">
            <a:spAutoFit/>
          </a:bodyPr>
          <a:lstStyle/>
          <a:p>
            <a:r>
              <a:rPr lang="es-CO" sz="2393" dirty="0">
                <a:solidFill>
                  <a:schemeClr val="bg1">
                    <a:lumMod val="65000"/>
                  </a:schemeClr>
                </a:solidFill>
                <a:latin typeface="Arial" panose="020B0604020202020204" pitchFamily="34" charset="0"/>
                <a:cs typeface="Arial" panose="020B0604020202020204" pitchFamily="34" charset="0"/>
              </a:rPr>
              <a:t>Resultados por pilar</a:t>
            </a:r>
          </a:p>
        </p:txBody>
      </p:sp>
      <p:sp>
        <p:nvSpPr>
          <p:cNvPr id="22" name="Elipse 21">
            <a:extLst>
              <a:ext uri="{FF2B5EF4-FFF2-40B4-BE49-F238E27FC236}">
                <a16:creationId xmlns:a16="http://schemas.microsoft.com/office/drawing/2014/main" id="{90BF54D3-4297-4084-867A-07D927168511}"/>
              </a:ext>
            </a:extLst>
          </p:cNvPr>
          <p:cNvSpPr/>
          <p:nvPr/>
        </p:nvSpPr>
        <p:spPr>
          <a:xfrm>
            <a:off x="1716193" y="4326434"/>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4</a:t>
            </a:r>
          </a:p>
        </p:txBody>
      </p:sp>
      <p:sp>
        <p:nvSpPr>
          <p:cNvPr id="28" name="CuadroTexto 27">
            <a:extLst>
              <a:ext uri="{FF2B5EF4-FFF2-40B4-BE49-F238E27FC236}">
                <a16:creationId xmlns:a16="http://schemas.microsoft.com/office/drawing/2014/main" id="{29E03498-285F-4CAC-8971-E701AEF9668F}"/>
              </a:ext>
            </a:extLst>
          </p:cNvPr>
          <p:cNvSpPr txBox="1"/>
          <p:nvPr/>
        </p:nvSpPr>
        <p:spPr>
          <a:xfrm>
            <a:off x="2802019" y="5359601"/>
            <a:ext cx="7773051" cy="460383"/>
          </a:xfrm>
          <a:prstGeom prst="rect">
            <a:avLst/>
          </a:prstGeom>
          <a:noFill/>
        </p:spPr>
        <p:txBody>
          <a:bodyPr wrap="square" rtlCol="0">
            <a:spAutoFit/>
          </a:bodyPr>
          <a:lstStyle/>
          <a:p>
            <a:r>
              <a:rPr lang="es-CO" sz="2393" dirty="0">
                <a:solidFill>
                  <a:schemeClr val="bg1">
                    <a:lumMod val="65000"/>
                  </a:schemeClr>
                </a:solidFill>
                <a:latin typeface="Arial" panose="020B0604020202020204" pitchFamily="34" charset="0"/>
                <a:cs typeface="Arial" panose="020B0604020202020204" pitchFamily="34" charset="0"/>
              </a:rPr>
              <a:t>Principales mensajes</a:t>
            </a:r>
          </a:p>
        </p:txBody>
      </p:sp>
      <p:sp>
        <p:nvSpPr>
          <p:cNvPr id="29" name="Elipse 28">
            <a:extLst>
              <a:ext uri="{FF2B5EF4-FFF2-40B4-BE49-F238E27FC236}">
                <a16:creationId xmlns:a16="http://schemas.microsoft.com/office/drawing/2014/main" id="{44011BFB-1A6A-497A-8AE7-121C7F4D9624}"/>
              </a:ext>
            </a:extLst>
          </p:cNvPr>
          <p:cNvSpPr/>
          <p:nvPr/>
        </p:nvSpPr>
        <p:spPr>
          <a:xfrm>
            <a:off x="1716193" y="5230777"/>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67619927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37D4CFA-384F-4EA0-A8C6-9236EB4A7898}"/>
              </a:ext>
            </a:extLst>
          </p:cNvPr>
          <p:cNvSpPr/>
          <p:nvPr/>
        </p:nvSpPr>
        <p:spPr>
          <a:xfrm>
            <a:off x="143105" y="74109"/>
            <a:ext cx="11724640" cy="769441"/>
          </a:xfrm>
          <a:prstGeom prst="rect">
            <a:avLst/>
          </a:prstGeom>
        </p:spPr>
        <p:txBody>
          <a:bodyPr wrap="square">
            <a:spAutoFit/>
          </a:bodyPr>
          <a:lstStyle/>
          <a:p>
            <a:pPr algn="just">
              <a:spcBef>
                <a:spcPct val="0"/>
              </a:spcBef>
            </a:pPr>
            <a:r>
              <a:rPr lang="es-ES" sz="2200" b="1" dirty="0">
                <a:solidFill>
                  <a:srgbClr val="003621"/>
                </a:solidFill>
                <a:latin typeface="Arial" panose="020B0604020202020204" pitchFamily="34" charset="0"/>
                <a:ea typeface="+mj-ea"/>
                <a:cs typeface="Arial" panose="020B0604020202020204" pitchFamily="34" charset="0"/>
              </a:rPr>
              <a:t>Bogotá D.C, Medellín AM y Manizales AM encabezan el </a:t>
            </a:r>
            <a:r>
              <a:rPr lang="es-ES" sz="2200" b="1" i="1" dirty="0">
                <a:solidFill>
                  <a:srgbClr val="003621"/>
                </a:solidFill>
                <a:latin typeface="Arial" panose="020B0604020202020204" pitchFamily="34" charset="0"/>
                <a:ea typeface="+mj-ea"/>
                <a:cs typeface="Arial" panose="020B0604020202020204" pitchFamily="34" charset="0"/>
              </a:rPr>
              <a:t>ranking </a:t>
            </a:r>
            <a:r>
              <a:rPr lang="es-ES" sz="2200" b="1" dirty="0">
                <a:solidFill>
                  <a:srgbClr val="003621"/>
                </a:solidFill>
                <a:latin typeface="Arial" panose="020B0604020202020204" pitchFamily="34" charset="0"/>
                <a:ea typeface="+mj-ea"/>
                <a:cs typeface="Arial" panose="020B0604020202020204" pitchFamily="34" charset="0"/>
              </a:rPr>
              <a:t>general. Las últimas posiciones las ocupan seis de las nueve ciudades incluidas en esta nueva medición.</a:t>
            </a:r>
          </a:p>
        </p:txBody>
      </p:sp>
      <p:pic>
        <p:nvPicPr>
          <p:cNvPr id="5" name="Imagen 9">
            <a:extLst>
              <a:ext uri="{FF2B5EF4-FFF2-40B4-BE49-F238E27FC236}">
                <a16:creationId xmlns:a16="http://schemas.microsoft.com/office/drawing/2014/main" id="{60B4C38E-BA61-4784-89B3-9429F48DE922}"/>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8" name="Chart 7">
            <a:extLst>
              <a:ext uri="{FF2B5EF4-FFF2-40B4-BE49-F238E27FC236}">
                <a16:creationId xmlns:a16="http://schemas.microsoft.com/office/drawing/2014/main" id="{032CB9F9-5FFB-4802-B354-296C4B9CB4FA}"/>
              </a:ext>
            </a:extLst>
          </p:cNvPr>
          <p:cNvGraphicFramePr>
            <a:graphicFrameLocks/>
          </p:cNvGraphicFramePr>
          <p:nvPr/>
        </p:nvGraphicFramePr>
        <p:xfrm>
          <a:off x="98032" y="1094014"/>
          <a:ext cx="12109843" cy="535670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964659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37D4CFA-384F-4EA0-A8C6-9236EB4A7898}"/>
              </a:ext>
            </a:extLst>
          </p:cNvPr>
          <p:cNvSpPr/>
          <p:nvPr/>
        </p:nvSpPr>
        <p:spPr>
          <a:xfrm>
            <a:off x="143105" y="74109"/>
            <a:ext cx="11183655" cy="769441"/>
          </a:xfrm>
          <a:prstGeom prst="rect">
            <a:avLst/>
          </a:prstGeom>
        </p:spPr>
        <p:txBody>
          <a:bodyPr wrap="square">
            <a:spAutoFit/>
          </a:bodyPr>
          <a:lstStyle/>
          <a:p>
            <a:pPr algn="just">
              <a:buClr>
                <a:srgbClr val="0D6775"/>
              </a:buClr>
            </a:pPr>
            <a:r>
              <a:rPr lang="es-ES" sz="2200" b="1" dirty="0">
                <a:solidFill>
                  <a:srgbClr val="003621"/>
                </a:solidFill>
                <a:latin typeface="Arial" panose="020B0604020202020204" pitchFamily="34" charset="0"/>
                <a:ea typeface="+mj-ea"/>
                <a:cs typeface="Arial" panose="020B0604020202020204" pitchFamily="34" charset="0"/>
              </a:rPr>
              <a:t>Entre 2019 y 2020, siete ciudades mejoran su posición y seis retroceden en el </a:t>
            </a:r>
            <a:r>
              <a:rPr lang="es-ES" sz="2200" b="1" i="1" dirty="0">
                <a:solidFill>
                  <a:srgbClr val="003621"/>
                </a:solidFill>
                <a:latin typeface="Arial" panose="020B0604020202020204" pitchFamily="34" charset="0"/>
                <a:ea typeface="+mj-ea"/>
                <a:cs typeface="Arial" panose="020B0604020202020204" pitchFamily="34" charset="0"/>
              </a:rPr>
              <a:t>ranking</a:t>
            </a:r>
            <a:r>
              <a:rPr lang="es-ES" sz="2200" b="1" dirty="0">
                <a:solidFill>
                  <a:srgbClr val="003621"/>
                </a:solidFill>
                <a:latin typeface="Arial" panose="020B0604020202020204" pitchFamily="34" charset="0"/>
                <a:ea typeface="+mj-ea"/>
                <a:cs typeface="Arial" panose="020B0604020202020204" pitchFamily="34" charset="0"/>
              </a:rPr>
              <a:t> general.  </a:t>
            </a:r>
          </a:p>
        </p:txBody>
      </p:sp>
      <p:pic>
        <p:nvPicPr>
          <p:cNvPr id="5" name="Imagen 9">
            <a:extLst>
              <a:ext uri="{FF2B5EF4-FFF2-40B4-BE49-F238E27FC236}">
                <a16:creationId xmlns:a16="http://schemas.microsoft.com/office/drawing/2014/main" id="{60B4C38E-BA61-4784-89B3-9429F48DE922}"/>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3" name="Table 2">
            <a:extLst>
              <a:ext uri="{FF2B5EF4-FFF2-40B4-BE49-F238E27FC236}">
                <a16:creationId xmlns:a16="http://schemas.microsoft.com/office/drawing/2014/main" id="{283BDCBE-4207-415F-BDA6-73C359E15B69}"/>
              </a:ext>
            </a:extLst>
          </p:cNvPr>
          <p:cNvGraphicFramePr>
            <a:graphicFrameLocks noGrp="1"/>
          </p:cNvGraphicFramePr>
          <p:nvPr/>
        </p:nvGraphicFramePr>
        <p:xfrm>
          <a:off x="895174" y="1194878"/>
          <a:ext cx="4941134" cy="5255841"/>
        </p:xfrm>
        <a:graphic>
          <a:graphicData uri="http://schemas.openxmlformats.org/drawingml/2006/table">
            <a:tbl>
              <a:tblPr>
                <a:tableStyleId>{5C22544A-7EE6-4342-B048-85BDC9FD1C3A}</a:tableStyleId>
              </a:tblPr>
              <a:tblGrid>
                <a:gridCol w="2648803">
                  <a:extLst>
                    <a:ext uri="{9D8B030D-6E8A-4147-A177-3AD203B41FA5}">
                      <a16:colId xmlns:a16="http://schemas.microsoft.com/office/drawing/2014/main" val="2781707595"/>
                    </a:ext>
                  </a:extLst>
                </a:gridCol>
                <a:gridCol w="1185425">
                  <a:extLst>
                    <a:ext uri="{9D8B030D-6E8A-4147-A177-3AD203B41FA5}">
                      <a16:colId xmlns:a16="http://schemas.microsoft.com/office/drawing/2014/main" val="2599228828"/>
                    </a:ext>
                  </a:extLst>
                </a:gridCol>
                <a:gridCol w="1106906">
                  <a:extLst>
                    <a:ext uri="{9D8B030D-6E8A-4147-A177-3AD203B41FA5}">
                      <a16:colId xmlns:a16="http://schemas.microsoft.com/office/drawing/2014/main" val="443930230"/>
                    </a:ext>
                  </a:extLst>
                </a:gridCol>
              </a:tblGrid>
              <a:tr h="630545">
                <a:tc>
                  <a:txBody>
                    <a:bodyPr/>
                    <a:lstStyle/>
                    <a:p>
                      <a:pPr marL="0" algn="ctr" defTabSz="911840" rtl="0" eaLnBrk="1" fontAlgn="ctr" latinLnBrk="0" hangingPunct="1"/>
                      <a:r>
                        <a:rPr lang="es-ES" sz="2000" b="1" u="none" strike="noStrike" kern="1200" dirty="0">
                          <a:solidFill>
                            <a:schemeClr val="bg1"/>
                          </a:solidFill>
                          <a:effectLst/>
                          <a:latin typeface="+mn-lt"/>
                          <a:ea typeface="+mn-ea"/>
                          <a:cs typeface="+mn-cs"/>
                        </a:rPr>
                        <a:t>Ciudad o área metropolitana</a:t>
                      </a:r>
                    </a:p>
                  </a:txBody>
                  <a:tcPr marL="9525" marR="9525" marT="9525" marB="0" anchor="ctr">
                    <a:solidFill>
                      <a:srgbClr val="0F3F23"/>
                    </a:solidFill>
                  </a:tcPr>
                </a:tc>
                <a:tc>
                  <a:txBody>
                    <a:bodyPr/>
                    <a:lstStyle/>
                    <a:p>
                      <a:pPr marL="0" algn="ctr" defTabSz="911840" rtl="0" eaLnBrk="1" fontAlgn="ctr" latinLnBrk="0" hangingPunct="1"/>
                      <a:r>
                        <a:rPr lang="es-ES" sz="2000" b="1" u="none" strike="noStrike" kern="1200" dirty="0">
                          <a:solidFill>
                            <a:schemeClr val="bg1"/>
                          </a:solidFill>
                          <a:effectLst/>
                          <a:latin typeface="+mn-lt"/>
                          <a:ea typeface="+mn-ea"/>
                          <a:cs typeface="+mn-cs"/>
                        </a:rPr>
                        <a:t>ICC 2020</a:t>
                      </a:r>
                    </a:p>
                  </a:txBody>
                  <a:tcPr marL="9525" marR="9525" marT="9525" marB="0" anchor="ctr">
                    <a:solidFill>
                      <a:srgbClr val="0F3F23"/>
                    </a:solidFill>
                  </a:tcPr>
                </a:tc>
                <a:tc>
                  <a:txBody>
                    <a:bodyPr/>
                    <a:lstStyle/>
                    <a:p>
                      <a:pPr marL="0" algn="ctr" defTabSz="911840" rtl="0" eaLnBrk="1" fontAlgn="ctr" latinLnBrk="0" hangingPunct="1"/>
                      <a:r>
                        <a:rPr lang="es-ES" sz="2000" b="1" u="none" strike="noStrike" kern="1200" dirty="0">
                          <a:solidFill>
                            <a:schemeClr val="bg1"/>
                          </a:solidFill>
                          <a:effectLst/>
                          <a:latin typeface="+mn-lt"/>
                          <a:ea typeface="+mn-ea"/>
                          <a:cs typeface="+mn-cs"/>
                        </a:rPr>
                        <a:t>ICC 2019</a:t>
                      </a:r>
                    </a:p>
                  </a:txBody>
                  <a:tcPr marL="9525" marR="9525" marT="9525" marB="0" anchor="ctr">
                    <a:solidFill>
                      <a:srgbClr val="0F3F23"/>
                    </a:solidFill>
                  </a:tcPr>
                </a:tc>
                <a:extLst>
                  <a:ext uri="{0D108BD9-81ED-4DB2-BD59-A6C34878D82A}">
                    <a16:rowId xmlns:a16="http://schemas.microsoft.com/office/drawing/2014/main" val="1722810014"/>
                  </a:ext>
                </a:extLst>
              </a:tr>
              <a:tr h="289081">
                <a:tc>
                  <a:txBody>
                    <a:bodyPr/>
                    <a:lstStyle/>
                    <a:p>
                      <a:pPr algn="ctr" fontAlgn="b"/>
                      <a:r>
                        <a:rPr lang="es-ES" sz="1800" u="none" strike="noStrike" dirty="0">
                          <a:effectLst/>
                        </a:rPr>
                        <a:t>Bogotá D.C</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1</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a:effectLst/>
                        </a:rPr>
                        <a:t>1</a:t>
                      </a:r>
                      <a:endParaRPr lang="es-E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694577477"/>
                  </a:ext>
                </a:extLst>
              </a:tr>
              <a:tr h="289081">
                <a:tc>
                  <a:txBody>
                    <a:bodyPr/>
                    <a:lstStyle/>
                    <a:p>
                      <a:pPr algn="ctr" fontAlgn="b"/>
                      <a:r>
                        <a:rPr lang="es-ES" sz="1800" b="0" u="none" strike="noStrike" dirty="0">
                          <a:effectLst/>
                        </a:rPr>
                        <a:t>Medellín AM</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48836300"/>
                  </a:ext>
                </a:extLst>
              </a:tr>
              <a:tr h="289081">
                <a:tc>
                  <a:txBody>
                    <a:bodyPr/>
                    <a:lstStyle/>
                    <a:p>
                      <a:pPr algn="ctr" fontAlgn="b"/>
                      <a:r>
                        <a:rPr lang="es-ES" sz="1800" b="0" u="none" strike="noStrike" dirty="0">
                          <a:effectLst/>
                        </a:rPr>
                        <a:t>Manizales AM</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3</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3</a:t>
                      </a:r>
                      <a:endParaRPr lang="es-E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981295663"/>
                  </a:ext>
                </a:extLst>
              </a:tr>
              <a:tr h="289081">
                <a:tc>
                  <a:txBody>
                    <a:bodyPr/>
                    <a:lstStyle/>
                    <a:p>
                      <a:pPr algn="ctr" fontAlgn="b"/>
                      <a:r>
                        <a:rPr lang="es-ES" sz="1800" b="0" u="none" strike="noStrike" dirty="0">
                          <a:effectLst/>
                        </a:rPr>
                        <a:t>Bucaramanga AM</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b="1" u="none" strike="noStrike" dirty="0">
                          <a:effectLst/>
                        </a:rPr>
                        <a:t>4</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tc>
                  <a:txBody>
                    <a:bodyPr/>
                    <a:lstStyle/>
                    <a:p>
                      <a:pPr algn="ctr" fontAlgn="b"/>
                      <a:r>
                        <a:rPr lang="es-ES" sz="1800" b="1" u="none" strike="noStrike" dirty="0">
                          <a:effectLst/>
                        </a:rPr>
                        <a:t>5</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extLst>
                  <a:ext uri="{0D108BD9-81ED-4DB2-BD59-A6C34878D82A}">
                    <a16:rowId xmlns:a16="http://schemas.microsoft.com/office/drawing/2014/main" val="3885306061"/>
                  </a:ext>
                </a:extLst>
              </a:tr>
              <a:tr h="289081">
                <a:tc>
                  <a:txBody>
                    <a:bodyPr/>
                    <a:lstStyle/>
                    <a:p>
                      <a:pPr algn="ctr" fontAlgn="b"/>
                      <a:r>
                        <a:rPr lang="es-ES" sz="1800" b="0" u="none" strike="noStrike" dirty="0">
                          <a:effectLst/>
                        </a:rPr>
                        <a:t>Tunja</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1" u="none" strike="noStrike" dirty="0">
                          <a:effectLst/>
                        </a:rPr>
                        <a:t>5</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S" sz="1800" b="1" u="none" strike="noStrike" dirty="0">
                          <a:effectLst/>
                        </a:rPr>
                        <a:t>4</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207276481"/>
                  </a:ext>
                </a:extLst>
              </a:tr>
              <a:tr h="289081">
                <a:tc>
                  <a:txBody>
                    <a:bodyPr/>
                    <a:lstStyle/>
                    <a:p>
                      <a:pPr algn="ctr" fontAlgn="b"/>
                      <a:r>
                        <a:rPr lang="es-ES" sz="1800" b="0" u="none" strike="noStrike" dirty="0">
                          <a:effectLst/>
                        </a:rPr>
                        <a:t>Cali AM</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6</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6</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105683665"/>
                  </a:ext>
                </a:extLst>
              </a:tr>
              <a:tr h="289081">
                <a:tc>
                  <a:txBody>
                    <a:bodyPr/>
                    <a:lstStyle/>
                    <a:p>
                      <a:pPr algn="ctr" fontAlgn="b"/>
                      <a:r>
                        <a:rPr lang="es-ES" sz="1800" b="0" u="none" strike="noStrike" dirty="0">
                          <a:effectLst/>
                        </a:rPr>
                        <a:t>Pereira AM</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7</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7</a:t>
                      </a:r>
                      <a:endParaRPr lang="es-E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70643182"/>
                  </a:ext>
                </a:extLst>
              </a:tr>
              <a:tr h="289081">
                <a:tc>
                  <a:txBody>
                    <a:bodyPr/>
                    <a:lstStyle/>
                    <a:p>
                      <a:pPr algn="ctr" fontAlgn="b"/>
                      <a:r>
                        <a:rPr lang="es-ES" sz="1800" b="0" u="none" strike="noStrike" dirty="0">
                          <a:effectLst/>
                        </a:rPr>
                        <a:t>Barranquilla AM</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8</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8</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524338782"/>
                  </a:ext>
                </a:extLst>
              </a:tr>
              <a:tr h="289081">
                <a:tc>
                  <a:txBody>
                    <a:bodyPr/>
                    <a:lstStyle/>
                    <a:p>
                      <a:pPr algn="ctr" fontAlgn="b"/>
                      <a:r>
                        <a:rPr lang="es-ES" sz="1800" b="0" u="none" strike="noStrike" dirty="0">
                          <a:effectLst/>
                        </a:rPr>
                        <a:t>Popayán</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9</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9</a:t>
                      </a:r>
                      <a:endParaRPr lang="es-E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630940725"/>
                  </a:ext>
                </a:extLst>
              </a:tr>
              <a:tr h="289081">
                <a:tc>
                  <a:txBody>
                    <a:bodyPr/>
                    <a:lstStyle/>
                    <a:p>
                      <a:pPr algn="ctr" fontAlgn="b"/>
                      <a:r>
                        <a:rPr lang="es-ES" sz="1800" b="0" u="none" strike="noStrike" dirty="0">
                          <a:effectLst/>
                        </a:rPr>
                        <a:t>Armenia</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10</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10</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624416898"/>
                  </a:ext>
                </a:extLst>
              </a:tr>
              <a:tr h="289081">
                <a:tc>
                  <a:txBody>
                    <a:bodyPr/>
                    <a:lstStyle/>
                    <a:p>
                      <a:pPr algn="ctr" fontAlgn="b"/>
                      <a:r>
                        <a:rPr lang="es-ES" sz="1800" b="0" u="none" strike="noStrike" dirty="0">
                          <a:effectLst/>
                        </a:rPr>
                        <a:t>Cartagena</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a:effectLst/>
                        </a:rPr>
                        <a:t>11</a:t>
                      </a:r>
                      <a:endParaRPr lang="es-E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11</a:t>
                      </a:r>
                      <a:endParaRPr lang="es-E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744476915"/>
                  </a:ext>
                </a:extLst>
              </a:tr>
              <a:tr h="289081">
                <a:tc>
                  <a:txBody>
                    <a:bodyPr/>
                    <a:lstStyle/>
                    <a:p>
                      <a:pPr algn="ctr" fontAlgn="b"/>
                      <a:r>
                        <a:rPr lang="es-ES" sz="1800" b="0" u="none" strike="noStrike" dirty="0">
                          <a:effectLst/>
                        </a:rPr>
                        <a:t>Neiva</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12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12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342139119"/>
                  </a:ext>
                </a:extLst>
              </a:tr>
              <a:tr h="289081">
                <a:tc>
                  <a:txBody>
                    <a:bodyPr/>
                    <a:lstStyle/>
                    <a:p>
                      <a:pPr algn="ctr" fontAlgn="b"/>
                      <a:r>
                        <a:rPr lang="es-ES" sz="1800" b="0" u="none" strike="noStrike" dirty="0">
                          <a:effectLst/>
                        </a:rPr>
                        <a:t>Pasto</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0" u="none" strike="noStrike" kern="1200" dirty="0">
                          <a:solidFill>
                            <a:schemeClr val="dk1"/>
                          </a:solidFill>
                          <a:effectLst/>
                          <a:latin typeface="+mn-lt"/>
                          <a:ea typeface="+mn-ea"/>
                          <a:cs typeface="+mn-cs"/>
                        </a:rPr>
                        <a:t>13</a:t>
                      </a:r>
                    </a:p>
                  </a:txBody>
                  <a:tcPr marL="9525" marR="9525" marT="9525" marB="0" anchor="b">
                    <a:solidFill>
                      <a:srgbClr val="E9EBF5"/>
                    </a:solidFill>
                  </a:tcPr>
                </a:tc>
                <a:tc>
                  <a:txBody>
                    <a:bodyPr/>
                    <a:lstStyle/>
                    <a:p>
                      <a:pPr algn="ctr" fontAlgn="b"/>
                      <a:r>
                        <a:rPr lang="es-ES" sz="1800" b="0" u="none" strike="noStrike" kern="1200" dirty="0">
                          <a:solidFill>
                            <a:schemeClr val="dk1"/>
                          </a:solidFill>
                          <a:effectLst/>
                          <a:latin typeface="+mn-lt"/>
                          <a:ea typeface="+mn-ea"/>
                          <a:cs typeface="+mn-cs"/>
                        </a:rPr>
                        <a:t>13</a:t>
                      </a:r>
                    </a:p>
                  </a:txBody>
                  <a:tcPr marL="9525" marR="9525" marT="9525" marB="0" anchor="b">
                    <a:solidFill>
                      <a:srgbClr val="E9EBF5"/>
                    </a:solidFill>
                  </a:tcPr>
                </a:tc>
                <a:extLst>
                  <a:ext uri="{0D108BD9-81ED-4DB2-BD59-A6C34878D82A}">
                    <a16:rowId xmlns:a16="http://schemas.microsoft.com/office/drawing/2014/main" val="284232364"/>
                  </a:ext>
                </a:extLst>
              </a:tr>
              <a:tr h="289081">
                <a:tc>
                  <a:txBody>
                    <a:bodyPr/>
                    <a:lstStyle/>
                    <a:p>
                      <a:pPr algn="ctr" fontAlgn="b"/>
                      <a:r>
                        <a:rPr lang="es-CO" sz="1800" b="0" i="0" u="none" strike="noStrike" dirty="0">
                          <a:solidFill>
                            <a:srgbClr val="000000"/>
                          </a:solidFill>
                          <a:effectLst/>
                          <a:latin typeface="Calibri" panose="020F0502020204030204" pitchFamily="34" charset="0"/>
                        </a:rPr>
                        <a:t>I</a:t>
                      </a:r>
                      <a:r>
                        <a:rPr lang="es-ES" sz="1800" b="0" i="0" u="none" strike="noStrike" dirty="0" err="1">
                          <a:solidFill>
                            <a:srgbClr val="000000"/>
                          </a:solidFill>
                          <a:effectLst/>
                          <a:latin typeface="Calibri" panose="020F0502020204030204" pitchFamily="34" charset="0"/>
                        </a:rPr>
                        <a:t>bagué</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b="0" u="none" strike="noStrike" dirty="0">
                          <a:effectLst/>
                        </a:rPr>
                        <a:t>14</a:t>
                      </a:r>
                      <a:endParaRPr lang="es-ES" sz="1800" b="0" i="0" u="none" strike="noStrike" dirty="0">
                        <a:solidFill>
                          <a:srgbClr val="000000"/>
                        </a:solidFill>
                        <a:effectLst/>
                        <a:latin typeface="Calibri" panose="020F0502020204030204" pitchFamily="34" charset="0"/>
                      </a:endParaRPr>
                    </a:p>
                  </a:txBody>
                  <a:tcPr marL="9525" marR="9525" marT="9525" marB="0" anchor="b">
                    <a:solidFill>
                      <a:srgbClr val="FFFFFF"/>
                    </a:solidFill>
                  </a:tcPr>
                </a:tc>
                <a:tc>
                  <a:txBody>
                    <a:bodyPr/>
                    <a:lstStyle/>
                    <a:p>
                      <a:pPr algn="ctr" fontAlgn="b"/>
                      <a:r>
                        <a:rPr lang="es-ES" sz="1800" b="0" u="none" strike="noStrike" dirty="0">
                          <a:effectLst/>
                        </a:rPr>
                        <a:t>14</a:t>
                      </a:r>
                      <a:endParaRPr lang="es-ES" sz="1800" b="0" i="0" u="none" strike="noStrike" dirty="0">
                        <a:solidFill>
                          <a:srgbClr val="000000"/>
                        </a:solidFill>
                        <a:effectLst/>
                        <a:latin typeface="Calibri" panose="020F0502020204030204" pitchFamily="34" charset="0"/>
                      </a:endParaRPr>
                    </a:p>
                  </a:txBody>
                  <a:tcPr marL="9525" marR="9525" marT="9525" marB="0" anchor="b">
                    <a:solidFill>
                      <a:srgbClr val="FFFFFF"/>
                    </a:solidFill>
                  </a:tcPr>
                </a:tc>
                <a:extLst>
                  <a:ext uri="{0D108BD9-81ED-4DB2-BD59-A6C34878D82A}">
                    <a16:rowId xmlns:a16="http://schemas.microsoft.com/office/drawing/2014/main" val="223795094"/>
                  </a:ext>
                </a:extLst>
              </a:tr>
              <a:tr h="289081">
                <a:tc>
                  <a:txBody>
                    <a:bodyPr/>
                    <a:lstStyle/>
                    <a:p>
                      <a:pPr algn="ctr" fontAlgn="b"/>
                      <a:r>
                        <a:rPr lang="es-ES" sz="1800" b="0" u="none" strike="noStrike" dirty="0">
                          <a:effectLst/>
                        </a:rPr>
                        <a:t>Cúcuta AM</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1" u="none" strike="noStrike" dirty="0">
                          <a:effectLst/>
                        </a:rPr>
                        <a:t>15</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tc>
                  <a:txBody>
                    <a:bodyPr/>
                    <a:lstStyle/>
                    <a:p>
                      <a:pPr algn="ctr" fontAlgn="b"/>
                      <a:r>
                        <a:rPr lang="es-ES" sz="1800" b="1" u="none" strike="noStrike" dirty="0">
                          <a:effectLst/>
                        </a:rPr>
                        <a:t>18</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extLst>
                  <a:ext uri="{0D108BD9-81ED-4DB2-BD59-A6C34878D82A}">
                    <a16:rowId xmlns:a16="http://schemas.microsoft.com/office/drawing/2014/main" val="397434084"/>
                  </a:ext>
                </a:extLst>
              </a:tr>
              <a:tr h="289081">
                <a:tc>
                  <a:txBody>
                    <a:bodyPr/>
                    <a:lstStyle/>
                    <a:p>
                      <a:pPr algn="ctr" fontAlgn="b"/>
                      <a:r>
                        <a:rPr lang="es-ES" sz="1800" b="0" u="none" strike="noStrike" dirty="0">
                          <a:effectLst/>
                        </a:rPr>
                        <a:t>Santa Marta</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b="1" u="none" strike="noStrike" dirty="0">
                          <a:effectLst/>
                        </a:rPr>
                        <a:t>16</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tc>
                  <a:txBody>
                    <a:bodyPr/>
                    <a:lstStyle/>
                    <a:p>
                      <a:pPr algn="ctr" fontAlgn="b"/>
                      <a:r>
                        <a:rPr lang="es-ES" sz="1800" b="1" u="none" strike="noStrike" dirty="0">
                          <a:effectLst/>
                        </a:rPr>
                        <a:t>19</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extLst>
                  <a:ext uri="{0D108BD9-81ED-4DB2-BD59-A6C34878D82A}">
                    <a16:rowId xmlns:a16="http://schemas.microsoft.com/office/drawing/2014/main" val="3196443274"/>
                  </a:ext>
                </a:extLst>
              </a:tr>
            </a:tbl>
          </a:graphicData>
        </a:graphic>
      </p:graphicFrame>
      <p:graphicFrame>
        <p:nvGraphicFramePr>
          <p:cNvPr id="6" name="Table 5">
            <a:extLst>
              <a:ext uri="{FF2B5EF4-FFF2-40B4-BE49-F238E27FC236}">
                <a16:creationId xmlns:a16="http://schemas.microsoft.com/office/drawing/2014/main" id="{7FB9DB64-13DA-44AA-88DA-2CF927BC0D0E}"/>
              </a:ext>
            </a:extLst>
          </p:cNvPr>
          <p:cNvGraphicFramePr>
            <a:graphicFrameLocks noGrp="1"/>
          </p:cNvGraphicFramePr>
          <p:nvPr/>
        </p:nvGraphicFramePr>
        <p:xfrm>
          <a:off x="6448926" y="1186864"/>
          <a:ext cx="4942800" cy="5256005"/>
        </p:xfrm>
        <a:graphic>
          <a:graphicData uri="http://schemas.openxmlformats.org/drawingml/2006/table">
            <a:tbl>
              <a:tblPr>
                <a:tableStyleId>{5C22544A-7EE6-4342-B048-85BDC9FD1C3A}</a:tableStyleId>
              </a:tblPr>
              <a:tblGrid>
                <a:gridCol w="2377888">
                  <a:extLst>
                    <a:ext uri="{9D8B030D-6E8A-4147-A177-3AD203B41FA5}">
                      <a16:colId xmlns:a16="http://schemas.microsoft.com/office/drawing/2014/main" val="3328808871"/>
                    </a:ext>
                  </a:extLst>
                </a:gridCol>
                <a:gridCol w="1282456">
                  <a:extLst>
                    <a:ext uri="{9D8B030D-6E8A-4147-A177-3AD203B41FA5}">
                      <a16:colId xmlns:a16="http://schemas.microsoft.com/office/drawing/2014/main" val="4055226608"/>
                    </a:ext>
                  </a:extLst>
                </a:gridCol>
                <a:gridCol w="1282456">
                  <a:extLst>
                    <a:ext uri="{9D8B030D-6E8A-4147-A177-3AD203B41FA5}">
                      <a16:colId xmlns:a16="http://schemas.microsoft.com/office/drawing/2014/main" val="113771012"/>
                    </a:ext>
                  </a:extLst>
                </a:gridCol>
              </a:tblGrid>
              <a:tr h="630565">
                <a:tc>
                  <a:txBody>
                    <a:bodyPr/>
                    <a:lstStyle/>
                    <a:p>
                      <a:pPr marL="0" algn="ctr" defTabSz="911840" rtl="0" eaLnBrk="1" fontAlgn="ctr" latinLnBrk="0" hangingPunct="1"/>
                      <a:r>
                        <a:rPr lang="es-ES" sz="2000" b="1" u="none" strike="noStrike" kern="1200" dirty="0">
                          <a:solidFill>
                            <a:schemeClr val="bg1"/>
                          </a:solidFill>
                          <a:effectLst/>
                          <a:latin typeface="+mn-lt"/>
                          <a:ea typeface="+mn-ea"/>
                          <a:cs typeface="+mn-cs"/>
                        </a:rPr>
                        <a:t>Ciudad o área metropolitana</a:t>
                      </a:r>
                    </a:p>
                  </a:txBody>
                  <a:tcPr marL="9525" marR="9525" marT="9525" marB="0" anchor="ctr">
                    <a:solidFill>
                      <a:srgbClr val="0F3F23"/>
                    </a:solidFill>
                  </a:tcPr>
                </a:tc>
                <a:tc>
                  <a:txBody>
                    <a:bodyPr/>
                    <a:lstStyle/>
                    <a:p>
                      <a:pPr marL="0" algn="ctr" defTabSz="911840" rtl="0" eaLnBrk="1" fontAlgn="ctr" latinLnBrk="0" hangingPunct="1"/>
                      <a:r>
                        <a:rPr lang="es-ES" sz="2000" b="1" u="none" strike="noStrike" kern="1200" dirty="0">
                          <a:solidFill>
                            <a:schemeClr val="bg1"/>
                          </a:solidFill>
                          <a:effectLst/>
                          <a:latin typeface="+mn-lt"/>
                          <a:ea typeface="+mn-ea"/>
                          <a:cs typeface="+mn-cs"/>
                        </a:rPr>
                        <a:t>ICC 2020</a:t>
                      </a:r>
                    </a:p>
                  </a:txBody>
                  <a:tcPr marL="9525" marR="9525" marT="9525" marB="0" anchor="ctr">
                    <a:solidFill>
                      <a:srgbClr val="0F3F23"/>
                    </a:solidFill>
                  </a:tcPr>
                </a:tc>
                <a:tc>
                  <a:txBody>
                    <a:bodyPr/>
                    <a:lstStyle/>
                    <a:p>
                      <a:pPr marL="0" algn="ctr" defTabSz="911840" rtl="0" eaLnBrk="1" fontAlgn="ctr" latinLnBrk="0" hangingPunct="1"/>
                      <a:r>
                        <a:rPr lang="es-ES" sz="2000" b="1" u="none" strike="noStrike" kern="1200" dirty="0">
                          <a:solidFill>
                            <a:schemeClr val="bg1"/>
                          </a:solidFill>
                          <a:effectLst/>
                          <a:latin typeface="+mn-lt"/>
                          <a:ea typeface="+mn-ea"/>
                          <a:cs typeface="+mn-cs"/>
                        </a:rPr>
                        <a:t>ICC 2019</a:t>
                      </a:r>
                    </a:p>
                  </a:txBody>
                  <a:tcPr marL="9525" marR="9525" marT="9525" marB="0" anchor="ctr">
                    <a:solidFill>
                      <a:srgbClr val="0F3F23"/>
                    </a:solidFill>
                  </a:tcPr>
                </a:tc>
                <a:extLst>
                  <a:ext uri="{0D108BD9-81ED-4DB2-BD59-A6C34878D82A}">
                    <a16:rowId xmlns:a16="http://schemas.microsoft.com/office/drawing/2014/main" val="1203093602"/>
                  </a:ext>
                </a:extLst>
              </a:tr>
              <a:tr h="289090">
                <a:tc>
                  <a:txBody>
                    <a:bodyPr/>
                    <a:lstStyle/>
                    <a:p>
                      <a:pPr algn="ctr" fontAlgn="b"/>
                      <a:r>
                        <a:rPr lang="es-ES" sz="1800" u="none" strike="noStrike" dirty="0">
                          <a:effectLst/>
                        </a:rPr>
                        <a:t>Villavicencio</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17</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17</a:t>
                      </a:r>
                      <a:endParaRPr lang="es-ES" sz="1800" b="0" i="0" u="none" strike="noStrike"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316578417"/>
                  </a:ext>
                </a:extLst>
              </a:tr>
              <a:tr h="289090">
                <a:tc>
                  <a:txBody>
                    <a:bodyPr/>
                    <a:lstStyle/>
                    <a:p>
                      <a:pPr algn="ctr" fontAlgn="b"/>
                      <a:r>
                        <a:rPr lang="es-ES" sz="1800" b="0" u="none" strike="noStrike" dirty="0">
                          <a:effectLst/>
                        </a:rPr>
                        <a:t>Montería</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b="1" u="none" strike="noStrike" dirty="0">
                          <a:effectLst/>
                        </a:rPr>
                        <a:t>18</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S" sz="1800" b="1" u="none" strike="noStrike" dirty="0">
                          <a:effectLst/>
                        </a:rPr>
                        <a:t>16</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739782215"/>
                  </a:ext>
                </a:extLst>
              </a:tr>
              <a:tr h="289090">
                <a:tc>
                  <a:txBody>
                    <a:bodyPr/>
                    <a:lstStyle/>
                    <a:p>
                      <a:pPr algn="ctr" fontAlgn="b"/>
                      <a:r>
                        <a:rPr lang="es-ES" sz="1800" b="0" u="none" strike="noStrike" dirty="0">
                          <a:effectLst/>
                        </a:rPr>
                        <a:t>Yopal</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1" u="none" strike="noStrike" dirty="0">
                          <a:effectLst/>
                        </a:rPr>
                        <a:t>19</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S" sz="1800" b="1" u="none" strike="noStrike" dirty="0">
                          <a:effectLst/>
                        </a:rPr>
                        <a:t>15</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2850131752"/>
                  </a:ext>
                </a:extLst>
              </a:tr>
              <a:tr h="289090">
                <a:tc>
                  <a:txBody>
                    <a:bodyPr/>
                    <a:lstStyle/>
                    <a:p>
                      <a:pPr algn="ctr" fontAlgn="b"/>
                      <a:r>
                        <a:rPr lang="es-ES" sz="1800" b="0" u="none" strike="noStrike" dirty="0">
                          <a:effectLst/>
                        </a:rPr>
                        <a:t>Sincelejo</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20</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20</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1003421164"/>
                  </a:ext>
                </a:extLst>
              </a:tr>
              <a:tr h="289090">
                <a:tc>
                  <a:txBody>
                    <a:bodyPr/>
                    <a:lstStyle/>
                    <a:p>
                      <a:pPr algn="ctr" fontAlgn="b"/>
                      <a:r>
                        <a:rPr lang="es-ES" sz="1800" b="0" u="none" strike="noStrike" dirty="0">
                          <a:effectLst/>
                        </a:rPr>
                        <a:t>San Andrés</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a:effectLst/>
                        </a:rPr>
                        <a:t>21</a:t>
                      </a:r>
                      <a:endParaRPr lang="es-E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a:effectLst/>
                        </a:rPr>
                        <a:t>21</a:t>
                      </a:r>
                      <a:endParaRPr lang="es-E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2138890462"/>
                  </a:ext>
                </a:extLst>
              </a:tr>
              <a:tr h="289090">
                <a:tc>
                  <a:txBody>
                    <a:bodyPr/>
                    <a:lstStyle/>
                    <a:p>
                      <a:pPr algn="ctr" fontAlgn="b"/>
                      <a:r>
                        <a:rPr lang="es-ES" sz="1800" b="0" u="none" strike="noStrike" dirty="0">
                          <a:effectLst/>
                        </a:rPr>
                        <a:t>Valledupar</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568353615"/>
                  </a:ext>
                </a:extLst>
              </a:tr>
              <a:tr h="289090">
                <a:tc>
                  <a:txBody>
                    <a:bodyPr/>
                    <a:lstStyle/>
                    <a:p>
                      <a:pPr algn="ctr" fontAlgn="b"/>
                      <a:r>
                        <a:rPr lang="es-ES" sz="1800" b="0" u="none" strike="noStrike">
                          <a:effectLst/>
                        </a:rPr>
                        <a:t>Florencia</a:t>
                      </a:r>
                      <a:endParaRPr lang="es-E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dirty="0">
                          <a:effectLst/>
                        </a:rPr>
                        <a:t>23</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u="none" strike="noStrike">
                          <a:effectLst/>
                        </a:rPr>
                        <a:t>23</a:t>
                      </a:r>
                      <a:endParaRPr lang="es-ES" sz="18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100456340"/>
                  </a:ext>
                </a:extLst>
              </a:tr>
              <a:tr h="289090">
                <a:tc>
                  <a:txBody>
                    <a:bodyPr/>
                    <a:lstStyle/>
                    <a:p>
                      <a:pPr algn="ctr" fontAlgn="b"/>
                      <a:r>
                        <a:rPr lang="es-ES" sz="1800" b="0" u="none" strike="noStrike" dirty="0">
                          <a:effectLst/>
                        </a:rPr>
                        <a:t>Mocoa</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24</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24</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984041696"/>
                  </a:ext>
                </a:extLst>
              </a:tr>
              <a:tr h="289090">
                <a:tc>
                  <a:txBody>
                    <a:bodyPr/>
                    <a:lstStyle/>
                    <a:p>
                      <a:pPr algn="ctr" fontAlgn="b"/>
                      <a:r>
                        <a:rPr lang="es-ES" sz="1800" b="0" u="none" strike="noStrike" dirty="0">
                          <a:effectLst/>
                        </a:rPr>
                        <a:t>Quibdó</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1" u="none" strike="noStrike" dirty="0">
                          <a:effectLst/>
                        </a:rPr>
                        <a:t>25</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tc>
                  <a:txBody>
                    <a:bodyPr/>
                    <a:lstStyle/>
                    <a:p>
                      <a:pPr algn="ctr" fontAlgn="b"/>
                      <a:r>
                        <a:rPr lang="es-ES" sz="1800" b="1" u="none" strike="noStrike" dirty="0">
                          <a:effectLst/>
                        </a:rPr>
                        <a:t>26</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extLst>
                  <a:ext uri="{0D108BD9-81ED-4DB2-BD59-A6C34878D82A}">
                    <a16:rowId xmlns:a16="http://schemas.microsoft.com/office/drawing/2014/main" val="1214086945"/>
                  </a:ext>
                </a:extLst>
              </a:tr>
              <a:tr h="289090">
                <a:tc>
                  <a:txBody>
                    <a:bodyPr/>
                    <a:lstStyle/>
                    <a:p>
                      <a:pPr algn="ctr" fontAlgn="b"/>
                      <a:r>
                        <a:rPr lang="es-ES" sz="1800" b="0" u="none" strike="noStrike" dirty="0">
                          <a:effectLst/>
                        </a:rPr>
                        <a:t>Riohacha</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b="1" u="none" strike="noStrike" dirty="0">
                          <a:effectLst/>
                        </a:rPr>
                        <a:t>26</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S" sz="1800" b="1" u="none" strike="noStrike" dirty="0">
                          <a:effectLst/>
                        </a:rPr>
                        <a:t>25</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1923148312"/>
                  </a:ext>
                </a:extLst>
              </a:tr>
              <a:tr h="289090">
                <a:tc>
                  <a:txBody>
                    <a:bodyPr/>
                    <a:lstStyle/>
                    <a:p>
                      <a:pPr algn="ctr" fontAlgn="b"/>
                      <a:r>
                        <a:rPr lang="es-ES" sz="1800" b="0" u="none" strike="noStrike">
                          <a:effectLst/>
                        </a:rPr>
                        <a:t>Arauca</a:t>
                      </a:r>
                      <a:endParaRPr lang="es-E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1" u="none" strike="noStrike">
                          <a:effectLst/>
                        </a:rPr>
                        <a:t>27</a:t>
                      </a:r>
                      <a:endParaRPr lang="es-ES" sz="1800" b="1" i="0" u="none" strike="noStrike">
                        <a:solidFill>
                          <a:srgbClr val="000000"/>
                        </a:solidFill>
                        <a:effectLst/>
                        <a:latin typeface="Calibri" panose="020F0502020204030204" pitchFamily="34" charset="0"/>
                      </a:endParaRPr>
                    </a:p>
                  </a:txBody>
                  <a:tcPr marL="9525" marR="9525" marT="9525" marB="0" anchor="b">
                    <a:solidFill>
                      <a:srgbClr val="C3D69B"/>
                    </a:solidFill>
                  </a:tcPr>
                </a:tc>
                <a:tc>
                  <a:txBody>
                    <a:bodyPr/>
                    <a:lstStyle/>
                    <a:p>
                      <a:pPr algn="ctr" fontAlgn="b"/>
                      <a:r>
                        <a:rPr lang="es-ES" sz="1800" b="1" u="none" strike="noStrike" dirty="0">
                          <a:effectLst/>
                        </a:rPr>
                        <a:t>28</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extLst>
                  <a:ext uri="{0D108BD9-81ED-4DB2-BD59-A6C34878D82A}">
                    <a16:rowId xmlns:a16="http://schemas.microsoft.com/office/drawing/2014/main" val="2481518046"/>
                  </a:ext>
                </a:extLst>
              </a:tr>
              <a:tr h="289090">
                <a:tc>
                  <a:txBody>
                    <a:bodyPr/>
                    <a:lstStyle/>
                    <a:p>
                      <a:pPr algn="ctr" fontAlgn="b"/>
                      <a:r>
                        <a:rPr lang="es-ES" sz="1800" b="0" u="none" strike="noStrike" dirty="0">
                          <a:effectLst/>
                        </a:rPr>
                        <a:t>San José del Guaviare</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b="1" u="none" strike="noStrike" dirty="0">
                          <a:effectLst/>
                        </a:rPr>
                        <a:t>28</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tc>
                  <a:txBody>
                    <a:bodyPr/>
                    <a:lstStyle/>
                    <a:p>
                      <a:pPr algn="ctr" fontAlgn="b"/>
                      <a:r>
                        <a:rPr lang="es-ES" sz="1800" b="1" u="none" strike="noStrike" dirty="0">
                          <a:effectLst/>
                        </a:rPr>
                        <a:t>29</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extLst>
                  <a:ext uri="{0D108BD9-81ED-4DB2-BD59-A6C34878D82A}">
                    <a16:rowId xmlns:a16="http://schemas.microsoft.com/office/drawing/2014/main" val="1561753785"/>
                  </a:ext>
                </a:extLst>
              </a:tr>
              <a:tr h="289090">
                <a:tc>
                  <a:txBody>
                    <a:bodyPr/>
                    <a:lstStyle/>
                    <a:p>
                      <a:pPr algn="ctr" fontAlgn="b"/>
                      <a:r>
                        <a:rPr lang="es-ES" sz="1800" b="0" u="none" strike="noStrike">
                          <a:effectLst/>
                        </a:rPr>
                        <a:t>Leticia</a:t>
                      </a:r>
                      <a:endParaRPr lang="es-ES" sz="1800" b="0" i="0" u="none" strike="noStrike">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1" u="none" strike="noStrike" dirty="0">
                          <a:effectLst/>
                        </a:rPr>
                        <a:t>29</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S" sz="1800" b="1" u="none" strike="noStrike" dirty="0">
                          <a:effectLst/>
                        </a:rPr>
                        <a:t>27</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2372720251"/>
                  </a:ext>
                </a:extLst>
              </a:tr>
              <a:tr h="289090">
                <a:tc>
                  <a:txBody>
                    <a:bodyPr/>
                    <a:lstStyle/>
                    <a:p>
                      <a:pPr algn="ctr" fontAlgn="b"/>
                      <a:r>
                        <a:rPr lang="es-ES" sz="1800" b="0" u="none" strike="noStrike" dirty="0">
                          <a:effectLst/>
                        </a:rPr>
                        <a:t>Inírida</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b="1" u="none" strike="noStrike" dirty="0">
                          <a:effectLst/>
                        </a:rPr>
                        <a:t>30</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tc>
                  <a:txBody>
                    <a:bodyPr/>
                    <a:lstStyle/>
                    <a:p>
                      <a:pPr algn="ctr" fontAlgn="b"/>
                      <a:r>
                        <a:rPr lang="es-ES" sz="1800" b="1" u="none" strike="noStrike" dirty="0">
                          <a:effectLst/>
                        </a:rPr>
                        <a:t>31</a:t>
                      </a:r>
                      <a:endParaRPr lang="es-ES" sz="1800" b="1" i="0" u="none" strike="noStrike" dirty="0">
                        <a:solidFill>
                          <a:srgbClr val="000000"/>
                        </a:solidFill>
                        <a:effectLst/>
                        <a:latin typeface="Calibri" panose="020F0502020204030204" pitchFamily="34" charset="0"/>
                      </a:endParaRPr>
                    </a:p>
                  </a:txBody>
                  <a:tcPr marL="9525" marR="9525" marT="9525" marB="0" anchor="b">
                    <a:solidFill>
                      <a:srgbClr val="C3D69B"/>
                    </a:solidFill>
                  </a:tcPr>
                </a:tc>
                <a:extLst>
                  <a:ext uri="{0D108BD9-81ED-4DB2-BD59-A6C34878D82A}">
                    <a16:rowId xmlns:a16="http://schemas.microsoft.com/office/drawing/2014/main" val="2059792157"/>
                  </a:ext>
                </a:extLst>
              </a:tr>
              <a:tr h="289090">
                <a:tc>
                  <a:txBody>
                    <a:bodyPr/>
                    <a:lstStyle/>
                    <a:p>
                      <a:pPr algn="ctr" fontAlgn="b"/>
                      <a:r>
                        <a:rPr lang="es-ES" sz="1800" b="0" u="none" strike="noStrike" dirty="0">
                          <a:effectLst/>
                        </a:rPr>
                        <a:t>Puerto Carreño</a:t>
                      </a:r>
                      <a:endParaRPr lang="es-ES" sz="1800" b="0" i="0" u="none" strike="noStrike" dirty="0">
                        <a:solidFill>
                          <a:srgbClr val="000000"/>
                        </a:solidFill>
                        <a:effectLst/>
                        <a:latin typeface="Calibri" panose="020F0502020204030204" pitchFamily="34" charset="0"/>
                      </a:endParaRPr>
                    </a:p>
                  </a:txBody>
                  <a:tcPr marL="9525" marR="9525" marT="9525" marB="0" anchor="b"/>
                </a:tc>
                <a:tc>
                  <a:txBody>
                    <a:bodyPr/>
                    <a:lstStyle/>
                    <a:p>
                      <a:pPr algn="ctr" fontAlgn="b"/>
                      <a:r>
                        <a:rPr lang="es-ES" sz="1800" b="1" u="none" strike="noStrike" dirty="0">
                          <a:effectLst/>
                        </a:rPr>
                        <a:t>31</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tc>
                  <a:txBody>
                    <a:bodyPr/>
                    <a:lstStyle/>
                    <a:p>
                      <a:pPr algn="ctr" fontAlgn="b"/>
                      <a:r>
                        <a:rPr lang="es-ES" sz="1800" b="1" u="none" strike="noStrike" dirty="0">
                          <a:effectLst/>
                        </a:rPr>
                        <a:t>30</a:t>
                      </a:r>
                      <a:endParaRPr lang="es-ES" sz="1800" b="1" i="0" u="none" strike="noStrike" dirty="0">
                        <a:solidFill>
                          <a:srgbClr val="000000"/>
                        </a:solidFill>
                        <a:effectLst/>
                        <a:latin typeface="Calibri" panose="020F0502020204030204" pitchFamily="34" charset="0"/>
                      </a:endParaRPr>
                    </a:p>
                  </a:txBody>
                  <a:tcPr marL="9525" marR="9525" marT="9525" marB="0" anchor="b">
                    <a:solidFill>
                      <a:schemeClr val="accent2">
                        <a:lumMod val="40000"/>
                        <a:lumOff val="60000"/>
                      </a:schemeClr>
                    </a:solidFill>
                  </a:tcPr>
                </a:tc>
                <a:extLst>
                  <a:ext uri="{0D108BD9-81ED-4DB2-BD59-A6C34878D82A}">
                    <a16:rowId xmlns:a16="http://schemas.microsoft.com/office/drawing/2014/main" val="3933011656"/>
                  </a:ext>
                </a:extLst>
              </a:tr>
              <a:tr h="289090">
                <a:tc>
                  <a:txBody>
                    <a:bodyPr/>
                    <a:lstStyle/>
                    <a:p>
                      <a:pPr algn="ctr" fontAlgn="b"/>
                      <a:r>
                        <a:rPr lang="es-ES" sz="1800" b="0" u="none" strike="noStrike" dirty="0">
                          <a:effectLst/>
                        </a:rPr>
                        <a:t>Mitú</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32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tc>
                  <a:txBody>
                    <a:bodyPr/>
                    <a:lstStyle/>
                    <a:p>
                      <a:pPr algn="ctr" fontAlgn="b"/>
                      <a:r>
                        <a:rPr lang="es-ES" sz="1800" u="none" strike="noStrike" dirty="0">
                          <a:effectLst/>
                        </a:rPr>
                        <a:t>32</a:t>
                      </a:r>
                      <a:endParaRPr lang="es-ES" sz="1800" b="0" i="0" u="none" strike="noStrike" dirty="0">
                        <a:solidFill>
                          <a:srgbClr val="000000"/>
                        </a:solidFill>
                        <a:effectLst/>
                        <a:latin typeface="Calibri" panose="020F0502020204030204" pitchFamily="34" charset="0"/>
                      </a:endParaRPr>
                    </a:p>
                  </a:txBody>
                  <a:tcPr marL="9525" marR="9525" marT="9525" marB="0" anchor="b">
                    <a:solidFill>
                      <a:schemeClr val="bg1"/>
                    </a:solidFill>
                  </a:tcPr>
                </a:tc>
                <a:extLst>
                  <a:ext uri="{0D108BD9-81ED-4DB2-BD59-A6C34878D82A}">
                    <a16:rowId xmlns:a16="http://schemas.microsoft.com/office/drawing/2014/main" val="2887335142"/>
                  </a:ext>
                </a:extLst>
              </a:tr>
            </a:tbl>
          </a:graphicData>
        </a:graphic>
      </p:graphicFrame>
    </p:spTree>
    <p:extLst>
      <p:ext uri="{BB962C8B-B14F-4D97-AF65-F5344CB8AC3E}">
        <p14:creationId xmlns:p14="http://schemas.microsoft.com/office/powerpoint/2010/main" val="1216654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57612" y="539849"/>
            <a:ext cx="2536746" cy="521767"/>
          </a:xfrm>
          <a:prstGeom prst="rect">
            <a:avLst/>
          </a:prstGeom>
          <a:noFill/>
        </p:spPr>
        <p:txBody>
          <a:bodyPr wrap="square" rtlCol="0">
            <a:spAutoFit/>
          </a:bodyPr>
          <a:lstStyle/>
          <a:p>
            <a:r>
              <a:rPr lang="es-CO" sz="2792" b="1" dirty="0">
                <a:solidFill>
                  <a:srgbClr val="003D4F"/>
                </a:solidFill>
                <a:latin typeface="Arial" panose="020B0604020202020204" pitchFamily="34" charset="0"/>
                <a:cs typeface="Arial" panose="020B0604020202020204" pitchFamily="34" charset="0"/>
              </a:rPr>
              <a:t>CONTENIDO</a:t>
            </a:r>
          </a:p>
        </p:txBody>
      </p:sp>
      <p:grpSp>
        <p:nvGrpSpPr>
          <p:cNvPr id="24" name="Grupo 23">
            <a:extLst>
              <a:ext uri="{FF2B5EF4-FFF2-40B4-BE49-F238E27FC236}">
                <a16:creationId xmlns:a16="http://schemas.microsoft.com/office/drawing/2014/main" id="{72411BD8-32CE-4253-BDAB-D63E284B1AF7}"/>
              </a:ext>
            </a:extLst>
          </p:cNvPr>
          <p:cNvGrpSpPr/>
          <p:nvPr/>
        </p:nvGrpSpPr>
        <p:grpSpPr>
          <a:xfrm>
            <a:off x="1716191" y="2517746"/>
            <a:ext cx="756177" cy="689455"/>
            <a:chOff x="817574" y="1677943"/>
            <a:chExt cx="758283" cy="691375"/>
          </a:xfrm>
          <a:solidFill>
            <a:srgbClr val="F7F9F2"/>
          </a:solidFill>
        </p:grpSpPr>
        <p:sp>
          <p:nvSpPr>
            <p:cNvPr id="7" name="CuadroTexto 6"/>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2"/>
                  </a:solidFill>
                </a:rPr>
                <a:t>2</a:t>
              </a:r>
            </a:p>
          </p:txBody>
        </p:sp>
        <p:sp>
          <p:nvSpPr>
            <p:cNvPr id="8" name="Elipse 7"/>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2</a:t>
              </a:r>
            </a:p>
          </p:txBody>
        </p:sp>
      </p:grpSp>
      <p:sp>
        <p:nvSpPr>
          <p:cNvPr id="12" name="CuadroTexto 11"/>
          <p:cNvSpPr txBox="1"/>
          <p:nvPr/>
        </p:nvSpPr>
        <p:spPr>
          <a:xfrm>
            <a:off x="2802019" y="3550913"/>
            <a:ext cx="7773051"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Resultados generales</a:t>
            </a:r>
          </a:p>
        </p:txBody>
      </p:sp>
      <p:sp>
        <p:nvSpPr>
          <p:cNvPr id="13" name="CuadroTexto 12"/>
          <p:cNvSpPr txBox="1"/>
          <p:nvPr/>
        </p:nvSpPr>
        <p:spPr>
          <a:xfrm>
            <a:off x="2802019" y="2646570"/>
            <a:ext cx="7773051"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Estructura y metodología del ICC 2020</a:t>
            </a:r>
          </a:p>
        </p:txBody>
      </p:sp>
      <p:sp>
        <p:nvSpPr>
          <p:cNvPr id="18" name="Elipse 17"/>
          <p:cNvSpPr/>
          <p:nvPr/>
        </p:nvSpPr>
        <p:spPr>
          <a:xfrm>
            <a:off x="1716193" y="3422090"/>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3</a:t>
            </a:r>
          </a:p>
        </p:txBody>
      </p:sp>
      <p:sp>
        <p:nvSpPr>
          <p:cNvPr id="17" name="CuadroTexto 16"/>
          <p:cNvSpPr txBox="1"/>
          <p:nvPr/>
        </p:nvSpPr>
        <p:spPr>
          <a:xfrm>
            <a:off x="2802019" y="1742227"/>
            <a:ext cx="8473627"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Panorama general</a:t>
            </a:r>
          </a:p>
        </p:txBody>
      </p:sp>
      <p:grpSp>
        <p:nvGrpSpPr>
          <p:cNvPr id="19" name="Grupo 18">
            <a:extLst>
              <a:ext uri="{FF2B5EF4-FFF2-40B4-BE49-F238E27FC236}">
                <a16:creationId xmlns:a16="http://schemas.microsoft.com/office/drawing/2014/main" id="{72411BD8-32CE-4253-BDAB-D63E284B1AF7}"/>
              </a:ext>
            </a:extLst>
          </p:cNvPr>
          <p:cNvGrpSpPr/>
          <p:nvPr/>
        </p:nvGrpSpPr>
        <p:grpSpPr>
          <a:xfrm>
            <a:off x="1716191" y="1613403"/>
            <a:ext cx="756177" cy="689455"/>
            <a:chOff x="817574" y="1677943"/>
            <a:chExt cx="758283" cy="691375"/>
          </a:xfrm>
          <a:solidFill>
            <a:srgbClr val="F7F9F2"/>
          </a:solidFill>
        </p:grpSpPr>
        <p:sp>
          <p:nvSpPr>
            <p:cNvPr id="20" name="CuadroTexto 19"/>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2"/>
                  </a:solidFill>
                </a:rPr>
                <a:t>2</a:t>
              </a:r>
            </a:p>
          </p:txBody>
        </p:sp>
        <p:sp>
          <p:nvSpPr>
            <p:cNvPr id="21" name="Elipse 20"/>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1</a:t>
              </a:r>
            </a:p>
          </p:txBody>
        </p:sp>
      </p:grpSp>
      <p:sp>
        <p:nvSpPr>
          <p:cNvPr id="16" name="CuadroTexto 15">
            <a:extLst>
              <a:ext uri="{FF2B5EF4-FFF2-40B4-BE49-F238E27FC236}">
                <a16:creationId xmlns:a16="http://schemas.microsoft.com/office/drawing/2014/main" id="{E8D30ACE-FB4B-40FA-B585-A48580CE6794}"/>
              </a:ext>
            </a:extLst>
          </p:cNvPr>
          <p:cNvSpPr txBox="1"/>
          <p:nvPr/>
        </p:nvSpPr>
        <p:spPr>
          <a:xfrm>
            <a:off x="2802019" y="4455256"/>
            <a:ext cx="7773051" cy="460383"/>
          </a:xfrm>
          <a:prstGeom prst="rect">
            <a:avLst/>
          </a:prstGeom>
          <a:noFill/>
        </p:spPr>
        <p:txBody>
          <a:bodyPr wrap="square" rtlCol="0">
            <a:spAutoFit/>
          </a:bodyPr>
          <a:lstStyle>
            <a:defPPr>
              <a:defRPr lang="es-CO"/>
            </a:defPPr>
            <a:lvl1pPr>
              <a:defRPr sz="2393">
                <a:solidFill>
                  <a:schemeClr val="tx1">
                    <a:lumMod val="85000"/>
                    <a:lumOff val="15000"/>
                  </a:schemeClr>
                </a:solidFill>
                <a:latin typeface="Arial" panose="020B0604020202020204" pitchFamily="34" charset="0"/>
                <a:cs typeface="Arial" panose="020B0604020202020204" pitchFamily="34" charset="0"/>
              </a:defRPr>
            </a:lvl1pPr>
          </a:lstStyle>
          <a:p>
            <a:r>
              <a:rPr lang="es-CO" dirty="0"/>
              <a:t>Resultados por pilar</a:t>
            </a:r>
          </a:p>
        </p:txBody>
      </p:sp>
      <p:sp>
        <p:nvSpPr>
          <p:cNvPr id="22" name="Elipse 21">
            <a:extLst>
              <a:ext uri="{FF2B5EF4-FFF2-40B4-BE49-F238E27FC236}">
                <a16:creationId xmlns:a16="http://schemas.microsoft.com/office/drawing/2014/main" id="{90BF54D3-4297-4084-867A-07D927168511}"/>
              </a:ext>
            </a:extLst>
          </p:cNvPr>
          <p:cNvSpPr/>
          <p:nvPr/>
        </p:nvSpPr>
        <p:spPr>
          <a:xfrm>
            <a:off x="1716193" y="4326434"/>
            <a:ext cx="756177" cy="689455"/>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4</a:t>
            </a:r>
          </a:p>
        </p:txBody>
      </p:sp>
      <p:sp>
        <p:nvSpPr>
          <p:cNvPr id="28" name="CuadroTexto 27">
            <a:extLst>
              <a:ext uri="{FF2B5EF4-FFF2-40B4-BE49-F238E27FC236}">
                <a16:creationId xmlns:a16="http://schemas.microsoft.com/office/drawing/2014/main" id="{29E03498-285F-4CAC-8971-E701AEF9668F}"/>
              </a:ext>
            </a:extLst>
          </p:cNvPr>
          <p:cNvSpPr txBox="1"/>
          <p:nvPr/>
        </p:nvSpPr>
        <p:spPr>
          <a:xfrm>
            <a:off x="2802019" y="5359601"/>
            <a:ext cx="7773051" cy="460383"/>
          </a:xfrm>
          <a:prstGeom prst="rect">
            <a:avLst/>
          </a:prstGeom>
          <a:noFill/>
        </p:spPr>
        <p:txBody>
          <a:bodyPr wrap="square" rtlCol="0">
            <a:spAutoFit/>
          </a:bodyPr>
          <a:lstStyle/>
          <a:p>
            <a:r>
              <a:rPr lang="es-CO" sz="2393" dirty="0">
                <a:solidFill>
                  <a:schemeClr val="bg1">
                    <a:lumMod val="65000"/>
                  </a:schemeClr>
                </a:solidFill>
                <a:latin typeface="Arial" panose="020B0604020202020204" pitchFamily="34" charset="0"/>
                <a:cs typeface="Arial" panose="020B0604020202020204" pitchFamily="34" charset="0"/>
              </a:rPr>
              <a:t>Principales mensajes</a:t>
            </a:r>
          </a:p>
        </p:txBody>
      </p:sp>
      <p:sp>
        <p:nvSpPr>
          <p:cNvPr id="29" name="Elipse 28">
            <a:extLst>
              <a:ext uri="{FF2B5EF4-FFF2-40B4-BE49-F238E27FC236}">
                <a16:creationId xmlns:a16="http://schemas.microsoft.com/office/drawing/2014/main" id="{44011BFB-1A6A-497A-8AE7-121C7F4D9624}"/>
              </a:ext>
            </a:extLst>
          </p:cNvPr>
          <p:cNvSpPr/>
          <p:nvPr/>
        </p:nvSpPr>
        <p:spPr>
          <a:xfrm>
            <a:off x="1716193" y="5230777"/>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915318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24870" y="2219856"/>
            <a:ext cx="6482653" cy="597942"/>
          </a:xfrm>
        </p:spPr>
        <p:txBody>
          <a:bodyPr>
            <a:noAutofit/>
          </a:bodyPr>
          <a:lstStyle/>
          <a:p>
            <a:pPr algn="ctr">
              <a:buClr>
                <a:srgbClr val="0D6775"/>
              </a:buClr>
            </a:pPr>
            <a:r>
              <a:rPr lang="es-CO" sz="4400" b="1" dirty="0">
                <a:solidFill>
                  <a:srgbClr val="0F3F23"/>
                </a:solidFill>
                <a:latin typeface="Arial" panose="020B0604020202020204" pitchFamily="34" charset="0"/>
                <a:cs typeface="Arial" panose="020B0604020202020204" pitchFamily="34" charset="0"/>
              </a:rPr>
              <a:t>INSTITUCIONES</a:t>
            </a:r>
            <a:endParaRPr lang="es-CO" sz="4800" b="1" dirty="0">
              <a:solidFill>
                <a:srgbClr val="0F3F23"/>
              </a:solidFill>
              <a:latin typeface="Arial" panose="020B0604020202020204" pitchFamily="34" charset="0"/>
              <a:cs typeface="Arial" panose="020B0604020202020204" pitchFamily="34" charset="0"/>
            </a:endParaRPr>
          </a:p>
        </p:txBody>
      </p:sp>
      <p:sp>
        <p:nvSpPr>
          <p:cNvPr id="5" name="CuadroTexto 4">
            <a:extLst>
              <a:ext uri="{FF2B5EF4-FFF2-40B4-BE49-F238E27FC236}">
                <a16:creationId xmlns:a16="http://schemas.microsoft.com/office/drawing/2014/main" id="{27860D4A-1E52-4639-A479-29735CEE729D}"/>
              </a:ext>
            </a:extLst>
          </p:cNvPr>
          <p:cNvSpPr txBox="1"/>
          <p:nvPr/>
        </p:nvSpPr>
        <p:spPr>
          <a:xfrm>
            <a:off x="6334153" y="3719162"/>
            <a:ext cx="5629690" cy="783548"/>
          </a:xfrm>
          <a:prstGeom prst="rect">
            <a:avLst/>
          </a:prstGeom>
          <a:solidFill>
            <a:schemeClr val="accent3">
              <a:lumMod val="20000"/>
              <a:lumOff val="80000"/>
              <a:alpha val="40000"/>
            </a:schemeClr>
          </a:solidFill>
        </p:spPr>
        <p:txBody>
          <a:bodyPr wrap="square" rtlCol="0">
            <a:spAutoFit/>
          </a:bodyPr>
          <a:lstStyle/>
          <a:p>
            <a:pPr algn="just">
              <a:lnSpc>
                <a:spcPct val="150000"/>
              </a:lnSpc>
              <a:buClr>
                <a:srgbClr val="0F3F23"/>
              </a:buClr>
            </a:pPr>
            <a:r>
              <a:rPr lang="es-MX" sz="1596" b="1" i="1" dirty="0">
                <a:solidFill>
                  <a:srgbClr val="0F3F23"/>
                </a:solidFill>
                <a:latin typeface="Arial" panose="020B0604020202020204" pitchFamily="34" charset="0"/>
                <a:cs typeface="Arial" panose="020B0604020202020204" pitchFamily="34" charset="0"/>
              </a:rPr>
              <a:t>Se reemplaza</a:t>
            </a:r>
            <a:r>
              <a:rPr lang="es-MX" sz="1596" b="1" dirty="0">
                <a:solidFill>
                  <a:srgbClr val="0F3F23"/>
                </a:solidFill>
                <a:latin typeface="Arial" panose="020B0604020202020204" pitchFamily="34" charset="0"/>
                <a:cs typeface="Arial" panose="020B0604020202020204" pitchFamily="34" charset="0"/>
              </a:rPr>
              <a:t>: </a:t>
            </a:r>
            <a:r>
              <a:rPr lang="es-MX" sz="1596" dirty="0">
                <a:latin typeface="Arial" panose="020B0604020202020204" pitchFamily="34" charset="0"/>
                <a:cs typeface="Arial" panose="020B0604020202020204" pitchFamily="34" charset="0"/>
              </a:rPr>
              <a:t>porcentaje de procesos en el SECOP II por </a:t>
            </a:r>
            <a:r>
              <a:rPr lang="es-MX" sz="1596" i="1" dirty="0">
                <a:latin typeface="Arial" panose="020B0604020202020204" pitchFamily="34" charset="0"/>
                <a:cs typeface="Arial" panose="020B0604020202020204" pitchFamily="34" charset="0"/>
              </a:rPr>
              <a:t>porcentaje de entidades en el SECOP II.</a:t>
            </a:r>
          </a:p>
        </p:txBody>
      </p:sp>
      <p:cxnSp>
        <p:nvCxnSpPr>
          <p:cNvPr id="6" name="Conector recto 5">
            <a:extLst>
              <a:ext uri="{FF2B5EF4-FFF2-40B4-BE49-F238E27FC236}">
                <a16:creationId xmlns:a16="http://schemas.microsoft.com/office/drawing/2014/main" id="{FD636D8A-E316-420E-ABEA-45F0DAD67528}"/>
              </a:ext>
            </a:extLst>
          </p:cNvPr>
          <p:cNvCxnSpPr>
            <a:cxnSpLocks/>
          </p:cNvCxnSpPr>
          <p:nvPr/>
        </p:nvCxnSpPr>
        <p:spPr>
          <a:xfrm>
            <a:off x="6103937" y="877537"/>
            <a:ext cx="0" cy="4992806"/>
          </a:xfrm>
          <a:prstGeom prst="line">
            <a:avLst/>
          </a:prstGeom>
          <a:ln w="19050">
            <a:solidFill>
              <a:srgbClr val="4AAE6C"/>
            </a:solidFill>
            <a:prstDash val="sysDot"/>
          </a:ln>
        </p:spPr>
        <p:style>
          <a:lnRef idx="1">
            <a:schemeClr val="accent1"/>
          </a:lnRef>
          <a:fillRef idx="0">
            <a:schemeClr val="accent1"/>
          </a:fillRef>
          <a:effectRef idx="0">
            <a:schemeClr val="accent1"/>
          </a:effectRef>
          <a:fontRef idx="minor">
            <a:schemeClr val="tx1"/>
          </a:fontRef>
        </p:style>
      </p:cxnSp>
      <p:sp>
        <p:nvSpPr>
          <p:cNvPr id="10" name="CuadroTexto 9">
            <a:extLst>
              <a:ext uri="{FF2B5EF4-FFF2-40B4-BE49-F238E27FC236}">
                <a16:creationId xmlns:a16="http://schemas.microsoft.com/office/drawing/2014/main" id="{43411699-FF59-4B8E-8EE1-443C7D586315}"/>
              </a:ext>
            </a:extLst>
          </p:cNvPr>
          <p:cNvSpPr txBox="1"/>
          <p:nvPr/>
        </p:nvSpPr>
        <p:spPr>
          <a:xfrm>
            <a:off x="7485051" y="3235322"/>
            <a:ext cx="3575003" cy="368306"/>
          </a:xfrm>
          <a:prstGeom prst="rect">
            <a:avLst/>
          </a:prstGeom>
          <a:solidFill>
            <a:srgbClr val="0F3F23"/>
          </a:solidFill>
          <a:ln>
            <a:no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Cambios ICC 2020</a:t>
            </a:r>
          </a:p>
        </p:txBody>
      </p:sp>
      <p:sp>
        <p:nvSpPr>
          <p:cNvPr id="29" name="Elipse 28">
            <a:extLst>
              <a:ext uri="{FF2B5EF4-FFF2-40B4-BE49-F238E27FC236}">
                <a16:creationId xmlns:a16="http://schemas.microsoft.com/office/drawing/2014/main" id="{EA8E5847-3EA5-4078-8DA3-B9AD9154A3AB}"/>
              </a:ext>
            </a:extLst>
          </p:cNvPr>
          <p:cNvSpPr/>
          <p:nvPr/>
        </p:nvSpPr>
        <p:spPr>
          <a:xfrm>
            <a:off x="2155045" y="2900593"/>
            <a:ext cx="2052912" cy="1972626"/>
          </a:xfrm>
          <a:prstGeom prst="ellipse">
            <a:avLst/>
          </a:prstGeom>
          <a:solidFill>
            <a:schemeClr val="accent3">
              <a:lumMod val="20000"/>
              <a:lumOff val="80000"/>
            </a:schemeClr>
          </a:solidFill>
          <a:ln w="7620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pic>
        <p:nvPicPr>
          <p:cNvPr id="28" name="Imagen 27">
            <a:extLst>
              <a:ext uri="{FF2B5EF4-FFF2-40B4-BE49-F238E27FC236}">
                <a16:creationId xmlns:a16="http://schemas.microsoft.com/office/drawing/2014/main" id="{91B38BD8-C6D3-4257-BCCF-04CB163C4830}"/>
              </a:ext>
            </a:extLst>
          </p:cNvPr>
          <p:cNvPicPr>
            <a:picLocks noChangeAspect="1"/>
          </p:cNvPicPr>
          <p:nvPr/>
        </p:nvPicPr>
        <p:blipFill>
          <a:blip r:embed="rId3">
            <a:duotone>
              <a:prstClr val="black"/>
              <a:srgbClr val="4AAE6C">
                <a:tint val="45000"/>
                <a:satMod val="400000"/>
              </a:srgbClr>
            </a:duotone>
            <a:extLst>
              <a:ext uri="{28A0092B-C50C-407E-A947-70E740481C1C}">
                <a14:useLocalDpi xmlns:a14="http://schemas.microsoft.com/office/drawing/2010/main" val="0"/>
              </a:ext>
            </a:extLst>
          </a:blip>
          <a:stretch>
            <a:fillRect/>
          </a:stretch>
        </p:blipFill>
        <p:spPr>
          <a:xfrm>
            <a:off x="2401693" y="3120943"/>
            <a:ext cx="1479897" cy="1479897"/>
          </a:xfrm>
          <a:prstGeom prst="rect">
            <a:avLst/>
          </a:prstGeom>
        </p:spPr>
      </p:pic>
      <p:sp>
        <p:nvSpPr>
          <p:cNvPr id="30" name="CuadroTexto 29">
            <a:extLst>
              <a:ext uri="{FF2B5EF4-FFF2-40B4-BE49-F238E27FC236}">
                <a16:creationId xmlns:a16="http://schemas.microsoft.com/office/drawing/2014/main" id="{DCCA18EB-F751-43C7-818B-FB913608CF43}"/>
              </a:ext>
            </a:extLst>
          </p:cNvPr>
          <p:cNvSpPr txBox="1"/>
          <p:nvPr/>
        </p:nvSpPr>
        <p:spPr>
          <a:xfrm>
            <a:off x="7440063" y="582369"/>
            <a:ext cx="3575003" cy="368306"/>
          </a:xfrm>
          <a:prstGeom prst="rect">
            <a:avLst/>
          </a:prstGeom>
          <a:solidFill>
            <a:srgbClr val="0F3F23"/>
          </a:solidFill>
          <a:ln>
            <a:noFill/>
          </a:ln>
        </p:spPr>
        <p:txBody>
          <a:bodyPr wrap="square" rtlCol="0">
            <a:spAutoFit/>
          </a:bodyPr>
          <a:lstStyle/>
          <a:p>
            <a:pPr algn="ctr"/>
            <a:r>
              <a:rPr lang="es-CO" sz="1795" b="1">
                <a:solidFill>
                  <a:schemeClr val="bg1"/>
                </a:solidFill>
                <a:latin typeface="Arial" panose="020B0604020202020204" pitchFamily="34" charset="0"/>
                <a:cs typeface="Arial" panose="020B0604020202020204" pitchFamily="34" charset="0"/>
              </a:rPr>
              <a:t>Estructura 2019</a:t>
            </a:r>
          </a:p>
        </p:txBody>
      </p:sp>
      <p:sp>
        <p:nvSpPr>
          <p:cNvPr id="31" name="CuadroTexto 30">
            <a:extLst>
              <a:ext uri="{FF2B5EF4-FFF2-40B4-BE49-F238E27FC236}">
                <a16:creationId xmlns:a16="http://schemas.microsoft.com/office/drawing/2014/main" id="{BF7D7718-79FF-4AA2-8883-7EBD3EA83B9C}"/>
              </a:ext>
            </a:extLst>
          </p:cNvPr>
          <p:cNvSpPr txBox="1"/>
          <p:nvPr/>
        </p:nvSpPr>
        <p:spPr>
          <a:xfrm>
            <a:off x="6507523" y="1082248"/>
            <a:ext cx="5530060" cy="1888080"/>
          </a:xfrm>
          <a:prstGeom prst="rect">
            <a:avLst/>
          </a:prstGeom>
          <a:solidFill>
            <a:schemeClr val="accent3">
              <a:lumMod val="20000"/>
              <a:lumOff val="80000"/>
              <a:alpha val="40000"/>
            </a:schemeClr>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14</a:t>
            </a:r>
            <a:r>
              <a:rPr lang="es-MX" sz="1596" dirty="0">
                <a:solidFill>
                  <a:srgbClr val="0F3F23"/>
                </a:solidFill>
                <a:latin typeface="Arial" panose="020B0604020202020204" pitchFamily="34" charset="0"/>
                <a:cs typeface="Arial" panose="020B0604020202020204" pitchFamily="34" charset="0"/>
              </a:rPr>
              <a:t>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4 </a:t>
            </a:r>
            <a:r>
              <a:rPr lang="es-MX" sz="1596" b="1" dirty="0" err="1">
                <a:solidFill>
                  <a:srgbClr val="0F3F23"/>
                </a:solidFill>
                <a:latin typeface="Arial" panose="020B0604020202020204" pitchFamily="34" charset="0"/>
                <a:cs typeface="Arial" panose="020B0604020202020204" pitchFamily="34" charset="0"/>
              </a:rPr>
              <a:t>subpilares</a:t>
            </a:r>
            <a:r>
              <a:rPr lang="es-MX" sz="1596" i="1" dirty="0">
                <a:solidFill>
                  <a:srgbClr val="0F3F23"/>
                </a:solidFill>
                <a:latin typeface="Arial" panose="020B0604020202020204" pitchFamily="34" charset="0"/>
                <a:cs typeface="Arial" panose="020B0604020202020204" pitchFamily="34" charset="0"/>
              </a:rPr>
              <a:t>:</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Desempeño administrativo</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Gestión fiscal</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Transparencia</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Seguridad y justicia</a:t>
            </a:r>
            <a:endParaRPr lang="es-CO" sz="1596"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717785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037D4CFA-384F-4EA0-A8C6-9236EB4A7898}"/>
              </a:ext>
            </a:extLst>
          </p:cNvPr>
          <p:cNvSpPr/>
          <p:nvPr/>
        </p:nvSpPr>
        <p:spPr>
          <a:xfrm>
            <a:off x="143105" y="74109"/>
            <a:ext cx="11183655" cy="769441"/>
          </a:xfrm>
          <a:prstGeom prst="rect">
            <a:avLst/>
          </a:prstGeom>
        </p:spPr>
        <p:txBody>
          <a:bodyPr wrap="square">
            <a:spAutoFit/>
          </a:bodyPr>
          <a:lstStyle/>
          <a:p>
            <a:pPr algn="just">
              <a:spcBef>
                <a:spcPct val="0"/>
              </a:spcBef>
            </a:pPr>
            <a:r>
              <a:rPr lang="es-ES" sz="2200" b="1" dirty="0">
                <a:solidFill>
                  <a:srgbClr val="003621"/>
                </a:solidFill>
                <a:latin typeface="Arial" panose="020B0604020202020204" pitchFamily="34" charset="0"/>
                <a:ea typeface="+mj-ea"/>
                <a:cs typeface="Arial" panose="020B0604020202020204" pitchFamily="34" charset="0"/>
              </a:rPr>
              <a:t>Bogotá D.C, Barranquilla AM y Medellín AM encabezan el </a:t>
            </a:r>
            <a:r>
              <a:rPr lang="es-ES" sz="2200" b="1" i="1" dirty="0">
                <a:solidFill>
                  <a:srgbClr val="003621"/>
                </a:solidFill>
                <a:latin typeface="Arial" panose="020B0604020202020204" pitchFamily="34" charset="0"/>
                <a:ea typeface="+mj-ea"/>
                <a:cs typeface="Arial" panose="020B0604020202020204" pitchFamily="34" charset="0"/>
              </a:rPr>
              <a:t>ranking</a:t>
            </a:r>
            <a:r>
              <a:rPr lang="es-ES" sz="2200" b="1" dirty="0">
                <a:solidFill>
                  <a:srgbClr val="003621"/>
                </a:solidFill>
                <a:latin typeface="Arial" panose="020B0604020202020204" pitchFamily="34" charset="0"/>
                <a:ea typeface="+mj-ea"/>
                <a:cs typeface="Arial" panose="020B0604020202020204" pitchFamily="34" charset="0"/>
              </a:rPr>
              <a:t>. Cali AM mejora gracias a avances en gestión fiscal.</a:t>
            </a:r>
          </a:p>
        </p:txBody>
      </p:sp>
      <p:pic>
        <p:nvPicPr>
          <p:cNvPr id="5" name="Imagen 9">
            <a:extLst>
              <a:ext uri="{FF2B5EF4-FFF2-40B4-BE49-F238E27FC236}">
                <a16:creationId xmlns:a16="http://schemas.microsoft.com/office/drawing/2014/main" id="{60B4C38E-BA61-4784-89B3-9429F48DE922}"/>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7" name="Chart 6">
            <a:extLst>
              <a:ext uri="{FF2B5EF4-FFF2-40B4-BE49-F238E27FC236}">
                <a16:creationId xmlns:a16="http://schemas.microsoft.com/office/drawing/2014/main" id="{2DFC4327-3B83-47C6-A485-9095BE1A3754}"/>
              </a:ext>
            </a:extLst>
          </p:cNvPr>
          <p:cNvGraphicFramePr>
            <a:graphicFrameLocks/>
          </p:cNvGraphicFramePr>
          <p:nvPr>
            <p:extLst>
              <p:ext uri="{D42A27DB-BD31-4B8C-83A1-F6EECF244321}">
                <p14:modId xmlns:p14="http://schemas.microsoft.com/office/powerpoint/2010/main" val="1571060019"/>
              </p:ext>
            </p:extLst>
          </p:nvPr>
        </p:nvGraphicFramePr>
        <p:xfrm>
          <a:off x="158095" y="944381"/>
          <a:ext cx="11804056" cy="541639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590626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314390" y="2110042"/>
            <a:ext cx="6193133" cy="1019044"/>
          </a:xfrm>
        </p:spPr>
        <p:txBody>
          <a:bodyPr>
            <a:noAutofit/>
          </a:bodyPr>
          <a:lstStyle/>
          <a:p>
            <a:pPr algn="ctr">
              <a:buClr>
                <a:srgbClr val="0D6775"/>
              </a:buClr>
            </a:pPr>
            <a:r>
              <a:rPr lang="es-CO" sz="4400" b="1" dirty="0">
                <a:solidFill>
                  <a:srgbClr val="0F3F23"/>
                </a:solidFill>
                <a:latin typeface="Arial" panose="020B0604020202020204" pitchFamily="34" charset="0"/>
                <a:cs typeface="Arial" panose="020B0604020202020204" pitchFamily="34" charset="0"/>
              </a:rPr>
              <a:t>INFRAESTRUCTURA</a:t>
            </a:r>
            <a:br>
              <a:rPr lang="es-CO" sz="4400" b="1" dirty="0">
                <a:solidFill>
                  <a:srgbClr val="0F3F23"/>
                </a:solidFill>
                <a:latin typeface="Arial" panose="020B0604020202020204" pitchFamily="34" charset="0"/>
                <a:cs typeface="Arial" panose="020B0604020202020204" pitchFamily="34" charset="0"/>
              </a:rPr>
            </a:br>
            <a:r>
              <a:rPr lang="es-CO" sz="4400" b="1" dirty="0">
                <a:solidFill>
                  <a:srgbClr val="0F3F23"/>
                </a:solidFill>
                <a:latin typeface="Arial" panose="020B0604020202020204" pitchFamily="34" charset="0"/>
                <a:cs typeface="Arial" panose="020B0604020202020204" pitchFamily="34" charset="0"/>
              </a:rPr>
              <a:t>Y EQUIPAMIENTO</a:t>
            </a:r>
          </a:p>
        </p:txBody>
      </p:sp>
      <p:sp>
        <p:nvSpPr>
          <p:cNvPr id="5" name="CuadroTexto 4">
            <a:extLst>
              <a:ext uri="{FF2B5EF4-FFF2-40B4-BE49-F238E27FC236}">
                <a16:creationId xmlns:a16="http://schemas.microsoft.com/office/drawing/2014/main" id="{419E5A17-2CCF-407F-8EF0-B0510AC777D5}"/>
              </a:ext>
            </a:extLst>
          </p:cNvPr>
          <p:cNvSpPr txBox="1"/>
          <p:nvPr/>
        </p:nvSpPr>
        <p:spPr>
          <a:xfrm>
            <a:off x="6956004" y="4368382"/>
            <a:ext cx="4833352" cy="1154675"/>
          </a:xfrm>
          <a:prstGeom prst="rect">
            <a:avLst/>
          </a:prstGeom>
          <a:solidFill>
            <a:srgbClr val="F7F9F2"/>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a:buClr>
                <a:srgbClr val="0F3F23"/>
              </a:buClr>
            </a:pPr>
            <a:r>
              <a:rPr lang="es-MX" sz="1596" b="1" i="1" dirty="0">
                <a:solidFill>
                  <a:srgbClr val="0F3F23"/>
                </a:solidFill>
              </a:rPr>
              <a:t>Se elimina: </a:t>
            </a:r>
            <a:r>
              <a:rPr lang="es-MX" sz="1600" dirty="0" err="1"/>
              <a:t>subpilar</a:t>
            </a:r>
            <a:r>
              <a:rPr lang="es-MX" sz="1600" dirty="0"/>
              <a:t> de infraestructura TIC</a:t>
            </a:r>
          </a:p>
          <a:p>
            <a:pPr>
              <a:buClr>
                <a:srgbClr val="0F3F23"/>
              </a:buClr>
            </a:pPr>
            <a:r>
              <a:rPr lang="es-MX" sz="1596" b="1" i="1" dirty="0">
                <a:solidFill>
                  <a:srgbClr val="0F3F23"/>
                </a:solidFill>
              </a:rPr>
              <a:t>Se reemplaza: </a:t>
            </a:r>
            <a:r>
              <a:rPr lang="es-MX" sz="1600" i="1" dirty="0"/>
              <a:t>población conectada por vía aérea </a:t>
            </a:r>
            <a:r>
              <a:rPr lang="es-MX" sz="1600" dirty="0"/>
              <a:t>por el </a:t>
            </a:r>
            <a:r>
              <a:rPr lang="es-MX" sz="1600" i="1" dirty="0"/>
              <a:t>índice de conectividad aérea.</a:t>
            </a:r>
          </a:p>
        </p:txBody>
      </p:sp>
      <p:cxnSp>
        <p:nvCxnSpPr>
          <p:cNvPr id="6" name="Conector recto 5">
            <a:extLst>
              <a:ext uri="{FF2B5EF4-FFF2-40B4-BE49-F238E27FC236}">
                <a16:creationId xmlns:a16="http://schemas.microsoft.com/office/drawing/2014/main" id="{92E92860-915E-4AFD-BEA3-0D6337D8A49F}"/>
              </a:ext>
            </a:extLst>
          </p:cNvPr>
          <p:cNvCxnSpPr>
            <a:cxnSpLocks/>
          </p:cNvCxnSpPr>
          <p:nvPr/>
        </p:nvCxnSpPr>
        <p:spPr>
          <a:xfrm>
            <a:off x="6507523" y="867015"/>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
        <p:nvSpPr>
          <p:cNvPr id="8" name="CuadroTexto 7">
            <a:extLst>
              <a:ext uri="{FF2B5EF4-FFF2-40B4-BE49-F238E27FC236}">
                <a16:creationId xmlns:a16="http://schemas.microsoft.com/office/drawing/2014/main" id="{1B1E3017-8F4C-494D-8375-54F66F199923}"/>
              </a:ext>
            </a:extLst>
          </p:cNvPr>
          <p:cNvSpPr txBox="1"/>
          <p:nvPr/>
        </p:nvSpPr>
        <p:spPr>
          <a:xfrm>
            <a:off x="7585176" y="3873191"/>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Cambios ICC 2020</a:t>
            </a:r>
          </a:p>
        </p:txBody>
      </p:sp>
      <p:sp>
        <p:nvSpPr>
          <p:cNvPr id="9" name="Elipse 8">
            <a:extLst>
              <a:ext uri="{FF2B5EF4-FFF2-40B4-BE49-F238E27FC236}">
                <a16:creationId xmlns:a16="http://schemas.microsoft.com/office/drawing/2014/main" id="{6D4406B7-48C5-408D-86DA-DF3BB89A6BAB}"/>
              </a:ext>
            </a:extLst>
          </p:cNvPr>
          <p:cNvSpPr/>
          <p:nvPr/>
        </p:nvSpPr>
        <p:spPr>
          <a:xfrm>
            <a:off x="2384500" y="3221160"/>
            <a:ext cx="2052912" cy="1972626"/>
          </a:xfrm>
          <a:prstGeom prst="ellipse">
            <a:avLst/>
          </a:prstGeom>
          <a:solidFill>
            <a:schemeClr val="accent3">
              <a:lumMod val="20000"/>
              <a:lumOff val="80000"/>
            </a:schemeClr>
          </a:solidFill>
          <a:ln w="7620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pic>
        <p:nvPicPr>
          <p:cNvPr id="10" name="Imagen 9">
            <a:extLst>
              <a:ext uri="{FF2B5EF4-FFF2-40B4-BE49-F238E27FC236}">
                <a16:creationId xmlns:a16="http://schemas.microsoft.com/office/drawing/2014/main" id="{B2CEC86F-5F98-4023-8027-954C52F6641A}"/>
              </a:ext>
            </a:extLst>
          </p:cNvPr>
          <p:cNvPicPr>
            <a:picLocks noChangeAspect="1"/>
          </p:cNvPicPr>
          <p:nvPr/>
        </p:nvPicPr>
        <p:blipFill>
          <a:blip r:embed="rId2">
            <a:duotone>
              <a:prstClr val="black"/>
              <a:srgbClr val="4AAE6C">
                <a:tint val="45000"/>
                <a:satMod val="400000"/>
              </a:srgbClr>
            </a:duotone>
            <a:extLst>
              <a:ext uri="{28A0092B-C50C-407E-A947-70E740481C1C}">
                <a14:useLocalDpi xmlns:a14="http://schemas.microsoft.com/office/drawing/2010/main" val="0"/>
              </a:ext>
            </a:extLst>
          </a:blip>
          <a:stretch>
            <a:fillRect/>
          </a:stretch>
        </p:blipFill>
        <p:spPr>
          <a:xfrm>
            <a:off x="2623062" y="3374630"/>
            <a:ext cx="1558820" cy="1558820"/>
          </a:xfrm>
          <a:prstGeom prst="rect">
            <a:avLst/>
          </a:prstGeom>
        </p:spPr>
      </p:pic>
      <p:sp>
        <p:nvSpPr>
          <p:cNvPr id="11" name="CuadroTexto 10">
            <a:extLst>
              <a:ext uri="{FF2B5EF4-FFF2-40B4-BE49-F238E27FC236}">
                <a16:creationId xmlns:a16="http://schemas.microsoft.com/office/drawing/2014/main" id="{4AEE7218-236C-43C8-B039-24DCD8EB4E9D}"/>
              </a:ext>
            </a:extLst>
          </p:cNvPr>
          <p:cNvSpPr txBox="1"/>
          <p:nvPr/>
        </p:nvSpPr>
        <p:spPr>
          <a:xfrm>
            <a:off x="7585176" y="825964"/>
            <a:ext cx="3575003" cy="368306"/>
          </a:xfrm>
          <a:prstGeom prst="rect">
            <a:avLst/>
          </a:prstGeom>
          <a:solidFill>
            <a:srgbClr val="0F3F23"/>
          </a:solidFill>
          <a:ln>
            <a:noFill/>
          </a:ln>
        </p:spPr>
        <p:txBody>
          <a:bodyPr wrap="square" rtlCol="0">
            <a:spAutoFit/>
          </a:bodyPr>
          <a:lstStyle>
            <a:defPPr>
              <a:defRPr lang="es-ES"/>
            </a:defPPr>
            <a:lvl1pPr algn="ctr">
              <a:defRPr sz="1795" b="1">
                <a:solidFill>
                  <a:schemeClr val="bg1"/>
                </a:solidFill>
                <a:latin typeface="Arial" panose="020B0604020202020204" pitchFamily="34" charset="0"/>
                <a:cs typeface="Arial" panose="020B0604020202020204" pitchFamily="34" charset="0"/>
              </a:defRPr>
            </a:lvl1pPr>
          </a:lstStyle>
          <a:p>
            <a:r>
              <a:rPr lang="es-CO" dirty="0"/>
              <a:t>Estructura 2020</a:t>
            </a:r>
          </a:p>
        </p:txBody>
      </p:sp>
      <p:sp>
        <p:nvSpPr>
          <p:cNvPr id="12" name="CuadroTexto 11">
            <a:extLst>
              <a:ext uri="{FF2B5EF4-FFF2-40B4-BE49-F238E27FC236}">
                <a16:creationId xmlns:a16="http://schemas.microsoft.com/office/drawing/2014/main" id="{522CA72C-C742-440B-AACF-69F70823AA5D}"/>
              </a:ext>
            </a:extLst>
          </p:cNvPr>
          <p:cNvSpPr txBox="1"/>
          <p:nvPr/>
        </p:nvSpPr>
        <p:spPr>
          <a:xfrm>
            <a:off x="6956003" y="1347643"/>
            <a:ext cx="4833349" cy="1520288"/>
          </a:xfrm>
          <a:prstGeom prst="rect">
            <a:avLst/>
          </a:prstGeom>
          <a:solidFill>
            <a:schemeClr val="accent3">
              <a:lumMod val="20000"/>
              <a:lumOff val="80000"/>
              <a:alpha val="40000"/>
            </a:schemeClr>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17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3 </a:t>
            </a:r>
            <a:r>
              <a:rPr lang="es-MX" sz="1596" b="1" dirty="0" err="1">
                <a:solidFill>
                  <a:srgbClr val="0F3F23"/>
                </a:solidFill>
                <a:latin typeface="Arial" panose="020B0604020202020204" pitchFamily="34" charset="0"/>
                <a:cs typeface="Arial" panose="020B0604020202020204" pitchFamily="34" charset="0"/>
              </a:rPr>
              <a:t>subpilares</a:t>
            </a:r>
            <a:r>
              <a:rPr lang="es-MX" sz="1596" i="1" dirty="0">
                <a:solidFill>
                  <a:srgbClr val="0F3F23"/>
                </a:solidFill>
                <a:latin typeface="Arial" panose="020B0604020202020204" pitchFamily="34" charset="0"/>
                <a:cs typeface="Arial" panose="020B0604020202020204" pitchFamily="34" charset="0"/>
              </a:rPr>
              <a:t>:</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Infraestructura de servicios</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Conectividad</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Oferta cultural</a:t>
            </a:r>
          </a:p>
        </p:txBody>
      </p:sp>
    </p:spTree>
    <p:extLst>
      <p:ext uri="{BB962C8B-B14F-4D97-AF65-F5344CB8AC3E}">
        <p14:creationId xmlns:p14="http://schemas.microsoft.com/office/powerpoint/2010/main" val="8991197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E28E-9B49-D147-AB3F-28896F2EA1F4}"/>
              </a:ext>
            </a:extLst>
          </p:cNvPr>
          <p:cNvSpPr>
            <a:spLocks noGrp="1"/>
          </p:cNvSpPr>
          <p:nvPr>
            <p:ph type="title"/>
          </p:nvPr>
        </p:nvSpPr>
        <p:spPr>
          <a:xfrm>
            <a:off x="839003" y="1520811"/>
            <a:ext cx="10529868" cy="3870152"/>
          </a:xfrm>
        </p:spPr>
        <p:txBody>
          <a:bodyPr>
            <a:normAutofit fontScale="90000"/>
          </a:bodyPr>
          <a:lstStyle/>
          <a:p>
            <a:r>
              <a:rPr lang="es-ES_tradnl" sz="5999" b="0" dirty="0">
                <a:solidFill>
                  <a:schemeClr val="tx1">
                    <a:lumMod val="75000"/>
                    <a:lumOff val="25000"/>
                  </a:schemeClr>
                </a:solidFill>
                <a:latin typeface="+mn-lt"/>
              </a:rPr>
              <a:t>La pandemia del COVID-19 ha provocado en el mundo la más severa crisis sanitaria y económica desde la segunda posguerra.</a:t>
            </a:r>
          </a:p>
        </p:txBody>
      </p:sp>
    </p:spTree>
    <p:extLst>
      <p:ext uri="{BB962C8B-B14F-4D97-AF65-F5344CB8AC3E}">
        <p14:creationId xmlns:p14="http://schemas.microsoft.com/office/powerpoint/2010/main" val="30449959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5F4868CC-8AF3-48FA-BE2C-2D286E46B480}"/>
              </a:ext>
            </a:extLst>
          </p:cNvPr>
          <p:cNvSpPr>
            <a:spLocks noGrp="1"/>
          </p:cNvSpPr>
          <p:nvPr>
            <p:ph type="title"/>
          </p:nvPr>
        </p:nvSpPr>
        <p:spPr>
          <a:xfrm>
            <a:off x="218804" y="167021"/>
            <a:ext cx="11535046" cy="1006429"/>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Bogotá D.C, Medellín AM y Tunja obtienen las primeras posiciones. Tunja mejora seis posiciones por cuenta de mejoras en servicios públicos y oferta cultural y Manizales AM pierde lugares en recaudo por eventos culturales.</a:t>
            </a:r>
            <a:endParaRPr lang="es-ES" sz="2200" b="1" i="1" dirty="0">
              <a:solidFill>
                <a:srgbClr val="003621"/>
              </a:solidFill>
              <a:latin typeface="Arial" panose="020B0604020202020204" pitchFamily="34" charset="0"/>
              <a:cs typeface="Arial" panose="020B0604020202020204" pitchFamily="34" charset="0"/>
            </a:endParaRPr>
          </a:p>
        </p:txBody>
      </p:sp>
      <p:pic>
        <p:nvPicPr>
          <p:cNvPr id="4" name="Imagen 9">
            <a:extLst>
              <a:ext uri="{FF2B5EF4-FFF2-40B4-BE49-F238E27FC236}">
                <a16:creationId xmlns:a16="http://schemas.microsoft.com/office/drawing/2014/main" id="{64EB384D-8403-4C0E-89A2-55DB5E90D17E}"/>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7" name="Chart 6">
            <a:extLst>
              <a:ext uri="{FF2B5EF4-FFF2-40B4-BE49-F238E27FC236}">
                <a16:creationId xmlns:a16="http://schemas.microsoft.com/office/drawing/2014/main" id="{2F962A28-D07B-442F-A73C-F97D175D3354}"/>
              </a:ext>
            </a:extLst>
          </p:cNvPr>
          <p:cNvGraphicFramePr>
            <a:graphicFrameLocks/>
          </p:cNvGraphicFramePr>
          <p:nvPr>
            <p:extLst>
              <p:ext uri="{D42A27DB-BD31-4B8C-83A1-F6EECF244321}">
                <p14:modId xmlns:p14="http://schemas.microsoft.com/office/powerpoint/2010/main" val="3928046260"/>
              </p:ext>
            </p:extLst>
          </p:nvPr>
        </p:nvGraphicFramePr>
        <p:xfrm>
          <a:off x="104504" y="1271151"/>
          <a:ext cx="11872637" cy="491978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110535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EB97F65F-B08D-4647-9A6E-0F5369CD0E87}"/>
              </a:ext>
            </a:extLst>
          </p:cNvPr>
          <p:cNvSpPr/>
          <p:nvPr/>
        </p:nvSpPr>
        <p:spPr>
          <a:xfrm>
            <a:off x="2384502" y="3583049"/>
            <a:ext cx="1593926" cy="1589191"/>
          </a:xfrm>
          <a:prstGeom prst="ellipse">
            <a:avLst/>
          </a:prstGeom>
          <a:solidFill>
            <a:srgbClr val="F1FAFE"/>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sp>
        <p:nvSpPr>
          <p:cNvPr id="5" name="CuadroTexto 4">
            <a:extLst>
              <a:ext uri="{FF2B5EF4-FFF2-40B4-BE49-F238E27FC236}">
                <a16:creationId xmlns:a16="http://schemas.microsoft.com/office/drawing/2014/main" id="{7150ED39-2AA2-476C-953D-F48469CF2B9C}"/>
              </a:ext>
            </a:extLst>
          </p:cNvPr>
          <p:cNvSpPr txBox="1"/>
          <p:nvPr/>
        </p:nvSpPr>
        <p:spPr>
          <a:xfrm>
            <a:off x="7515033" y="2376212"/>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Cambios ICC 2020</a:t>
            </a:r>
          </a:p>
        </p:txBody>
      </p:sp>
      <p:sp>
        <p:nvSpPr>
          <p:cNvPr id="4" name="CuadroTexto 3">
            <a:extLst>
              <a:ext uri="{FF2B5EF4-FFF2-40B4-BE49-F238E27FC236}">
                <a16:creationId xmlns:a16="http://schemas.microsoft.com/office/drawing/2014/main" id="{377D2BA9-AD94-4858-BC3D-DABAB02AFE06}"/>
              </a:ext>
            </a:extLst>
          </p:cNvPr>
          <p:cNvSpPr txBox="1"/>
          <p:nvPr/>
        </p:nvSpPr>
        <p:spPr>
          <a:xfrm>
            <a:off x="6885860" y="2838502"/>
            <a:ext cx="4833349" cy="3731471"/>
          </a:xfrm>
          <a:prstGeom prst="rect">
            <a:avLst/>
          </a:prstGeom>
          <a:solidFill>
            <a:srgbClr val="D6E2D9">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buNone/>
            </a:pPr>
            <a:r>
              <a:rPr lang="es-ES" sz="1600" dirty="0"/>
              <a:t>Este pilar es el antiguo </a:t>
            </a:r>
            <a:r>
              <a:rPr lang="es-ES" sz="1600" dirty="0" err="1"/>
              <a:t>subpilar</a:t>
            </a:r>
            <a:r>
              <a:rPr lang="es-ES" sz="1600" dirty="0"/>
              <a:t> infraestructura TIC.</a:t>
            </a:r>
            <a:endParaRPr lang="es-ES" sz="1400" dirty="0"/>
          </a:p>
          <a:p>
            <a:pPr marL="0" indent="0">
              <a:buNone/>
            </a:pPr>
            <a:r>
              <a:rPr lang="es-ES" sz="1596" b="1" dirty="0">
                <a:solidFill>
                  <a:srgbClr val="0F3F23"/>
                </a:solidFill>
              </a:rPr>
              <a:t>Se incluyen:</a:t>
            </a:r>
          </a:p>
          <a:p>
            <a:pPr marL="341940" indent="-341940">
              <a:buClr>
                <a:srgbClr val="0F3F23"/>
              </a:buClr>
              <a:buFont typeface="+mj-lt"/>
              <a:buAutoNum type="arabicPeriod"/>
            </a:pPr>
            <a:r>
              <a:rPr lang="es-MX" sz="1596" dirty="0"/>
              <a:t>Penetración de internet banda ancha fija</a:t>
            </a:r>
          </a:p>
          <a:p>
            <a:pPr marL="341940" indent="-341940">
              <a:buClr>
                <a:srgbClr val="0F3F23"/>
              </a:buClr>
              <a:buFont typeface="+mj-lt"/>
              <a:buAutoNum type="arabicPeriod"/>
            </a:pPr>
            <a:r>
              <a:rPr lang="es-MX" sz="1596" dirty="0"/>
              <a:t>Ancho de banda de internet</a:t>
            </a:r>
          </a:p>
          <a:p>
            <a:pPr marL="341940" indent="-341940">
              <a:buClr>
                <a:srgbClr val="0F3F23"/>
              </a:buClr>
              <a:buFont typeface="+mj-lt"/>
              <a:buAutoNum type="arabicPeriod"/>
            </a:pPr>
            <a:r>
              <a:rPr lang="es-MX" sz="1596" dirty="0"/>
              <a:t>Hogares con computador</a:t>
            </a:r>
          </a:p>
          <a:p>
            <a:pPr marL="341940" indent="-341940">
              <a:buClr>
                <a:srgbClr val="0F3F23"/>
              </a:buClr>
              <a:buFont typeface="+mj-lt"/>
              <a:buAutoNum type="arabicPeriod"/>
            </a:pPr>
            <a:r>
              <a:rPr lang="es-MX" sz="1596" dirty="0"/>
              <a:t>Hogares con teléfono celular</a:t>
            </a:r>
          </a:p>
          <a:p>
            <a:pPr marL="341940" indent="-341940">
              <a:buClr>
                <a:srgbClr val="0F3F23"/>
              </a:buClr>
              <a:buFont typeface="+mj-lt"/>
              <a:buAutoNum type="arabicPeriod"/>
            </a:pPr>
            <a:r>
              <a:rPr lang="es-MX" sz="1596" dirty="0"/>
              <a:t>Matriculados en programas TIC</a:t>
            </a:r>
          </a:p>
          <a:p>
            <a:pPr marL="341940" indent="-341940">
              <a:buClr>
                <a:srgbClr val="0F3F23"/>
              </a:buClr>
              <a:buFont typeface="+mj-lt"/>
              <a:buAutoNum type="arabicPeriod"/>
            </a:pPr>
            <a:r>
              <a:rPr lang="es-MX" sz="1596" dirty="0"/>
              <a:t>Graduados en programas TIC</a:t>
            </a:r>
          </a:p>
          <a:p>
            <a:pPr marL="341940" indent="-341940">
              <a:buClr>
                <a:srgbClr val="0F3F23"/>
              </a:buClr>
              <a:buFont typeface="+mj-lt"/>
              <a:buAutoNum type="arabicPeriod"/>
            </a:pPr>
            <a:r>
              <a:rPr lang="es-MX" sz="1596" dirty="0"/>
              <a:t>Programas TIC </a:t>
            </a:r>
          </a:p>
          <a:p>
            <a:pPr marL="0" indent="0">
              <a:buNone/>
            </a:pPr>
            <a:endParaRPr lang="es-CO" sz="1596" i="1" dirty="0"/>
          </a:p>
        </p:txBody>
      </p:sp>
      <p:sp>
        <p:nvSpPr>
          <p:cNvPr id="6" name="CuadroTexto 5">
            <a:extLst>
              <a:ext uri="{FF2B5EF4-FFF2-40B4-BE49-F238E27FC236}">
                <a16:creationId xmlns:a16="http://schemas.microsoft.com/office/drawing/2014/main" id="{78E3C9F5-6E40-4634-9C4C-AF1F1DCED658}"/>
              </a:ext>
            </a:extLst>
          </p:cNvPr>
          <p:cNvSpPr txBox="1"/>
          <p:nvPr/>
        </p:nvSpPr>
        <p:spPr>
          <a:xfrm>
            <a:off x="7515033" y="498156"/>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sp>
        <p:nvSpPr>
          <p:cNvPr id="8" name="CuadroTexto 7">
            <a:extLst>
              <a:ext uri="{FF2B5EF4-FFF2-40B4-BE49-F238E27FC236}">
                <a16:creationId xmlns:a16="http://schemas.microsoft.com/office/drawing/2014/main" id="{AA7E73B2-A82D-489A-A5A5-B48AA749FA29}"/>
              </a:ext>
            </a:extLst>
          </p:cNvPr>
          <p:cNvSpPr txBox="1"/>
          <p:nvPr/>
        </p:nvSpPr>
        <p:spPr>
          <a:xfrm>
            <a:off x="6885860" y="1044860"/>
            <a:ext cx="4833349" cy="1151918"/>
          </a:xfrm>
          <a:prstGeom prst="rect">
            <a:avLst/>
          </a:prstGeom>
          <a:solidFill>
            <a:srgbClr val="EFF3F0"/>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7 </a:t>
            </a:r>
            <a:r>
              <a:rPr lang="es-MX" sz="1596" dirty="0">
                <a:latin typeface="Arial" panose="020B0604020202020204" pitchFamily="34" charset="0"/>
                <a:cs typeface="Arial" panose="020B0604020202020204" pitchFamily="34" charset="0"/>
              </a:rPr>
              <a:t>indicadores distribuidos en dos </a:t>
            </a:r>
            <a:r>
              <a:rPr lang="es-MX" sz="1596" dirty="0" err="1">
                <a:latin typeface="Arial" panose="020B0604020202020204" pitchFamily="34" charset="0"/>
                <a:cs typeface="Arial" panose="020B0604020202020204" pitchFamily="34" charset="0"/>
              </a:rPr>
              <a:t>subpilares</a:t>
            </a:r>
            <a:endParaRPr lang="es-MX" sz="1596" dirty="0">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Infraestructura TIC</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Capacidades TIC</a:t>
            </a:r>
          </a:p>
        </p:txBody>
      </p:sp>
      <p:cxnSp>
        <p:nvCxnSpPr>
          <p:cNvPr id="9" name="Conector recto 8">
            <a:extLst>
              <a:ext uri="{FF2B5EF4-FFF2-40B4-BE49-F238E27FC236}">
                <a16:creationId xmlns:a16="http://schemas.microsoft.com/office/drawing/2014/main" id="{A78F60D4-8863-4D0F-96B6-53B06FC5C644}"/>
              </a:ext>
            </a:extLst>
          </p:cNvPr>
          <p:cNvCxnSpPr>
            <a:cxnSpLocks/>
          </p:cNvCxnSpPr>
          <p:nvPr/>
        </p:nvCxnSpPr>
        <p:spPr>
          <a:xfrm>
            <a:off x="6507523" y="867015"/>
            <a:ext cx="0" cy="5698432"/>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
        <p:nvSpPr>
          <p:cNvPr id="12" name="Título 1">
            <a:extLst>
              <a:ext uri="{FF2B5EF4-FFF2-40B4-BE49-F238E27FC236}">
                <a16:creationId xmlns:a16="http://schemas.microsoft.com/office/drawing/2014/main" id="{0A91310E-222C-48FC-90BF-10CFBF7CD0DE}"/>
              </a:ext>
            </a:extLst>
          </p:cNvPr>
          <p:cNvSpPr txBox="1">
            <a:spLocks/>
          </p:cNvSpPr>
          <p:nvPr/>
        </p:nvSpPr>
        <p:spPr>
          <a:xfrm>
            <a:off x="654949" y="1853866"/>
            <a:ext cx="5189530" cy="1325563"/>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CO" b="1">
                <a:solidFill>
                  <a:srgbClr val="0F3F23"/>
                </a:solidFill>
                <a:latin typeface="Arial" panose="020B0604020202020204" pitchFamily="34" charset="0"/>
                <a:cs typeface="Arial" panose="020B0604020202020204" pitchFamily="34" charset="0"/>
              </a:rPr>
              <a:t>ADOPCIÓN TIC</a:t>
            </a:r>
          </a:p>
        </p:txBody>
      </p:sp>
      <p:sp>
        <p:nvSpPr>
          <p:cNvPr id="13" name="Elipse 12">
            <a:extLst>
              <a:ext uri="{FF2B5EF4-FFF2-40B4-BE49-F238E27FC236}">
                <a16:creationId xmlns:a16="http://schemas.microsoft.com/office/drawing/2014/main" id="{341194D0-7189-43AE-AC64-8F5F56F6357C}"/>
              </a:ext>
            </a:extLst>
          </p:cNvPr>
          <p:cNvSpPr/>
          <p:nvPr/>
        </p:nvSpPr>
        <p:spPr>
          <a:xfrm>
            <a:off x="2197833" y="3313969"/>
            <a:ext cx="2052912" cy="1972626"/>
          </a:xfrm>
          <a:prstGeom prst="ellipse">
            <a:avLst/>
          </a:prstGeom>
          <a:solidFill>
            <a:schemeClr val="accent3">
              <a:lumMod val="20000"/>
              <a:lumOff val="80000"/>
            </a:schemeClr>
          </a:solidFill>
          <a:ln w="7620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pic>
        <p:nvPicPr>
          <p:cNvPr id="14" name="Imagen 13" descr="Imagen que contiene dibujo, alimentos&#10;&#10;Descripción generada automáticamente">
            <a:extLst>
              <a:ext uri="{FF2B5EF4-FFF2-40B4-BE49-F238E27FC236}">
                <a16:creationId xmlns:a16="http://schemas.microsoft.com/office/drawing/2014/main" id="{FFDDA842-1F08-460F-91C1-710A799CF93D}"/>
              </a:ext>
            </a:extLst>
          </p:cNvPr>
          <p:cNvPicPr>
            <a:picLocks noChangeAspect="1"/>
          </p:cNvPicPr>
          <p:nvPr/>
        </p:nvPicPr>
        <p:blipFill>
          <a:blip r:embed="rId3"/>
          <a:stretch>
            <a:fillRect/>
          </a:stretch>
        </p:blipFill>
        <p:spPr>
          <a:xfrm>
            <a:off x="2646099" y="3674214"/>
            <a:ext cx="1207231" cy="1207231"/>
          </a:xfrm>
          <a:prstGeom prst="rect">
            <a:avLst/>
          </a:prstGeom>
        </p:spPr>
      </p:pic>
    </p:spTree>
    <p:extLst>
      <p:ext uri="{BB962C8B-B14F-4D97-AF65-F5344CB8AC3E}">
        <p14:creationId xmlns:p14="http://schemas.microsoft.com/office/powerpoint/2010/main" val="307631646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94A33AD-7A3D-4799-8C2A-0A31B363CA34}"/>
              </a:ext>
            </a:extLst>
          </p:cNvPr>
          <p:cNvSpPr>
            <a:spLocks noGrp="1"/>
          </p:cNvSpPr>
          <p:nvPr>
            <p:ph type="title"/>
          </p:nvPr>
        </p:nvSpPr>
        <p:spPr>
          <a:xfrm>
            <a:off x="225083" y="110578"/>
            <a:ext cx="11310425" cy="1006429"/>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Manizales AM y Bogotá D.C ocupan las primeras posiciones en este pilar. El avance de Cúcuta (+6) se debe a que asciende nueve puestos en capacidades TIC. Montería pierde en infraestructura y capacidades TIC.</a:t>
            </a:r>
          </a:p>
        </p:txBody>
      </p:sp>
      <p:pic>
        <p:nvPicPr>
          <p:cNvPr id="4" name="Imagen 3">
            <a:extLst>
              <a:ext uri="{FF2B5EF4-FFF2-40B4-BE49-F238E27FC236}">
                <a16:creationId xmlns:a16="http://schemas.microsoft.com/office/drawing/2014/main" id="{054C987C-347A-4796-BE41-71D4FB8590F1}"/>
              </a:ext>
            </a:extLst>
          </p:cNvPr>
          <p:cNvPicPr>
            <a:picLocks noChangeAspect="1"/>
          </p:cNvPicPr>
          <p:nvPr/>
        </p:nvPicPr>
        <p:blipFill>
          <a:blip r:embed="rId3"/>
          <a:stretch>
            <a:fillRect/>
          </a:stretch>
        </p:blipFill>
        <p:spPr>
          <a:xfrm>
            <a:off x="98032" y="6420414"/>
            <a:ext cx="1594285" cy="360000"/>
          </a:xfrm>
          <a:prstGeom prst="rect">
            <a:avLst/>
          </a:prstGeom>
          <a:solidFill>
            <a:schemeClr val="bg1"/>
          </a:solidFill>
        </p:spPr>
      </p:pic>
      <p:graphicFrame>
        <p:nvGraphicFramePr>
          <p:cNvPr id="10" name="Chart 9">
            <a:extLst>
              <a:ext uri="{FF2B5EF4-FFF2-40B4-BE49-F238E27FC236}">
                <a16:creationId xmlns:a16="http://schemas.microsoft.com/office/drawing/2014/main" id="{39F0E9EF-EA43-44A3-93EF-539F112DA852}"/>
              </a:ext>
            </a:extLst>
          </p:cNvPr>
          <p:cNvGraphicFramePr>
            <a:graphicFrameLocks/>
          </p:cNvGraphicFramePr>
          <p:nvPr>
            <p:extLst>
              <p:ext uri="{D42A27DB-BD31-4B8C-83A1-F6EECF244321}">
                <p14:modId xmlns:p14="http://schemas.microsoft.com/office/powerpoint/2010/main" val="3848690252"/>
              </p:ext>
            </p:extLst>
          </p:nvPr>
        </p:nvGraphicFramePr>
        <p:xfrm>
          <a:off x="98031" y="875616"/>
          <a:ext cx="12011811" cy="542194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563596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lipse 10">
            <a:extLst>
              <a:ext uri="{FF2B5EF4-FFF2-40B4-BE49-F238E27FC236}">
                <a16:creationId xmlns:a16="http://schemas.microsoft.com/office/drawing/2014/main" id="{EA7DC4ED-F822-4AE2-A0EB-5819926BECBF}"/>
              </a:ext>
            </a:extLst>
          </p:cNvPr>
          <p:cNvSpPr/>
          <p:nvPr/>
        </p:nvSpPr>
        <p:spPr>
          <a:xfrm>
            <a:off x="2448556" y="3492372"/>
            <a:ext cx="1609200" cy="1609200"/>
          </a:xfrm>
          <a:prstGeom prst="ellipse">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p>
        </p:txBody>
      </p:sp>
      <p:sp>
        <p:nvSpPr>
          <p:cNvPr id="5" name="CuadroTexto 4">
            <a:extLst>
              <a:ext uri="{FF2B5EF4-FFF2-40B4-BE49-F238E27FC236}">
                <a16:creationId xmlns:a16="http://schemas.microsoft.com/office/drawing/2014/main" id="{7150ED39-2AA2-476C-953D-F48469CF2B9C}"/>
              </a:ext>
            </a:extLst>
          </p:cNvPr>
          <p:cNvSpPr txBox="1"/>
          <p:nvPr/>
        </p:nvSpPr>
        <p:spPr>
          <a:xfrm>
            <a:off x="7515033" y="3308219"/>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Cambios ICC 2020</a:t>
            </a:r>
          </a:p>
        </p:txBody>
      </p:sp>
      <p:sp>
        <p:nvSpPr>
          <p:cNvPr id="3" name="Título 2"/>
          <p:cNvSpPr>
            <a:spLocks noGrp="1"/>
          </p:cNvSpPr>
          <p:nvPr>
            <p:ph type="title"/>
          </p:nvPr>
        </p:nvSpPr>
        <p:spPr>
          <a:xfrm>
            <a:off x="-1535394" y="2963560"/>
            <a:ext cx="9712173" cy="597942"/>
          </a:xfrm>
        </p:spPr>
        <p:txBody>
          <a:bodyPr>
            <a:noAutofit/>
          </a:bodyPr>
          <a:lstStyle/>
          <a:p>
            <a:pPr algn="ctr">
              <a:buClr>
                <a:srgbClr val="0D6775"/>
              </a:buClr>
            </a:pPr>
            <a:r>
              <a:rPr lang="es-CO" sz="5385" b="1">
                <a:solidFill>
                  <a:srgbClr val="0F3F23"/>
                </a:solidFill>
                <a:latin typeface="Calibri" panose="020F0502020204030204" pitchFamily="34" charset="0"/>
                <a:cs typeface="Calibri" panose="020F0502020204030204" pitchFamily="34" charset="0"/>
              </a:rPr>
              <a:t>SOSTENIBILIDAD </a:t>
            </a:r>
            <a:br>
              <a:rPr lang="es-CO" sz="5385" b="1">
                <a:solidFill>
                  <a:srgbClr val="0F3F23"/>
                </a:solidFill>
                <a:latin typeface="Calibri" panose="020F0502020204030204" pitchFamily="34" charset="0"/>
                <a:cs typeface="Calibri" panose="020F0502020204030204" pitchFamily="34" charset="0"/>
              </a:rPr>
            </a:br>
            <a:r>
              <a:rPr lang="es-CO" sz="5385" b="1">
                <a:solidFill>
                  <a:srgbClr val="0F3F23"/>
                </a:solidFill>
                <a:latin typeface="Calibri" panose="020F0502020204030204" pitchFamily="34" charset="0"/>
                <a:cs typeface="Calibri" panose="020F0502020204030204" pitchFamily="34" charset="0"/>
              </a:rPr>
              <a:t>AMBIENTAL</a:t>
            </a:r>
          </a:p>
        </p:txBody>
      </p:sp>
      <p:pic>
        <p:nvPicPr>
          <p:cNvPr id="7" name="Imagen 6"/>
          <p:cNvPicPr>
            <a:picLocks noChangeAspect="1"/>
          </p:cNvPicPr>
          <p:nvPr/>
        </p:nvPicPr>
        <p:blipFill>
          <a:blip r:embed="rId3">
            <a:duotone>
              <a:prstClr val="black"/>
              <a:srgbClr val="4AAE6C">
                <a:tint val="45000"/>
                <a:satMod val="400000"/>
              </a:srgbClr>
            </a:duotone>
            <a:extLst>
              <a:ext uri="{28A0092B-C50C-407E-A947-70E740481C1C}">
                <a14:useLocalDpi xmlns:a14="http://schemas.microsoft.com/office/drawing/2010/main" val="0"/>
              </a:ext>
            </a:extLst>
          </a:blip>
          <a:stretch>
            <a:fillRect/>
          </a:stretch>
        </p:blipFill>
        <p:spPr>
          <a:xfrm>
            <a:off x="2418920" y="3492372"/>
            <a:ext cx="1610737" cy="1610737"/>
          </a:xfrm>
          <a:prstGeom prst="rect">
            <a:avLst/>
          </a:prstGeom>
          <a:noFill/>
          <a:ln>
            <a:noFill/>
          </a:ln>
        </p:spPr>
      </p:pic>
      <p:sp>
        <p:nvSpPr>
          <p:cNvPr id="4" name="CuadroTexto 3">
            <a:extLst>
              <a:ext uri="{FF2B5EF4-FFF2-40B4-BE49-F238E27FC236}">
                <a16:creationId xmlns:a16="http://schemas.microsoft.com/office/drawing/2014/main" id="{377D2BA9-AD94-4858-BC3D-DABAB02AFE06}"/>
              </a:ext>
            </a:extLst>
          </p:cNvPr>
          <p:cNvSpPr txBox="1"/>
          <p:nvPr/>
        </p:nvSpPr>
        <p:spPr>
          <a:xfrm>
            <a:off x="6885860" y="3770509"/>
            <a:ext cx="4833349" cy="783548"/>
          </a:xfrm>
          <a:prstGeom prst="rect">
            <a:avLst/>
          </a:prstGeom>
          <a:solidFill>
            <a:srgbClr val="EFF3F0">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a:buClr>
                <a:srgbClr val="0F3F23"/>
              </a:buClr>
            </a:pPr>
            <a:r>
              <a:rPr lang="es-MX" sz="1596" b="1" dirty="0">
                <a:solidFill>
                  <a:srgbClr val="0F3F23"/>
                </a:solidFill>
              </a:rPr>
              <a:t>Se incluyen</a:t>
            </a:r>
            <a:r>
              <a:rPr lang="es-MX" sz="1596" dirty="0">
                <a:solidFill>
                  <a:srgbClr val="0F3F23"/>
                </a:solidFill>
              </a:rPr>
              <a:t>: </a:t>
            </a:r>
            <a:r>
              <a:rPr lang="es-MX" sz="1596" dirty="0"/>
              <a:t>Generación de emisiones de CO2 de fuentes fijas.  </a:t>
            </a:r>
          </a:p>
        </p:txBody>
      </p:sp>
      <p:sp>
        <p:nvSpPr>
          <p:cNvPr id="6" name="CuadroTexto 5">
            <a:extLst>
              <a:ext uri="{FF2B5EF4-FFF2-40B4-BE49-F238E27FC236}">
                <a16:creationId xmlns:a16="http://schemas.microsoft.com/office/drawing/2014/main" id="{78E3C9F5-6E40-4634-9C4C-AF1F1DCED658}"/>
              </a:ext>
            </a:extLst>
          </p:cNvPr>
          <p:cNvSpPr txBox="1"/>
          <p:nvPr/>
        </p:nvSpPr>
        <p:spPr>
          <a:xfrm>
            <a:off x="7515033" y="812056"/>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sp>
        <p:nvSpPr>
          <p:cNvPr id="8" name="CuadroTexto 7">
            <a:extLst>
              <a:ext uri="{FF2B5EF4-FFF2-40B4-BE49-F238E27FC236}">
                <a16:creationId xmlns:a16="http://schemas.microsoft.com/office/drawing/2014/main" id="{AA7E73B2-A82D-489A-A5A5-B48AA749FA29}"/>
              </a:ext>
            </a:extLst>
          </p:cNvPr>
          <p:cNvSpPr txBox="1"/>
          <p:nvPr/>
        </p:nvSpPr>
        <p:spPr>
          <a:xfrm>
            <a:off x="6885860" y="1406563"/>
            <a:ext cx="4833349" cy="1520288"/>
          </a:xfrm>
          <a:prstGeom prst="rect">
            <a:avLst/>
          </a:prstGeom>
          <a:solidFill>
            <a:srgbClr val="EFF3F0"/>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7</a:t>
            </a:r>
            <a:r>
              <a:rPr lang="es-MX" sz="1596" b="1" dirty="0">
                <a:solidFill>
                  <a:srgbClr val="0A6789"/>
                </a:solidFill>
                <a:latin typeface="Arial" panose="020B0604020202020204" pitchFamily="34" charset="0"/>
                <a:cs typeface="Arial" panose="020B0604020202020204" pitchFamily="34" charset="0"/>
              </a:rPr>
              <a:t>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2 </a:t>
            </a:r>
            <a:r>
              <a:rPr lang="es-MX" sz="1596" b="1" dirty="0" err="1">
                <a:solidFill>
                  <a:srgbClr val="0F3F23"/>
                </a:solidFill>
                <a:latin typeface="Arial" panose="020B0604020202020204" pitchFamily="34" charset="0"/>
                <a:cs typeface="Arial" panose="020B0604020202020204" pitchFamily="34" charset="0"/>
              </a:rPr>
              <a:t>subpilares</a:t>
            </a:r>
            <a:r>
              <a:rPr lang="es-MX" sz="1596" i="1" dirty="0">
                <a:solidFill>
                  <a:srgbClr val="0F3F23"/>
                </a:solidFill>
                <a:latin typeface="Arial" panose="020B0604020202020204" pitchFamily="34" charset="0"/>
                <a:cs typeface="Arial" panose="020B0604020202020204" pitchFamily="34" charset="0"/>
              </a:rPr>
              <a:t>:</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Activos naturales</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Gestión ambiental y del riesgo</a:t>
            </a:r>
          </a:p>
          <a:p>
            <a:pPr marL="341940" indent="-341940" algn="just">
              <a:lnSpc>
                <a:spcPct val="150000"/>
              </a:lnSpc>
              <a:buClr>
                <a:srgbClr val="0D7593"/>
              </a:buClr>
              <a:buFont typeface="+mj-lt"/>
              <a:buAutoNum type="arabicPeriod"/>
            </a:pPr>
            <a:endParaRPr lang="es-CO" sz="1596" i="1" dirty="0">
              <a:latin typeface="Arial" panose="020B060402020202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A78F60D4-8863-4D0F-96B6-53B06FC5C644}"/>
              </a:ext>
            </a:extLst>
          </p:cNvPr>
          <p:cNvCxnSpPr>
            <a:cxnSpLocks/>
          </p:cNvCxnSpPr>
          <p:nvPr/>
        </p:nvCxnSpPr>
        <p:spPr>
          <a:xfrm>
            <a:off x="6507523" y="867015"/>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30995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9">
            <a:extLst>
              <a:ext uri="{FF2B5EF4-FFF2-40B4-BE49-F238E27FC236}">
                <a16:creationId xmlns:a16="http://schemas.microsoft.com/office/drawing/2014/main" id="{89DC0AA6-4DE3-4338-B740-886A0BE684D7}"/>
              </a:ext>
            </a:extLst>
          </p:cNvPr>
          <p:cNvPicPr>
            <a:picLocks noChangeAspect="1"/>
          </p:cNvPicPr>
          <p:nvPr/>
        </p:nvPicPr>
        <p:blipFill>
          <a:blip r:embed="rId3"/>
          <a:stretch>
            <a:fillRect/>
          </a:stretch>
        </p:blipFill>
        <p:spPr>
          <a:xfrm>
            <a:off x="98032" y="6450719"/>
            <a:ext cx="1594285" cy="360000"/>
          </a:xfrm>
          <a:prstGeom prst="rect">
            <a:avLst/>
          </a:prstGeom>
        </p:spPr>
      </p:pic>
      <p:sp>
        <p:nvSpPr>
          <p:cNvPr id="10" name="Título 5">
            <a:extLst>
              <a:ext uri="{FF2B5EF4-FFF2-40B4-BE49-F238E27FC236}">
                <a16:creationId xmlns:a16="http://schemas.microsoft.com/office/drawing/2014/main" id="{007126E5-ABB0-48FC-B9DE-9BA3E18D103F}"/>
              </a:ext>
            </a:extLst>
          </p:cNvPr>
          <p:cNvSpPr>
            <a:spLocks noGrp="1"/>
          </p:cNvSpPr>
          <p:nvPr>
            <p:ph type="title"/>
          </p:nvPr>
        </p:nvSpPr>
        <p:spPr>
          <a:xfrm>
            <a:off x="231382" y="218650"/>
            <a:ext cx="11477037" cy="701731"/>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Bogotá D.C, San José del Guaviare y Florencia son primeros. Mitú asciende (+10) ya que mejora 12 lugares en gestión ambiental y del riesgo. </a:t>
            </a:r>
          </a:p>
        </p:txBody>
      </p:sp>
      <p:graphicFrame>
        <p:nvGraphicFramePr>
          <p:cNvPr id="5" name="Chart 4">
            <a:extLst>
              <a:ext uri="{FF2B5EF4-FFF2-40B4-BE49-F238E27FC236}">
                <a16:creationId xmlns:a16="http://schemas.microsoft.com/office/drawing/2014/main" id="{08993E77-6A50-4318-B7CC-9D1B51BF897A}"/>
              </a:ext>
            </a:extLst>
          </p:cNvPr>
          <p:cNvGraphicFramePr>
            <a:graphicFrameLocks/>
          </p:cNvGraphicFramePr>
          <p:nvPr>
            <p:extLst>
              <p:ext uri="{D42A27DB-BD31-4B8C-83A1-F6EECF244321}">
                <p14:modId xmlns:p14="http://schemas.microsoft.com/office/powerpoint/2010/main" val="2722392603"/>
              </p:ext>
            </p:extLst>
          </p:nvPr>
        </p:nvGraphicFramePr>
        <p:xfrm>
          <a:off x="171877" y="939432"/>
          <a:ext cx="11864119" cy="5511288"/>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5419575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466450" y="2207759"/>
            <a:ext cx="6482652" cy="597942"/>
          </a:xfrm>
        </p:spPr>
        <p:txBody>
          <a:bodyPr>
            <a:noAutofit/>
          </a:bodyPr>
          <a:lstStyle/>
          <a:p>
            <a:pPr algn="ctr">
              <a:buClr>
                <a:srgbClr val="0D6775"/>
              </a:buClr>
            </a:pPr>
            <a:r>
              <a:rPr lang="es-CO" sz="5385" b="1">
                <a:solidFill>
                  <a:srgbClr val="0F3F23"/>
                </a:solidFill>
                <a:latin typeface="Arial" panose="020B0604020202020204" pitchFamily="34" charset="0"/>
                <a:cs typeface="Arial" panose="020B0604020202020204" pitchFamily="34" charset="0"/>
              </a:rPr>
              <a:t>SALUD</a:t>
            </a:r>
          </a:p>
        </p:txBody>
      </p:sp>
      <p:pic>
        <p:nvPicPr>
          <p:cNvPr id="5" name="Imagen 4"/>
          <p:cNvPicPr>
            <a:picLocks noChangeAspect="1"/>
          </p:cNvPicPr>
          <p:nvPr/>
        </p:nvPicPr>
        <p:blipFill>
          <a:blip r:embed="rId2">
            <a:duotone>
              <a:prstClr val="black"/>
              <a:srgbClr val="00B050">
                <a:tint val="45000"/>
                <a:satMod val="400000"/>
              </a:srgbClr>
            </a:duotone>
            <a:extLst>
              <a:ext uri="{28A0092B-C50C-407E-A947-70E740481C1C}">
                <a14:useLocalDpi xmlns:a14="http://schemas.microsoft.com/office/drawing/2010/main" val="0"/>
              </a:ext>
            </a:extLst>
          </a:blip>
          <a:stretch>
            <a:fillRect/>
          </a:stretch>
        </p:blipFill>
        <p:spPr>
          <a:xfrm>
            <a:off x="2114018" y="3380594"/>
            <a:ext cx="1213636" cy="1213636"/>
          </a:xfrm>
          <a:prstGeom prst="rect">
            <a:avLst/>
          </a:prstGeom>
        </p:spPr>
      </p:pic>
      <p:sp>
        <p:nvSpPr>
          <p:cNvPr id="7" name="CuadroTexto 6">
            <a:extLst>
              <a:ext uri="{FF2B5EF4-FFF2-40B4-BE49-F238E27FC236}">
                <a16:creationId xmlns:a16="http://schemas.microsoft.com/office/drawing/2014/main" id="{B8F0EFFE-8161-4B78-AAE3-0163FC5BF41A}"/>
              </a:ext>
            </a:extLst>
          </p:cNvPr>
          <p:cNvSpPr txBox="1"/>
          <p:nvPr/>
        </p:nvSpPr>
        <p:spPr>
          <a:xfrm>
            <a:off x="7346104" y="604586"/>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sp>
        <p:nvSpPr>
          <p:cNvPr id="8" name="CuadroTexto 7">
            <a:extLst>
              <a:ext uri="{FF2B5EF4-FFF2-40B4-BE49-F238E27FC236}">
                <a16:creationId xmlns:a16="http://schemas.microsoft.com/office/drawing/2014/main" id="{B71A645F-FBB2-4D6C-A565-4BAB0199FF49}"/>
              </a:ext>
            </a:extLst>
          </p:cNvPr>
          <p:cNvSpPr txBox="1"/>
          <p:nvPr/>
        </p:nvSpPr>
        <p:spPr>
          <a:xfrm>
            <a:off x="6567443" y="1085215"/>
            <a:ext cx="4833349" cy="1888080"/>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12</a:t>
            </a:r>
            <a:r>
              <a:rPr lang="es-MX" sz="1596" b="1" dirty="0">
                <a:solidFill>
                  <a:srgbClr val="0A6789"/>
                </a:solidFill>
                <a:latin typeface="Arial" panose="020B0604020202020204" pitchFamily="34" charset="0"/>
                <a:cs typeface="Arial" panose="020B0604020202020204" pitchFamily="34" charset="0"/>
              </a:rPr>
              <a:t>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3 </a:t>
            </a:r>
            <a:r>
              <a:rPr lang="es-MX" sz="1596" b="1" dirty="0" err="1">
                <a:solidFill>
                  <a:srgbClr val="0F3F23"/>
                </a:solidFill>
                <a:latin typeface="Arial" panose="020B0604020202020204" pitchFamily="34" charset="0"/>
                <a:cs typeface="Arial" panose="020B0604020202020204" pitchFamily="34" charset="0"/>
              </a:rPr>
              <a:t>subpilares</a:t>
            </a:r>
            <a:r>
              <a:rPr lang="es-MX" sz="1596" i="1" dirty="0">
                <a:solidFill>
                  <a:srgbClr val="0F3F23"/>
                </a:solidFill>
                <a:latin typeface="Arial" panose="020B0604020202020204" pitchFamily="34" charset="0"/>
                <a:cs typeface="Arial" panose="020B0604020202020204" pitchFamily="34" charset="0"/>
              </a:rPr>
              <a:t>:</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Acceso a servicios de salud</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Resultados en salud</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Capacidades en salud</a:t>
            </a:r>
          </a:p>
          <a:p>
            <a:pPr algn="just">
              <a:lnSpc>
                <a:spcPct val="150000"/>
              </a:lnSpc>
              <a:buClr>
                <a:srgbClr val="0D7593"/>
              </a:buClr>
            </a:pPr>
            <a:endParaRPr lang="es-CO" sz="1596" i="1" dirty="0">
              <a:latin typeface="Arial" panose="020B0604020202020204" pitchFamily="34" charset="0"/>
              <a:cs typeface="Arial" panose="020B0604020202020204" pitchFamily="34" charset="0"/>
            </a:endParaRP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
        <p:nvSpPr>
          <p:cNvPr id="11" name="CuadroTexto 4">
            <a:extLst>
              <a:ext uri="{FF2B5EF4-FFF2-40B4-BE49-F238E27FC236}">
                <a16:creationId xmlns:a16="http://schemas.microsoft.com/office/drawing/2014/main" id="{9016ADCA-D0E6-46A9-AD7F-21D6BD372B89}"/>
              </a:ext>
            </a:extLst>
          </p:cNvPr>
          <p:cNvSpPr txBox="1"/>
          <p:nvPr/>
        </p:nvSpPr>
        <p:spPr>
          <a:xfrm>
            <a:off x="7220000" y="3021383"/>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Cambios ICC 2020</a:t>
            </a:r>
          </a:p>
        </p:txBody>
      </p:sp>
      <p:sp>
        <p:nvSpPr>
          <p:cNvPr id="12" name="CuadroTexto 3">
            <a:extLst>
              <a:ext uri="{FF2B5EF4-FFF2-40B4-BE49-F238E27FC236}">
                <a16:creationId xmlns:a16="http://schemas.microsoft.com/office/drawing/2014/main" id="{DDE24273-9367-4AFD-A1B9-C0C095B25D72}"/>
              </a:ext>
            </a:extLst>
          </p:cNvPr>
          <p:cNvSpPr txBox="1"/>
          <p:nvPr/>
        </p:nvSpPr>
        <p:spPr>
          <a:xfrm>
            <a:off x="6590827" y="3483673"/>
            <a:ext cx="4833349" cy="2993768"/>
          </a:xfrm>
          <a:prstGeom prst="rect">
            <a:avLst/>
          </a:prstGeom>
          <a:solidFill>
            <a:srgbClr val="EFF3F0">
              <a:alpha val="40000"/>
            </a:srgbClr>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marL="0" indent="0">
              <a:buClr>
                <a:srgbClr val="0F3F23"/>
              </a:buClr>
              <a:buNone/>
            </a:pPr>
            <a:r>
              <a:rPr lang="es-MX" sz="1596" dirty="0"/>
              <a:t>Se crean </a:t>
            </a:r>
            <a:r>
              <a:rPr lang="es-MX" sz="1596" b="1" dirty="0"/>
              <a:t>dos nuevos </a:t>
            </a:r>
            <a:r>
              <a:rPr lang="es-MX" sz="1596" dirty="0" err="1"/>
              <a:t>subpilares</a:t>
            </a:r>
            <a:r>
              <a:rPr lang="es-MX" sz="1596" dirty="0"/>
              <a:t>:</a:t>
            </a:r>
          </a:p>
          <a:p>
            <a:pPr>
              <a:buClr>
                <a:srgbClr val="0F3F23"/>
              </a:buClr>
            </a:pPr>
            <a:r>
              <a:rPr lang="es-MX" sz="1596" dirty="0"/>
              <a:t>Acceso: coberturas (salud y vacunación) y controles prenatales</a:t>
            </a:r>
          </a:p>
          <a:p>
            <a:pPr>
              <a:buClr>
                <a:srgbClr val="0F3F23"/>
              </a:buClr>
            </a:pPr>
            <a:r>
              <a:rPr lang="es-MX" sz="1596" dirty="0"/>
              <a:t>Capacidades en salud: médicos generales, médicos especialistas y comunidad en salud y camas de servicios especializados.</a:t>
            </a:r>
          </a:p>
          <a:p>
            <a:pPr>
              <a:buClr>
                <a:srgbClr val="0F3F23"/>
              </a:buClr>
            </a:pPr>
            <a:r>
              <a:rPr lang="es-MX" sz="1596" dirty="0"/>
              <a:t>El </a:t>
            </a:r>
            <a:r>
              <a:rPr lang="es-MX" sz="1596" dirty="0" err="1"/>
              <a:t>subpilar</a:t>
            </a:r>
            <a:r>
              <a:rPr lang="es-MX" sz="1596" dirty="0"/>
              <a:t> de resultados en salud queda compuesto por mortalidad infantil.</a:t>
            </a:r>
          </a:p>
        </p:txBody>
      </p:sp>
    </p:spTree>
    <p:extLst>
      <p:ext uri="{BB962C8B-B14F-4D97-AF65-F5344CB8AC3E}">
        <p14:creationId xmlns:p14="http://schemas.microsoft.com/office/powerpoint/2010/main" val="28141417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29C0ABB9-DACF-4A5F-86D1-0649CE478EF4}"/>
              </a:ext>
            </a:extLst>
          </p:cNvPr>
          <p:cNvSpPr>
            <a:spLocks noGrp="1"/>
          </p:cNvSpPr>
          <p:nvPr>
            <p:ph type="title"/>
          </p:nvPr>
        </p:nvSpPr>
        <p:spPr>
          <a:xfrm>
            <a:off x="98033" y="75524"/>
            <a:ext cx="11804158" cy="1006429"/>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Tunja, Medellín AM y Popayán presentan los mejores resultados en este pilar. Cúcuta AM avanza 7 posiciones en el </a:t>
            </a:r>
            <a:r>
              <a:rPr lang="es-ES" sz="2200" b="1" dirty="0" err="1">
                <a:solidFill>
                  <a:srgbClr val="003621"/>
                </a:solidFill>
                <a:latin typeface="Arial" panose="020B0604020202020204" pitchFamily="34" charset="0"/>
                <a:cs typeface="Arial" panose="020B0604020202020204" pitchFamily="34" charset="0"/>
              </a:rPr>
              <a:t>subpilar</a:t>
            </a:r>
            <a:r>
              <a:rPr lang="es-ES" sz="2200" b="1" dirty="0">
                <a:solidFill>
                  <a:srgbClr val="003621"/>
                </a:solidFill>
                <a:latin typeface="Arial" panose="020B0604020202020204" pitchFamily="34" charset="0"/>
                <a:cs typeface="Arial" panose="020B0604020202020204" pitchFamily="34" charset="0"/>
              </a:rPr>
              <a:t> de acceso a salud. Mientras Armenia pierde puntaje y posiciones en mortalidad infantil.</a:t>
            </a:r>
          </a:p>
        </p:txBody>
      </p:sp>
      <p:pic>
        <p:nvPicPr>
          <p:cNvPr id="4" name="Imagen 9">
            <a:extLst>
              <a:ext uri="{FF2B5EF4-FFF2-40B4-BE49-F238E27FC236}">
                <a16:creationId xmlns:a16="http://schemas.microsoft.com/office/drawing/2014/main" id="{D1730377-3865-424F-90BA-B12E2FAE4503}"/>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7" name="Chart 6">
            <a:extLst>
              <a:ext uri="{FF2B5EF4-FFF2-40B4-BE49-F238E27FC236}">
                <a16:creationId xmlns:a16="http://schemas.microsoft.com/office/drawing/2014/main" id="{7511D167-9A64-4EBC-8C09-EF70473CC2C0}"/>
              </a:ext>
            </a:extLst>
          </p:cNvPr>
          <p:cNvGraphicFramePr>
            <a:graphicFrameLocks/>
          </p:cNvGraphicFramePr>
          <p:nvPr>
            <p:extLst>
              <p:ext uri="{D42A27DB-BD31-4B8C-83A1-F6EECF244321}">
                <p14:modId xmlns:p14="http://schemas.microsoft.com/office/powerpoint/2010/main" val="2945882080"/>
              </p:ext>
            </p:extLst>
          </p:nvPr>
        </p:nvGraphicFramePr>
        <p:xfrm>
          <a:off x="187972" y="1158240"/>
          <a:ext cx="11714218" cy="52924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0340371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259447" y="2354245"/>
            <a:ext cx="6482652" cy="597942"/>
          </a:xfrm>
        </p:spPr>
        <p:txBody>
          <a:bodyPr>
            <a:noAutofit/>
          </a:bodyPr>
          <a:lstStyle/>
          <a:p>
            <a:pPr algn="ctr">
              <a:buClr>
                <a:srgbClr val="0D6775"/>
              </a:buClr>
            </a:pPr>
            <a:r>
              <a:rPr lang="es-CO" sz="4000" b="1">
                <a:solidFill>
                  <a:srgbClr val="0F3F23"/>
                </a:solidFill>
                <a:latin typeface="Arial" panose="020B0604020202020204" pitchFamily="34" charset="0"/>
                <a:cs typeface="Arial" panose="020B0604020202020204" pitchFamily="34" charset="0"/>
              </a:rPr>
              <a:t>EDUCACIÓN BÁSICA Y MEDIA</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061293" y="1917553"/>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39E70571-5557-461C-AA2A-E1216F323C91}"/>
              </a:ext>
            </a:extLst>
          </p:cNvPr>
          <p:cNvSpPr txBox="1"/>
          <p:nvPr/>
        </p:nvSpPr>
        <p:spPr>
          <a:xfrm>
            <a:off x="6282632" y="2451406"/>
            <a:ext cx="4833349" cy="1151918"/>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11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2 </a:t>
            </a:r>
            <a:r>
              <a:rPr lang="es-MX" sz="1596" b="1" dirty="0" err="1">
                <a:solidFill>
                  <a:srgbClr val="0F3F23"/>
                </a:solidFill>
                <a:latin typeface="Arial" panose="020B0604020202020204" pitchFamily="34" charset="0"/>
                <a:cs typeface="Arial" panose="020B0604020202020204" pitchFamily="34" charset="0"/>
              </a:rPr>
              <a:t>subpilares</a:t>
            </a:r>
            <a:r>
              <a:rPr lang="es-MX" sz="1596" b="1" dirty="0">
                <a:solidFill>
                  <a:srgbClr val="0F3F23"/>
                </a:solidFill>
                <a:latin typeface="Arial" panose="020B0604020202020204" pitchFamily="34" charset="0"/>
                <a:cs typeface="Arial" panose="020B0604020202020204" pitchFamily="34" charset="0"/>
              </a:rPr>
              <a:t>:</a:t>
            </a:r>
            <a:endParaRPr lang="es-MX" sz="1596" i="1" dirty="0">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Cobertura en educación</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Calidad en educación </a:t>
            </a:r>
          </a:p>
        </p:txBody>
      </p:sp>
      <p:pic>
        <p:nvPicPr>
          <p:cNvPr id="12" name="Imagen 11">
            <a:extLst>
              <a:ext uri="{FF2B5EF4-FFF2-40B4-BE49-F238E27FC236}">
                <a16:creationId xmlns:a16="http://schemas.microsoft.com/office/drawing/2014/main" id="{B65126C4-BAB4-41AC-A3FA-C08A9395553F}"/>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03268" y="3408538"/>
            <a:ext cx="1235135" cy="1235135"/>
          </a:xfrm>
          <a:prstGeom prst="rect">
            <a:avLst/>
          </a:prstGeom>
        </p:spPr>
      </p:pic>
    </p:spTree>
    <p:extLst>
      <p:ext uri="{BB962C8B-B14F-4D97-AF65-F5344CB8AC3E}">
        <p14:creationId xmlns:p14="http://schemas.microsoft.com/office/powerpoint/2010/main" val="40757159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a:extLst>
              <a:ext uri="{FF2B5EF4-FFF2-40B4-BE49-F238E27FC236}">
                <a16:creationId xmlns:a16="http://schemas.microsoft.com/office/drawing/2014/main" id="{77C4F6B9-62ED-42DB-880D-F1884BA8738D}"/>
              </a:ext>
            </a:extLst>
          </p:cNvPr>
          <p:cNvSpPr>
            <a:spLocks noGrp="1"/>
          </p:cNvSpPr>
          <p:nvPr>
            <p:ph type="title"/>
          </p:nvPr>
        </p:nvSpPr>
        <p:spPr>
          <a:xfrm>
            <a:off x="98032" y="65799"/>
            <a:ext cx="11654257" cy="1006429"/>
          </a:xfrm>
          <a:prstGeom prst="rect">
            <a:avLst/>
          </a:prstGeom>
        </p:spPr>
        <p:txBody>
          <a:bodyPr wrap="square">
            <a:spAutoFit/>
          </a:bodyPr>
          <a:lstStyle/>
          <a:p>
            <a:pPr algn="just"/>
            <a:r>
              <a:rPr lang="es-CO" sz="2200" b="1" dirty="0">
                <a:solidFill>
                  <a:srgbClr val="003621"/>
                </a:solidFill>
                <a:latin typeface="Arial" panose="020B0604020202020204" pitchFamily="34" charset="0"/>
                <a:cs typeface="Arial" panose="020B0604020202020204" pitchFamily="34" charset="0"/>
              </a:rPr>
              <a:t>B</a:t>
            </a:r>
            <a:r>
              <a:rPr lang="es-ES" sz="2200" b="1" dirty="0" err="1">
                <a:solidFill>
                  <a:srgbClr val="003621"/>
                </a:solidFill>
                <a:latin typeface="Arial" panose="020B0604020202020204" pitchFamily="34" charset="0"/>
                <a:cs typeface="Arial" panose="020B0604020202020204" pitchFamily="34" charset="0"/>
              </a:rPr>
              <a:t>ucaramanga</a:t>
            </a:r>
            <a:r>
              <a:rPr lang="es-ES" sz="2200" b="1" dirty="0">
                <a:solidFill>
                  <a:srgbClr val="003621"/>
                </a:solidFill>
                <a:latin typeface="Arial" panose="020B0604020202020204" pitchFamily="34" charset="0"/>
                <a:cs typeface="Arial" panose="020B0604020202020204" pitchFamily="34" charset="0"/>
              </a:rPr>
              <a:t> AM, Popayán y Bogotá D.C son los mejores en este pilar. La escalada de Santa Marta (+15) ocurre porque mejora 17 puestos en calidad de la educación. Medellín AM y Manizales AM pierden en cobertura y calidad.</a:t>
            </a:r>
          </a:p>
        </p:txBody>
      </p:sp>
      <p:pic>
        <p:nvPicPr>
          <p:cNvPr id="4" name="Imagen 9">
            <a:extLst>
              <a:ext uri="{FF2B5EF4-FFF2-40B4-BE49-F238E27FC236}">
                <a16:creationId xmlns:a16="http://schemas.microsoft.com/office/drawing/2014/main" id="{67CC59F2-CA81-40AD-B067-6A536D424E98}"/>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8" name="Chart 7">
            <a:extLst>
              <a:ext uri="{FF2B5EF4-FFF2-40B4-BE49-F238E27FC236}">
                <a16:creationId xmlns:a16="http://schemas.microsoft.com/office/drawing/2014/main" id="{E14B0459-DADF-4C3B-A353-C5BE275ABAC5}"/>
              </a:ext>
            </a:extLst>
          </p:cNvPr>
          <p:cNvGraphicFramePr>
            <a:graphicFrameLocks/>
          </p:cNvGraphicFramePr>
          <p:nvPr>
            <p:extLst>
              <p:ext uri="{D42A27DB-BD31-4B8C-83A1-F6EECF244321}">
                <p14:modId xmlns:p14="http://schemas.microsoft.com/office/powerpoint/2010/main" val="3972239243"/>
              </p:ext>
            </p:extLst>
          </p:nvPr>
        </p:nvGraphicFramePr>
        <p:xfrm>
          <a:off x="98366" y="653930"/>
          <a:ext cx="11952151" cy="565692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9986352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259447" y="2386204"/>
            <a:ext cx="6233883" cy="597942"/>
          </a:xfrm>
        </p:spPr>
        <p:txBody>
          <a:bodyPr>
            <a:noAutofit/>
          </a:bodyPr>
          <a:lstStyle/>
          <a:p>
            <a:pPr algn="ctr">
              <a:buClr>
                <a:srgbClr val="0D6775"/>
              </a:buClr>
            </a:pPr>
            <a:r>
              <a:rPr lang="es-CO" sz="3200" b="1">
                <a:solidFill>
                  <a:srgbClr val="0F3F23"/>
                </a:solidFill>
                <a:latin typeface="Arial" panose="020B0604020202020204" pitchFamily="34" charset="0"/>
                <a:cs typeface="Arial" panose="020B0604020202020204" pitchFamily="34" charset="0"/>
              </a:rPr>
              <a:t>EDUCACIÓN SUPERIOR Y FORMACIÓN PARA EL TRABAJO</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061293" y="2001453"/>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39E70571-5557-461C-AA2A-E1216F323C91}"/>
              </a:ext>
            </a:extLst>
          </p:cNvPr>
          <p:cNvSpPr txBox="1"/>
          <p:nvPr/>
        </p:nvSpPr>
        <p:spPr>
          <a:xfrm>
            <a:off x="6282632" y="2535306"/>
            <a:ext cx="4833349" cy="1888659"/>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9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3 </a:t>
            </a:r>
            <a:r>
              <a:rPr lang="es-MX" sz="1596" b="1" dirty="0" err="1">
                <a:solidFill>
                  <a:srgbClr val="0F3F23"/>
                </a:solidFill>
                <a:latin typeface="Arial" panose="020B0604020202020204" pitchFamily="34" charset="0"/>
                <a:cs typeface="Arial" panose="020B0604020202020204" pitchFamily="34" charset="0"/>
              </a:rPr>
              <a:t>subpilares</a:t>
            </a:r>
            <a:r>
              <a:rPr lang="es-MX" sz="1596" b="1" dirty="0">
                <a:solidFill>
                  <a:srgbClr val="0F3F23"/>
                </a:solidFill>
                <a:latin typeface="Arial" panose="020B0604020202020204" pitchFamily="34" charset="0"/>
                <a:cs typeface="Arial" panose="020B0604020202020204" pitchFamily="34" charset="0"/>
              </a:rPr>
              <a:t>:</a:t>
            </a:r>
            <a:endParaRPr lang="es-MX" sz="1596" i="1" dirty="0">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Cobertura en educación superior</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Calidad en educación superior</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Educación para el trabajo y el desarrollo humano (ETDH)</a:t>
            </a:r>
          </a:p>
        </p:txBody>
      </p:sp>
      <p:pic>
        <p:nvPicPr>
          <p:cNvPr id="16" name="Imagen 15" descr="Imagen que contiene transporte, rueda&#10;&#10;Descripción generada automáticamente">
            <a:extLst>
              <a:ext uri="{FF2B5EF4-FFF2-40B4-BE49-F238E27FC236}">
                <a16:creationId xmlns:a16="http://schemas.microsoft.com/office/drawing/2014/main" id="{A52E472A-96F1-45B5-8226-5E1EA7065150}"/>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68749" y="3470922"/>
            <a:ext cx="1110368" cy="1110368"/>
          </a:xfrm>
          <a:prstGeom prst="rect">
            <a:avLst/>
          </a:prstGeom>
        </p:spPr>
      </p:pic>
    </p:spTree>
    <p:extLst>
      <p:ext uri="{BB962C8B-B14F-4D97-AF65-F5344CB8AC3E}">
        <p14:creationId xmlns:p14="http://schemas.microsoft.com/office/powerpoint/2010/main" val="98132187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sp>
        <p:nvSpPr>
          <p:cNvPr id="452" name="Google Shape;452;p81"/>
          <p:cNvSpPr txBox="1"/>
          <p:nvPr/>
        </p:nvSpPr>
        <p:spPr>
          <a:xfrm>
            <a:off x="3446642" y="6533958"/>
            <a:ext cx="5277249" cy="263385"/>
          </a:xfrm>
          <a:prstGeom prst="rect">
            <a:avLst/>
          </a:prstGeom>
          <a:noFill/>
          <a:ln>
            <a:noFill/>
          </a:ln>
        </p:spPr>
        <p:txBody>
          <a:bodyPr spcFirstLastPara="1" wrap="square" lIns="90807" tIns="45388" rIns="90807" bIns="45388" anchor="t" anchorCtr="0">
            <a:noAutofit/>
          </a:bodyPr>
          <a:lstStyle/>
          <a:p>
            <a:pPr algn="ctr" defTabSz="911840"/>
            <a:r>
              <a:rPr lang="en" sz="1060">
                <a:solidFill>
                  <a:srgbClr val="434343"/>
                </a:solidFill>
                <a:latin typeface="Calibri"/>
              </a:rPr>
              <a:t>Fuente: Elaboración propia con base en CEPAL.</a:t>
            </a:r>
            <a:endParaRPr sz="1060">
              <a:solidFill>
                <a:srgbClr val="434343"/>
              </a:solidFill>
              <a:latin typeface="Calibri"/>
            </a:endParaRPr>
          </a:p>
        </p:txBody>
      </p:sp>
      <p:sp>
        <p:nvSpPr>
          <p:cNvPr id="453" name="Google Shape;453;p81"/>
          <p:cNvSpPr txBox="1"/>
          <p:nvPr/>
        </p:nvSpPr>
        <p:spPr>
          <a:xfrm>
            <a:off x="260130" y="141554"/>
            <a:ext cx="11078430" cy="854117"/>
          </a:xfrm>
          <a:prstGeom prst="rect">
            <a:avLst/>
          </a:prstGeom>
          <a:noFill/>
          <a:ln>
            <a:noFill/>
          </a:ln>
        </p:spPr>
        <p:txBody>
          <a:bodyPr spcFirstLastPara="1" wrap="square" lIns="90807" tIns="45388" rIns="90807" bIns="45388" anchor="t" anchorCtr="0">
            <a:noAutofit/>
          </a:bodyPr>
          <a:lstStyle/>
          <a:p>
            <a:pPr algn="just" defTabSz="911840">
              <a:buClr>
                <a:srgbClr val="003621"/>
              </a:buClr>
              <a:buSzPts val="2100"/>
            </a:pPr>
            <a:r>
              <a:rPr lang="en" sz="2383" b="1" dirty="0" err="1">
                <a:solidFill>
                  <a:srgbClr val="003621"/>
                </a:solidFill>
                <a:latin typeface="Calibri"/>
              </a:rPr>
              <a:t>Además</a:t>
            </a:r>
            <a:r>
              <a:rPr lang="en" sz="2383" b="1" dirty="0">
                <a:solidFill>
                  <a:srgbClr val="003621"/>
                </a:solidFill>
                <a:latin typeface="Calibri"/>
              </a:rPr>
              <a:t> de los </a:t>
            </a:r>
            <a:r>
              <a:rPr lang="en" sz="2383" b="1" dirty="0" err="1">
                <a:solidFill>
                  <a:srgbClr val="003621"/>
                </a:solidFill>
                <a:latin typeface="Calibri"/>
              </a:rPr>
              <a:t>costos</a:t>
            </a:r>
            <a:r>
              <a:rPr lang="en" sz="2383" b="1" dirty="0">
                <a:solidFill>
                  <a:srgbClr val="003621"/>
                </a:solidFill>
                <a:latin typeface="Calibri"/>
              </a:rPr>
              <a:t> </a:t>
            </a:r>
            <a:r>
              <a:rPr lang="en" sz="2383" b="1" dirty="0" err="1">
                <a:solidFill>
                  <a:srgbClr val="003621"/>
                </a:solidFill>
                <a:latin typeface="Calibri"/>
              </a:rPr>
              <a:t>en</a:t>
            </a:r>
            <a:r>
              <a:rPr lang="en" sz="2383" b="1" dirty="0">
                <a:solidFill>
                  <a:srgbClr val="003621"/>
                </a:solidFill>
                <a:latin typeface="Calibri"/>
              </a:rPr>
              <a:t> </a:t>
            </a:r>
            <a:r>
              <a:rPr lang="en" sz="2383" b="1" dirty="0" err="1">
                <a:solidFill>
                  <a:srgbClr val="003621"/>
                </a:solidFill>
                <a:latin typeface="Calibri"/>
              </a:rPr>
              <a:t>vidas</a:t>
            </a:r>
            <a:r>
              <a:rPr lang="en" sz="2383" b="1" dirty="0">
                <a:solidFill>
                  <a:srgbClr val="003621"/>
                </a:solidFill>
                <a:latin typeface="Calibri"/>
              </a:rPr>
              <a:t> </a:t>
            </a:r>
            <a:r>
              <a:rPr lang="en" sz="2383" b="1" dirty="0" err="1">
                <a:solidFill>
                  <a:srgbClr val="003621"/>
                </a:solidFill>
                <a:latin typeface="Calibri"/>
              </a:rPr>
              <a:t>humanas</a:t>
            </a:r>
            <a:r>
              <a:rPr lang="en" sz="2383" b="1" dirty="0">
                <a:solidFill>
                  <a:srgbClr val="003621"/>
                </a:solidFill>
                <a:latin typeface="Calibri"/>
              </a:rPr>
              <a:t>, el COVID-19 </a:t>
            </a:r>
            <a:r>
              <a:rPr lang="en" sz="2383" b="1" dirty="0" err="1">
                <a:solidFill>
                  <a:srgbClr val="003621"/>
                </a:solidFill>
                <a:latin typeface="Calibri"/>
              </a:rPr>
              <a:t>tiene</a:t>
            </a:r>
            <a:r>
              <a:rPr lang="en" sz="2383" b="1" dirty="0">
                <a:solidFill>
                  <a:srgbClr val="003621"/>
                </a:solidFill>
                <a:latin typeface="Calibri"/>
              </a:rPr>
              <a:t> </a:t>
            </a:r>
            <a:r>
              <a:rPr lang="en" sz="2383" b="1" dirty="0" err="1">
                <a:solidFill>
                  <a:srgbClr val="003621"/>
                </a:solidFill>
                <a:latin typeface="Calibri"/>
              </a:rPr>
              <a:t>efectos</a:t>
            </a:r>
            <a:r>
              <a:rPr lang="en" sz="2383" b="1" dirty="0">
                <a:solidFill>
                  <a:srgbClr val="003621"/>
                </a:solidFill>
                <a:latin typeface="Calibri"/>
              </a:rPr>
              <a:t> graves </a:t>
            </a:r>
            <a:r>
              <a:rPr lang="en" sz="2383" b="1" dirty="0" err="1">
                <a:solidFill>
                  <a:srgbClr val="003621"/>
                </a:solidFill>
                <a:latin typeface="Calibri"/>
              </a:rPr>
              <a:t>en</a:t>
            </a:r>
            <a:r>
              <a:rPr lang="en" sz="2383" b="1" dirty="0">
                <a:solidFill>
                  <a:srgbClr val="003621"/>
                </a:solidFill>
                <a:latin typeface="Calibri"/>
              </a:rPr>
              <a:t> la </a:t>
            </a:r>
            <a:r>
              <a:rPr lang="en" sz="2383" b="1" dirty="0" err="1">
                <a:solidFill>
                  <a:srgbClr val="003621"/>
                </a:solidFill>
                <a:latin typeface="Calibri"/>
              </a:rPr>
              <a:t>oferta</a:t>
            </a:r>
            <a:r>
              <a:rPr lang="en" sz="2383" b="1" dirty="0">
                <a:solidFill>
                  <a:srgbClr val="003621"/>
                </a:solidFill>
                <a:latin typeface="Calibri"/>
              </a:rPr>
              <a:t> y la </a:t>
            </a:r>
            <a:r>
              <a:rPr lang="en" sz="2383" b="1" dirty="0" err="1">
                <a:solidFill>
                  <a:srgbClr val="003621"/>
                </a:solidFill>
                <a:latin typeface="Calibri"/>
              </a:rPr>
              <a:t>demanda</a:t>
            </a:r>
            <a:r>
              <a:rPr lang="en" sz="2383" b="1" dirty="0">
                <a:solidFill>
                  <a:srgbClr val="003621"/>
                </a:solidFill>
                <a:latin typeface="Calibri"/>
              </a:rPr>
              <a:t> </a:t>
            </a:r>
            <a:r>
              <a:rPr lang="en" sz="2383" b="1" dirty="0" err="1">
                <a:solidFill>
                  <a:srgbClr val="003621"/>
                </a:solidFill>
                <a:latin typeface="Calibri"/>
              </a:rPr>
              <a:t>en</a:t>
            </a:r>
            <a:r>
              <a:rPr lang="en" sz="2383" b="1" dirty="0">
                <a:solidFill>
                  <a:srgbClr val="003621"/>
                </a:solidFill>
                <a:latin typeface="Calibri"/>
              </a:rPr>
              <a:t> el </a:t>
            </a:r>
            <a:r>
              <a:rPr lang="en" sz="2383" b="1" dirty="0" err="1">
                <a:solidFill>
                  <a:srgbClr val="003621"/>
                </a:solidFill>
                <a:latin typeface="Calibri"/>
              </a:rPr>
              <a:t>corto</a:t>
            </a:r>
            <a:r>
              <a:rPr lang="en" sz="2383" b="1" dirty="0">
                <a:solidFill>
                  <a:srgbClr val="003621"/>
                </a:solidFill>
                <a:latin typeface="Calibri"/>
              </a:rPr>
              <a:t> y largo </a:t>
            </a:r>
            <a:r>
              <a:rPr lang="en" sz="2383" b="1" dirty="0" err="1">
                <a:solidFill>
                  <a:srgbClr val="003621"/>
                </a:solidFill>
                <a:latin typeface="Calibri"/>
              </a:rPr>
              <a:t>plazo</a:t>
            </a:r>
            <a:r>
              <a:rPr lang="en" sz="2383" b="1" dirty="0">
                <a:solidFill>
                  <a:srgbClr val="003621"/>
                </a:solidFill>
                <a:latin typeface="Calibri"/>
              </a:rPr>
              <a:t>, a </a:t>
            </a:r>
            <a:r>
              <a:rPr lang="en" sz="2383" b="1" dirty="0" err="1">
                <a:solidFill>
                  <a:srgbClr val="003621"/>
                </a:solidFill>
                <a:latin typeface="Calibri"/>
              </a:rPr>
              <a:t>nivel</a:t>
            </a:r>
            <a:r>
              <a:rPr lang="en" sz="2383" b="1" dirty="0">
                <a:solidFill>
                  <a:srgbClr val="003621"/>
                </a:solidFill>
                <a:latin typeface="Calibri"/>
              </a:rPr>
              <a:t> </a:t>
            </a:r>
            <a:r>
              <a:rPr lang="en" sz="2383" b="1" dirty="0" err="1">
                <a:solidFill>
                  <a:srgbClr val="003621"/>
                </a:solidFill>
                <a:latin typeface="Calibri"/>
              </a:rPr>
              <a:t>agregado</a:t>
            </a:r>
            <a:r>
              <a:rPr lang="en" sz="2383" b="1" dirty="0">
                <a:solidFill>
                  <a:srgbClr val="003621"/>
                </a:solidFill>
                <a:latin typeface="Calibri"/>
              </a:rPr>
              <a:t> y sectorial.</a:t>
            </a:r>
            <a:endParaRPr sz="2383" b="1" dirty="0">
              <a:solidFill>
                <a:srgbClr val="003621"/>
              </a:solidFill>
              <a:latin typeface="Arial"/>
              <a:ea typeface="Arial"/>
              <a:cs typeface="Arial"/>
              <a:sym typeface="Arial"/>
            </a:endParaRPr>
          </a:p>
        </p:txBody>
      </p:sp>
      <p:sp>
        <p:nvSpPr>
          <p:cNvPr id="454" name="Google Shape;454;p81"/>
          <p:cNvSpPr txBox="1"/>
          <p:nvPr/>
        </p:nvSpPr>
        <p:spPr>
          <a:xfrm>
            <a:off x="3465313" y="1089610"/>
            <a:ext cx="5277249" cy="305496"/>
          </a:xfrm>
          <a:prstGeom prst="rect">
            <a:avLst/>
          </a:prstGeom>
          <a:noFill/>
          <a:ln>
            <a:noFill/>
          </a:ln>
        </p:spPr>
        <p:txBody>
          <a:bodyPr spcFirstLastPara="1" wrap="square" lIns="90807" tIns="45388" rIns="90807" bIns="45388" anchor="t" anchorCtr="0">
            <a:noAutofit/>
          </a:bodyPr>
          <a:lstStyle/>
          <a:p>
            <a:pPr algn="ctr" defTabSz="911840"/>
            <a:r>
              <a:rPr lang="en" sz="1590" b="1">
                <a:solidFill>
                  <a:srgbClr val="434343"/>
                </a:solidFill>
                <a:latin typeface="Calibri"/>
              </a:rPr>
              <a:t>Costos económicos del COVID-19</a:t>
            </a:r>
            <a:endParaRPr sz="1590" b="1">
              <a:solidFill>
                <a:srgbClr val="434343"/>
              </a:solidFill>
              <a:latin typeface="Calibri"/>
            </a:endParaRPr>
          </a:p>
        </p:txBody>
      </p:sp>
      <p:pic>
        <p:nvPicPr>
          <p:cNvPr id="455" name="Google Shape;455;p81"/>
          <p:cNvPicPr preferRelativeResize="0"/>
          <p:nvPr/>
        </p:nvPicPr>
        <p:blipFill>
          <a:blip r:embed="rId3">
            <a:alphaModFix/>
          </a:blip>
          <a:stretch>
            <a:fillRect/>
          </a:stretch>
        </p:blipFill>
        <p:spPr>
          <a:xfrm>
            <a:off x="1324349" y="1523009"/>
            <a:ext cx="9559175" cy="5010949"/>
          </a:xfrm>
          <a:prstGeom prst="rect">
            <a:avLst/>
          </a:prstGeom>
          <a:noFill/>
          <a:ln>
            <a:noFill/>
          </a:ln>
        </p:spPr>
      </p:pic>
    </p:spTree>
    <p:extLst>
      <p:ext uri="{BB962C8B-B14F-4D97-AF65-F5344CB8AC3E}">
        <p14:creationId xmlns:p14="http://schemas.microsoft.com/office/powerpoint/2010/main" val="7377493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14D26243-7961-41F2-A5F1-D89514C46CC9}"/>
              </a:ext>
            </a:extLst>
          </p:cNvPr>
          <p:cNvSpPr>
            <a:spLocks noGrp="1"/>
          </p:cNvSpPr>
          <p:nvPr>
            <p:ph type="title"/>
          </p:nvPr>
        </p:nvSpPr>
        <p:spPr>
          <a:xfrm>
            <a:off x="98032" y="82528"/>
            <a:ext cx="11243258" cy="701731"/>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Bogotá D.C, Manizales AM y Medellín AM primeros. Valledupar mejora tanto en calidad como en cobertura.  </a:t>
            </a:r>
          </a:p>
        </p:txBody>
      </p:sp>
      <p:pic>
        <p:nvPicPr>
          <p:cNvPr id="4" name="Imagen 9">
            <a:extLst>
              <a:ext uri="{FF2B5EF4-FFF2-40B4-BE49-F238E27FC236}">
                <a16:creationId xmlns:a16="http://schemas.microsoft.com/office/drawing/2014/main" id="{A5F5BE57-4412-4F4D-A7E9-BD363FCC01D4}"/>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5" name="Chart 4">
            <a:extLst>
              <a:ext uri="{FF2B5EF4-FFF2-40B4-BE49-F238E27FC236}">
                <a16:creationId xmlns:a16="http://schemas.microsoft.com/office/drawing/2014/main" id="{7EF021D3-6E18-4B38-BF5F-F0DB874F56F0}"/>
              </a:ext>
            </a:extLst>
          </p:cNvPr>
          <p:cNvGraphicFramePr>
            <a:graphicFrameLocks/>
          </p:cNvGraphicFramePr>
          <p:nvPr>
            <p:extLst>
              <p:ext uri="{D42A27DB-BD31-4B8C-83A1-F6EECF244321}">
                <p14:modId xmlns:p14="http://schemas.microsoft.com/office/powerpoint/2010/main" val="1300254021"/>
              </p:ext>
            </p:extLst>
          </p:nvPr>
        </p:nvGraphicFramePr>
        <p:xfrm>
          <a:off x="98032" y="974361"/>
          <a:ext cx="11774177" cy="524655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40742968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259447" y="2354245"/>
            <a:ext cx="6482652" cy="597942"/>
          </a:xfrm>
        </p:spPr>
        <p:txBody>
          <a:bodyPr>
            <a:noAutofit/>
          </a:bodyPr>
          <a:lstStyle/>
          <a:p>
            <a:pPr algn="ctr">
              <a:buClr>
                <a:srgbClr val="0D6775"/>
              </a:buClr>
            </a:pPr>
            <a:r>
              <a:rPr lang="es-CO" sz="4000" b="1">
                <a:solidFill>
                  <a:srgbClr val="0F3F23"/>
                </a:solidFill>
                <a:latin typeface="Arial" panose="020B0604020202020204" pitchFamily="34" charset="0"/>
                <a:cs typeface="Arial" panose="020B0604020202020204" pitchFamily="34" charset="0"/>
              </a:rPr>
              <a:t>ENTORNO PARA LOS NEGOCIOS</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120720" y="1937583"/>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
        <p:nvSpPr>
          <p:cNvPr id="14" name="CuadroTexto 13">
            <a:extLst>
              <a:ext uri="{FF2B5EF4-FFF2-40B4-BE49-F238E27FC236}">
                <a16:creationId xmlns:a16="http://schemas.microsoft.com/office/drawing/2014/main" id="{84466C73-8DA5-4D58-A3A3-31F5642740AF}"/>
              </a:ext>
            </a:extLst>
          </p:cNvPr>
          <p:cNvSpPr txBox="1"/>
          <p:nvPr/>
        </p:nvSpPr>
        <p:spPr>
          <a:xfrm>
            <a:off x="6282632" y="2421045"/>
            <a:ext cx="4833349" cy="2257028"/>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a:latin typeface="Arial" panose="020B0604020202020204" pitchFamily="34" charset="0"/>
                <a:cs typeface="Arial" panose="020B0604020202020204" pitchFamily="34" charset="0"/>
              </a:rPr>
              <a:t>Se compone de </a:t>
            </a:r>
            <a:r>
              <a:rPr lang="es-MX" sz="1596" b="1">
                <a:solidFill>
                  <a:srgbClr val="0F3F23"/>
                </a:solidFill>
                <a:latin typeface="Arial" panose="020B0604020202020204" pitchFamily="34" charset="0"/>
                <a:cs typeface="Arial" panose="020B0604020202020204" pitchFamily="34" charset="0"/>
              </a:rPr>
              <a:t>4 indicadores:</a:t>
            </a:r>
            <a:endParaRPr lang="es-MX" sz="1596" i="1">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Facilidad para abrir una  empresa</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Facilidad para registrar propiedades</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Facilidad para obtener permisos de construcción</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Pago de impuestos</a:t>
            </a:r>
          </a:p>
        </p:txBody>
      </p:sp>
      <p:pic>
        <p:nvPicPr>
          <p:cNvPr id="15" name="Imagen 14">
            <a:extLst>
              <a:ext uri="{FF2B5EF4-FFF2-40B4-BE49-F238E27FC236}">
                <a16:creationId xmlns:a16="http://schemas.microsoft.com/office/drawing/2014/main" id="{B3A9FFFE-509A-42B0-AF3F-F8818A1891C7}"/>
              </a:ext>
            </a:extLst>
          </p:cNvPr>
          <p:cNvPicPr>
            <a:picLocks noChangeAspect="1"/>
          </p:cNvPicPr>
          <p:nvPr/>
        </p:nvPicPr>
        <p:blipFill>
          <a:blip r:embed="rId2">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1960751" y="3274530"/>
            <a:ext cx="1551787" cy="1551787"/>
          </a:xfrm>
          <a:prstGeom prst="rect">
            <a:avLst/>
          </a:prstGeom>
        </p:spPr>
      </p:pic>
    </p:spTree>
    <p:extLst>
      <p:ext uri="{BB962C8B-B14F-4D97-AF65-F5344CB8AC3E}">
        <p14:creationId xmlns:p14="http://schemas.microsoft.com/office/powerpoint/2010/main" val="5419916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4CBAD7EC-6787-4031-BF58-54DA70C90536}"/>
              </a:ext>
            </a:extLst>
          </p:cNvPr>
          <p:cNvSpPr>
            <a:spLocks noGrp="1"/>
          </p:cNvSpPr>
          <p:nvPr>
            <p:ph type="title"/>
          </p:nvPr>
        </p:nvSpPr>
        <p:spPr>
          <a:xfrm>
            <a:off x="1" y="119850"/>
            <a:ext cx="11317356" cy="701731"/>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Manizales AM lidera el pilar, con un puntaje de 7,34 sobre 10. No habrá cambios en este pilar hasta el próximo año.</a:t>
            </a:r>
          </a:p>
        </p:txBody>
      </p:sp>
      <p:pic>
        <p:nvPicPr>
          <p:cNvPr id="4" name="Imagen 9">
            <a:extLst>
              <a:ext uri="{FF2B5EF4-FFF2-40B4-BE49-F238E27FC236}">
                <a16:creationId xmlns:a16="http://schemas.microsoft.com/office/drawing/2014/main" id="{0249DEA3-7772-4981-A0C4-B3053BD9C483}"/>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5" name="Chart 1">
            <a:extLst>
              <a:ext uri="{FF2B5EF4-FFF2-40B4-BE49-F238E27FC236}">
                <a16:creationId xmlns:a16="http://schemas.microsoft.com/office/drawing/2014/main" id="{D81F1D76-562C-46AC-8C3B-0FBEA6EB35DB}"/>
              </a:ext>
            </a:extLst>
          </p:cNvPr>
          <p:cNvGraphicFramePr>
            <a:graphicFrameLocks/>
          </p:cNvGraphicFramePr>
          <p:nvPr>
            <p:extLst>
              <p:ext uri="{D42A27DB-BD31-4B8C-83A1-F6EECF244321}">
                <p14:modId xmlns:p14="http://schemas.microsoft.com/office/powerpoint/2010/main" val="99880669"/>
              </p:ext>
            </p:extLst>
          </p:nvPr>
        </p:nvGraphicFramePr>
        <p:xfrm>
          <a:off x="236989" y="870719"/>
          <a:ext cx="11700000" cy="55800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01665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128335" y="2354245"/>
            <a:ext cx="5992808" cy="597942"/>
          </a:xfrm>
        </p:spPr>
        <p:txBody>
          <a:bodyPr>
            <a:noAutofit/>
          </a:bodyPr>
          <a:lstStyle/>
          <a:p>
            <a:pPr algn="ctr">
              <a:buClr>
                <a:srgbClr val="0D6775"/>
              </a:buClr>
            </a:pPr>
            <a:r>
              <a:rPr lang="es-CO" sz="4000" b="1">
                <a:solidFill>
                  <a:srgbClr val="0F3F23"/>
                </a:solidFill>
                <a:latin typeface="Arial" panose="020B0604020202020204" pitchFamily="34" charset="0"/>
                <a:cs typeface="Arial" panose="020B0604020202020204" pitchFamily="34" charset="0"/>
              </a:rPr>
              <a:t>MERCADO LABORAL</a:t>
            </a:r>
          </a:p>
        </p:txBody>
      </p:sp>
      <p:sp>
        <p:nvSpPr>
          <p:cNvPr id="6" name="CuadroTexto 5">
            <a:extLst>
              <a:ext uri="{FF2B5EF4-FFF2-40B4-BE49-F238E27FC236}">
                <a16:creationId xmlns:a16="http://schemas.microsoft.com/office/drawing/2014/main" id="{7E628220-E630-440C-94E2-5D7515A0A80E}"/>
              </a:ext>
            </a:extLst>
          </p:cNvPr>
          <p:cNvSpPr txBox="1"/>
          <p:nvPr/>
        </p:nvSpPr>
        <p:spPr>
          <a:xfrm>
            <a:off x="7061293" y="3398785"/>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Cambios ICC 2020</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061293" y="1232252"/>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54BD2C6A-3FD2-4933-968B-43FA5EC30AE2}"/>
              </a:ext>
            </a:extLst>
          </p:cNvPr>
          <p:cNvSpPr txBox="1"/>
          <p:nvPr/>
        </p:nvSpPr>
        <p:spPr>
          <a:xfrm>
            <a:off x="6282632" y="3959160"/>
            <a:ext cx="4833352" cy="1151918"/>
          </a:xfrm>
          <a:prstGeom prst="rect">
            <a:avLst/>
          </a:prstGeom>
          <a:solidFill>
            <a:srgbClr val="F9FAF9"/>
          </a:solidFill>
        </p:spPr>
        <p:txBody>
          <a:bodyPr wrap="square" rtlCol="0">
            <a:spAutoFit/>
          </a:bodyPr>
          <a:lstStyle>
            <a:defPPr>
              <a:defRPr lang="es-ES"/>
            </a:defPPr>
            <a:lvl1pPr marL="285750" indent="-285750" algn="just">
              <a:lnSpc>
                <a:spcPct val="150000"/>
              </a:lnSpc>
              <a:buClr>
                <a:srgbClr val="0D7593"/>
              </a:buClr>
              <a:buFont typeface="Arial" panose="020B0604020202020204" pitchFamily="34" charset="0"/>
              <a:buChar char="•"/>
              <a:defRPr>
                <a:latin typeface="Arial" panose="020B0604020202020204" pitchFamily="34" charset="0"/>
                <a:cs typeface="Arial" panose="020B0604020202020204" pitchFamily="34" charset="0"/>
              </a:defRPr>
            </a:lvl1pPr>
          </a:lstStyle>
          <a:p>
            <a:pPr>
              <a:buClr>
                <a:srgbClr val="0F3F23"/>
              </a:buClr>
            </a:pPr>
            <a:r>
              <a:rPr lang="es-MX" sz="1596" b="1" i="1" dirty="0">
                <a:solidFill>
                  <a:srgbClr val="0F3F23"/>
                </a:solidFill>
              </a:rPr>
              <a:t>Se incluyen:</a:t>
            </a:r>
            <a:r>
              <a:rPr lang="es-MX" sz="1596" i="1" dirty="0"/>
              <a:t> brecha en empleo vulnerable entre hombres y mujeres y brecha en formalidad entre hombres y mujeres.</a:t>
            </a:r>
          </a:p>
        </p:txBody>
      </p:sp>
      <p:sp>
        <p:nvSpPr>
          <p:cNvPr id="11" name="CuadroTexto 10">
            <a:extLst>
              <a:ext uri="{FF2B5EF4-FFF2-40B4-BE49-F238E27FC236}">
                <a16:creationId xmlns:a16="http://schemas.microsoft.com/office/drawing/2014/main" id="{46E7E855-0B96-44CC-ADA9-0D04BE9EB7A3}"/>
              </a:ext>
            </a:extLst>
          </p:cNvPr>
          <p:cNvSpPr txBox="1"/>
          <p:nvPr/>
        </p:nvSpPr>
        <p:spPr>
          <a:xfrm>
            <a:off x="6282632" y="1712881"/>
            <a:ext cx="4833349" cy="1151918"/>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b="1">
                <a:solidFill>
                  <a:srgbClr val="0F3F23"/>
                </a:solidFill>
                <a:latin typeface="Arial" panose="020B0604020202020204" pitchFamily="34" charset="0"/>
                <a:cs typeface="Arial" panose="020B0604020202020204" pitchFamily="34" charset="0"/>
              </a:rPr>
              <a:t>10 </a:t>
            </a:r>
            <a:r>
              <a:rPr lang="es-MX" sz="1596">
                <a:latin typeface="Arial" panose="020B0604020202020204" pitchFamily="34" charset="0"/>
                <a:cs typeface="Arial" panose="020B0604020202020204" pitchFamily="34" charset="0"/>
              </a:rPr>
              <a:t>indicadores distribuidos en </a:t>
            </a:r>
            <a:r>
              <a:rPr lang="es-MX" sz="1596" b="1">
                <a:solidFill>
                  <a:srgbClr val="0F3F23"/>
                </a:solidFill>
                <a:latin typeface="Arial" panose="020B0604020202020204" pitchFamily="34" charset="0"/>
                <a:cs typeface="Arial" panose="020B0604020202020204" pitchFamily="34" charset="0"/>
              </a:rPr>
              <a:t>2 </a:t>
            </a:r>
            <a:r>
              <a:rPr lang="es-MX" sz="1596" b="1" err="1">
                <a:solidFill>
                  <a:srgbClr val="0F3F23"/>
                </a:solidFill>
                <a:latin typeface="Arial" panose="020B0604020202020204" pitchFamily="34" charset="0"/>
                <a:cs typeface="Arial" panose="020B0604020202020204" pitchFamily="34" charset="0"/>
              </a:rPr>
              <a:t>subpilares</a:t>
            </a:r>
            <a:r>
              <a:rPr lang="es-MX" sz="1596" b="1">
                <a:solidFill>
                  <a:srgbClr val="0F3F23"/>
                </a:solidFill>
                <a:latin typeface="Arial" panose="020B0604020202020204" pitchFamily="34" charset="0"/>
                <a:cs typeface="Arial" panose="020B0604020202020204" pitchFamily="34" charset="0"/>
              </a:rPr>
              <a:t>:</a:t>
            </a:r>
            <a:endParaRPr lang="es-MX" sz="1596" i="1">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Desempeño del mercado laboral</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Utilización del talento</a:t>
            </a:r>
          </a:p>
        </p:txBody>
      </p:sp>
      <p:pic>
        <p:nvPicPr>
          <p:cNvPr id="13" name="Imagen 12">
            <a:extLst>
              <a:ext uri="{FF2B5EF4-FFF2-40B4-BE49-F238E27FC236}">
                <a16:creationId xmlns:a16="http://schemas.microsoft.com/office/drawing/2014/main" id="{D95012E5-426B-47D5-B66E-E6A3080BD508}"/>
              </a:ext>
            </a:extLst>
          </p:cNvPr>
          <p:cNvPicPr>
            <a:picLocks noChangeAspect="1"/>
          </p:cNvPicPr>
          <p:nvPr/>
        </p:nvPicPr>
        <p:blipFill>
          <a:blip r:embed="rId2">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1941388" y="3238578"/>
            <a:ext cx="1558895" cy="1558895"/>
          </a:xfrm>
          <a:prstGeom prst="rect">
            <a:avLst/>
          </a:prstGeom>
        </p:spPr>
      </p:pic>
    </p:spTree>
    <p:extLst>
      <p:ext uri="{BB962C8B-B14F-4D97-AF65-F5344CB8AC3E}">
        <p14:creationId xmlns:p14="http://schemas.microsoft.com/office/powerpoint/2010/main" val="177295255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0DE0D38D-1DED-4F61-9671-8735D0112303}"/>
              </a:ext>
            </a:extLst>
          </p:cNvPr>
          <p:cNvSpPr>
            <a:spLocks noGrp="1"/>
          </p:cNvSpPr>
          <p:nvPr>
            <p:ph type="title"/>
          </p:nvPr>
        </p:nvSpPr>
        <p:spPr>
          <a:xfrm>
            <a:off x="98033" y="78863"/>
            <a:ext cx="11072570" cy="1006429"/>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San Andrés se ubica en el mejor lugar de este pilar. Se destaca por su buen desempeño en indicadores como tasa global de participación en el mercado laboral (4), formalidad laboral (1) subempleo objetivo (1) y empleo vulnerable (3).</a:t>
            </a:r>
            <a:endParaRPr lang="es-ES" sz="2200" b="1" i="1" dirty="0">
              <a:solidFill>
                <a:srgbClr val="003621"/>
              </a:solidFill>
              <a:latin typeface="Arial" panose="020B0604020202020204" pitchFamily="34" charset="0"/>
              <a:cs typeface="Arial" panose="020B0604020202020204" pitchFamily="34" charset="0"/>
            </a:endParaRPr>
          </a:p>
        </p:txBody>
      </p:sp>
      <p:pic>
        <p:nvPicPr>
          <p:cNvPr id="4" name="Imagen 9">
            <a:extLst>
              <a:ext uri="{FF2B5EF4-FFF2-40B4-BE49-F238E27FC236}">
                <a16:creationId xmlns:a16="http://schemas.microsoft.com/office/drawing/2014/main" id="{6B1D3FC8-99B1-4FFF-8749-6D8C771FFFF6}"/>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5" name="Chart 4">
            <a:extLst>
              <a:ext uri="{FF2B5EF4-FFF2-40B4-BE49-F238E27FC236}">
                <a16:creationId xmlns:a16="http://schemas.microsoft.com/office/drawing/2014/main" id="{552D3FEF-D4CC-4EAC-9A0D-36CB23D44C5A}"/>
              </a:ext>
            </a:extLst>
          </p:cNvPr>
          <p:cNvGraphicFramePr>
            <a:graphicFrameLocks/>
          </p:cNvGraphicFramePr>
          <p:nvPr>
            <p:extLst>
              <p:ext uri="{D42A27DB-BD31-4B8C-83A1-F6EECF244321}">
                <p14:modId xmlns:p14="http://schemas.microsoft.com/office/powerpoint/2010/main" val="1086899667"/>
              </p:ext>
            </p:extLst>
          </p:nvPr>
        </p:nvGraphicFramePr>
        <p:xfrm>
          <a:off x="98032" y="1110778"/>
          <a:ext cx="11819148" cy="515511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76125535"/>
      </p:ext>
    </p:extLst>
  </p:cSld>
  <p:clrMapOvr>
    <a:overrideClrMapping bg1="lt1" tx1="dk1" bg2="lt2" tx2="dk2" accent1="accent1" accent2="accent2" accent3="accent3" accent4="accent4" accent5="accent5" accent6="accent6" hlink="hlink" folHlink="folHlink"/>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7620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235876" y="2020495"/>
            <a:ext cx="6482652" cy="597942"/>
          </a:xfrm>
        </p:spPr>
        <p:txBody>
          <a:bodyPr>
            <a:noAutofit/>
          </a:bodyPr>
          <a:lstStyle/>
          <a:p>
            <a:pPr algn="ctr">
              <a:buClr>
                <a:srgbClr val="0D6775"/>
              </a:buClr>
            </a:pPr>
            <a:r>
              <a:rPr lang="es-CO" sz="4000" b="1">
                <a:solidFill>
                  <a:srgbClr val="0F3F23"/>
                </a:solidFill>
                <a:latin typeface="Arial" panose="020B0604020202020204" pitchFamily="34" charset="0"/>
                <a:cs typeface="Arial" panose="020B0604020202020204" pitchFamily="34" charset="0"/>
              </a:rPr>
              <a:t>SISTEMA FINANCIERO</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297776" y="1838837"/>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sp>
        <p:nvSpPr>
          <p:cNvPr id="8" name="CuadroTexto 7">
            <a:extLst>
              <a:ext uri="{FF2B5EF4-FFF2-40B4-BE49-F238E27FC236}">
                <a16:creationId xmlns:a16="http://schemas.microsoft.com/office/drawing/2014/main" id="{B71A645F-FBB2-4D6C-A565-4BAB0199FF49}"/>
              </a:ext>
            </a:extLst>
          </p:cNvPr>
          <p:cNvSpPr txBox="1"/>
          <p:nvPr/>
        </p:nvSpPr>
        <p:spPr>
          <a:xfrm>
            <a:off x="6519115" y="2319466"/>
            <a:ext cx="4833349" cy="2257028"/>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a:latin typeface="Arial" panose="020B0604020202020204" pitchFamily="34" charset="0"/>
                <a:cs typeface="Arial" panose="020B0604020202020204" pitchFamily="34" charset="0"/>
              </a:rPr>
              <a:t>Se compone de </a:t>
            </a:r>
            <a:r>
              <a:rPr lang="es-MX" sz="1596" b="1">
                <a:solidFill>
                  <a:srgbClr val="0F3F23"/>
                </a:solidFill>
                <a:latin typeface="Arial" panose="020B0604020202020204" pitchFamily="34" charset="0"/>
                <a:cs typeface="Arial" panose="020B0604020202020204" pitchFamily="34" charset="0"/>
              </a:rPr>
              <a:t>4 indicadores:</a:t>
            </a:r>
            <a:endParaRPr lang="es-MX" sz="1596" i="1">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Cobertura establecimientos financieros</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Índice de bancarización</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Cobertura de seguros</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Índice de profundización financiera de la cartera comercial</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pic>
        <p:nvPicPr>
          <p:cNvPr id="14" name="Imagen 13">
            <a:extLst>
              <a:ext uri="{FF2B5EF4-FFF2-40B4-BE49-F238E27FC236}">
                <a16:creationId xmlns:a16="http://schemas.microsoft.com/office/drawing/2014/main" id="{CB6761D7-6634-4959-A3DA-776C18617EF8}"/>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1976905" y="3316866"/>
            <a:ext cx="1487861" cy="1487861"/>
          </a:xfrm>
          <a:prstGeom prst="rect">
            <a:avLst/>
          </a:prstGeom>
        </p:spPr>
      </p:pic>
    </p:spTree>
    <p:extLst>
      <p:ext uri="{BB962C8B-B14F-4D97-AF65-F5344CB8AC3E}">
        <p14:creationId xmlns:p14="http://schemas.microsoft.com/office/powerpoint/2010/main" val="383162716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6580BE00-7322-4553-8BBC-4AA89FD19B61}"/>
              </a:ext>
            </a:extLst>
          </p:cNvPr>
          <p:cNvSpPr>
            <a:spLocks noGrp="1"/>
          </p:cNvSpPr>
          <p:nvPr>
            <p:ph type="title"/>
          </p:nvPr>
        </p:nvSpPr>
        <p:spPr>
          <a:xfrm>
            <a:off x="155785" y="280388"/>
            <a:ext cx="11146656" cy="923330"/>
          </a:xfrm>
          <a:prstGeom prst="rect">
            <a:avLst/>
          </a:prstGeom>
        </p:spPr>
        <p:txBody>
          <a:bodyPr wrap="square">
            <a:spAutoFit/>
          </a:bodyPr>
          <a:lstStyle/>
          <a:p>
            <a:pPr algn="just"/>
            <a:r>
              <a:rPr lang="es-ES" sz="2000" b="1" dirty="0">
                <a:solidFill>
                  <a:srgbClr val="003621"/>
                </a:solidFill>
                <a:latin typeface="Arial" panose="020B0604020202020204" pitchFamily="34" charset="0"/>
                <a:cs typeface="Arial" panose="020B0604020202020204" pitchFamily="34" charset="0"/>
              </a:rPr>
              <a:t>Bogotá D.C., Tunja y Medellín AM lideran este pilar. Cartagena pierde seis puestos y presenta disminuciones en el 75% de los indicadores que conforman el pilar. Neiva avanza por cuenta de su buen desempeño en cobertura de establecimientos financieros.</a:t>
            </a:r>
            <a:endParaRPr lang="es-ES" sz="2000" b="1" i="1" dirty="0">
              <a:solidFill>
                <a:srgbClr val="003621"/>
              </a:solidFill>
              <a:latin typeface="Arial" panose="020B0604020202020204" pitchFamily="34" charset="0"/>
              <a:cs typeface="Arial" panose="020B0604020202020204" pitchFamily="34" charset="0"/>
            </a:endParaRPr>
          </a:p>
        </p:txBody>
      </p:sp>
      <p:pic>
        <p:nvPicPr>
          <p:cNvPr id="4" name="Imagen 9">
            <a:extLst>
              <a:ext uri="{FF2B5EF4-FFF2-40B4-BE49-F238E27FC236}">
                <a16:creationId xmlns:a16="http://schemas.microsoft.com/office/drawing/2014/main" id="{B425D275-1A74-48A1-A973-917355CADAE1}"/>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7" name="Gráfico 15">
            <a:extLst>
              <a:ext uri="{FF2B5EF4-FFF2-40B4-BE49-F238E27FC236}">
                <a16:creationId xmlns:a16="http://schemas.microsoft.com/office/drawing/2014/main" id="{B58A824F-2B6A-490D-84B1-7C5C25E80070}"/>
              </a:ext>
            </a:extLst>
          </p:cNvPr>
          <p:cNvGraphicFramePr>
            <a:graphicFrameLocks/>
          </p:cNvGraphicFramePr>
          <p:nvPr>
            <p:extLst>
              <p:ext uri="{D42A27DB-BD31-4B8C-83A1-F6EECF244321}">
                <p14:modId xmlns:p14="http://schemas.microsoft.com/office/powerpoint/2010/main" val="2781104610"/>
              </p:ext>
            </p:extLst>
          </p:nvPr>
        </p:nvGraphicFramePr>
        <p:xfrm>
          <a:off x="74951" y="1313319"/>
          <a:ext cx="11977140" cy="513740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88923158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378715" y="2339487"/>
            <a:ext cx="6482652" cy="597942"/>
          </a:xfrm>
        </p:spPr>
        <p:txBody>
          <a:bodyPr>
            <a:noAutofit/>
          </a:bodyPr>
          <a:lstStyle/>
          <a:p>
            <a:pPr algn="ctr">
              <a:buClr>
                <a:srgbClr val="0D6775"/>
              </a:buClr>
            </a:pPr>
            <a:r>
              <a:rPr lang="es-CO" sz="4400" b="1" dirty="0">
                <a:solidFill>
                  <a:srgbClr val="0F3F23"/>
                </a:solidFill>
                <a:latin typeface="Arial" panose="020B0604020202020204" pitchFamily="34" charset="0"/>
                <a:cs typeface="Arial" panose="020B0604020202020204" pitchFamily="34" charset="0"/>
              </a:rPr>
              <a:t>TAMAÑO DEL MERCADO</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061293" y="2322738"/>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sp>
        <p:nvSpPr>
          <p:cNvPr id="8" name="CuadroTexto 7">
            <a:extLst>
              <a:ext uri="{FF2B5EF4-FFF2-40B4-BE49-F238E27FC236}">
                <a16:creationId xmlns:a16="http://schemas.microsoft.com/office/drawing/2014/main" id="{B71A645F-FBB2-4D6C-A565-4BAB0199FF49}"/>
              </a:ext>
            </a:extLst>
          </p:cNvPr>
          <p:cNvSpPr txBox="1"/>
          <p:nvPr/>
        </p:nvSpPr>
        <p:spPr>
          <a:xfrm>
            <a:off x="6282632" y="2803367"/>
            <a:ext cx="4833349" cy="1151918"/>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3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2 </a:t>
            </a:r>
            <a:r>
              <a:rPr lang="es-MX" sz="1596" b="1" dirty="0" err="1">
                <a:solidFill>
                  <a:srgbClr val="0F3F23"/>
                </a:solidFill>
                <a:latin typeface="Arial" panose="020B0604020202020204" pitchFamily="34" charset="0"/>
                <a:cs typeface="Arial" panose="020B0604020202020204" pitchFamily="34" charset="0"/>
              </a:rPr>
              <a:t>subpilares</a:t>
            </a:r>
            <a:r>
              <a:rPr lang="es-MX" sz="1596" b="1" dirty="0">
                <a:solidFill>
                  <a:srgbClr val="0F3F23"/>
                </a:solidFill>
                <a:latin typeface="Arial" panose="020B0604020202020204" pitchFamily="34" charset="0"/>
                <a:cs typeface="Arial" panose="020B0604020202020204" pitchFamily="34" charset="0"/>
              </a:rPr>
              <a:t>:</a:t>
            </a:r>
            <a:endParaRPr lang="es-MX" sz="1596" i="1" dirty="0">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Tamaño del mercado interno</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Tamaño del mercado externo</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pic>
        <p:nvPicPr>
          <p:cNvPr id="13" name="Imagen 12">
            <a:extLst>
              <a:ext uri="{FF2B5EF4-FFF2-40B4-BE49-F238E27FC236}">
                <a16:creationId xmlns:a16="http://schemas.microsoft.com/office/drawing/2014/main" id="{79D58979-11C5-4F79-B12C-B13AACFF55E8}"/>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97649" y="3490306"/>
            <a:ext cx="1071599" cy="1071599"/>
          </a:xfrm>
          <a:prstGeom prst="rect">
            <a:avLst/>
          </a:prstGeom>
        </p:spPr>
      </p:pic>
    </p:spTree>
    <p:extLst>
      <p:ext uri="{BB962C8B-B14F-4D97-AF65-F5344CB8AC3E}">
        <p14:creationId xmlns:p14="http://schemas.microsoft.com/office/powerpoint/2010/main" val="170886342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7C84900-0C48-40FB-990B-AA39B46D7526}"/>
              </a:ext>
            </a:extLst>
          </p:cNvPr>
          <p:cNvSpPr>
            <a:spLocks noGrp="1"/>
          </p:cNvSpPr>
          <p:nvPr>
            <p:ph type="title"/>
          </p:nvPr>
        </p:nvSpPr>
        <p:spPr>
          <a:xfrm>
            <a:off x="98032" y="33228"/>
            <a:ext cx="11741150" cy="1015663"/>
          </a:xfrm>
          <a:prstGeom prst="rect">
            <a:avLst/>
          </a:prstGeom>
        </p:spPr>
        <p:txBody>
          <a:bodyPr wrap="square">
            <a:spAutoFit/>
          </a:bodyPr>
          <a:lstStyle/>
          <a:p>
            <a:pPr lvl="0" algn="just" defTabSz="914400">
              <a:lnSpc>
                <a:spcPct val="100000"/>
              </a:lnSpc>
              <a:spcBef>
                <a:spcPts val="0"/>
              </a:spcBef>
              <a:defRPr/>
            </a:pPr>
            <a:r>
              <a:rPr lang="es-ES" sz="2000" b="1" dirty="0">
                <a:solidFill>
                  <a:srgbClr val="003621"/>
                </a:solidFill>
                <a:latin typeface="Arial" panose="020B0604020202020204" pitchFamily="34" charset="0"/>
                <a:cs typeface="Arial" panose="020B0604020202020204" pitchFamily="34" charset="0"/>
              </a:rPr>
              <a:t>Bogotá D.C, Medellín AM, Cartagena y Cali AM conservan las primeras posiciones en este pilar. Sincelejo mejora vía aumentos en mercado externo, mientras Yopal cae por una disminución en grado de apertura comercial.</a:t>
            </a:r>
          </a:p>
        </p:txBody>
      </p:sp>
      <p:pic>
        <p:nvPicPr>
          <p:cNvPr id="4" name="Imagen 9">
            <a:extLst>
              <a:ext uri="{FF2B5EF4-FFF2-40B4-BE49-F238E27FC236}">
                <a16:creationId xmlns:a16="http://schemas.microsoft.com/office/drawing/2014/main" id="{9D4C2C86-E754-431E-95F2-068C2D2F793C}"/>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10" name="Chart 9">
            <a:extLst>
              <a:ext uri="{FF2B5EF4-FFF2-40B4-BE49-F238E27FC236}">
                <a16:creationId xmlns:a16="http://schemas.microsoft.com/office/drawing/2014/main" id="{440570BB-3663-4772-87DA-232C2CC27E9D}"/>
              </a:ext>
            </a:extLst>
          </p:cNvPr>
          <p:cNvGraphicFramePr>
            <a:graphicFrameLocks/>
          </p:cNvGraphicFramePr>
          <p:nvPr>
            <p:extLst>
              <p:ext uri="{D42A27DB-BD31-4B8C-83A1-F6EECF244321}">
                <p14:modId xmlns:p14="http://schemas.microsoft.com/office/powerpoint/2010/main" val="3839261917"/>
              </p:ext>
            </p:extLst>
          </p:nvPr>
        </p:nvGraphicFramePr>
        <p:xfrm>
          <a:off x="0" y="1265689"/>
          <a:ext cx="12191730" cy="494718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6110910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259447" y="2354245"/>
            <a:ext cx="6482652" cy="597942"/>
          </a:xfrm>
        </p:spPr>
        <p:txBody>
          <a:bodyPr>
            <a:noAutofit/>
          </a:bodyPr>
          <a:lstStyle/>
          <a:p>
            <a:pPr algn="ctr">
              <a:buClr>
                <a:srgbClr val="0D6775"/>
              </a:buClr>
            </a:pPr>
            <a:r>
              <a:rPr lang="es-CO" sz="4400" b="1">
                <a:solidFill>
                  <a:srgbClr val="0F3F23"/>
                </a:solidFill>
                <a:latin typeface="Arial" panose="020B0604020202020204" pitchFamily="34" charset="0"/>
                <a:cs typeface="Arial" panose="020B0604020202020204" pitchFamily="34" charset="0"/>
              </a:rPr>
              <a:t>SOFISTICACIÓN Y DIVERSIFICACIÓN</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171651" y="1880948"/>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sp>
        <p:nvSpPr>
          <p:cNvPr id="8" name="CuadroTexto 7">
            <a:extLst>
              <a:ext uri="{FF2B5EF4-FFF2-40B4-BE49-F238E27FC236}">
                <a16:creationId xmlns:a16="http://schemas.microsoft.com/office/drawing/2014/main" id="{B71A645F-FBB2-4D6C-A565-4BAB0199FF49}"/>
              </a:ext>
            </a:extLst>
          </p:cNvPr>
          <p:cNvSpPr txBox="1"/>
          <p:nvPr/>
        </p:nvSpPr>
        <p:spPr>
          <a:xfrm>
            <a:off x="6392990" y="2361577"/>
            <a:ext cx="4833349" cy="1520288"/>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a:latin typeface="Arial" panose="020B0604020202020204" pitchFamily="34" charset="0"/>
                <a:cs typeface="Arial" panose="020B0604020202020204" pitchFamily="34" charset="0"/>
              </a:rPr>
              <a:t>Consta de </a:t>
            </a:r>
            <a:r>
              <a:rPr lang="es-MX" sz="1596" b="1">
                <a:solidFill>
                  <a:srgbClr val="0F3F23"/>
                </a:solidFill>
                <a:latin typeface="Arial" panose="020B0604020202020204" pitchFamily="34" charset="0"/>
                <a:cs typeface="Arial" panose="020B0604020202020204" pitchFamily="34" charset="0"/>
              </a:rPr>
              <a:t>3 </a:t>
            </a:r>
            <a:r>
              <a:rPr lang="es-MX" sz="1596">
                <a:latin typeface="Arial" panose="020B0604020202020204" pitchFamily="34" charset="0"/>
                <a:cs typeface="Arial" panose="020B0604020202020204" pitchFamily="34" charset="0"/>
              </a:rPr>
              <a:t>indicadores</a:t>
            </a:r>
            <a:r>
              <a:rPr lang="es-MX" sz="1596" b="1">
                <a:solidFill>
                  <a:srgbClr val="0F3F23"/>
                </a:solidFill>
                <a:latin typeface="Arial" panose="020B0604020202020204" pitchFamily="34" charset="0"/>
                <a:cs typeface="Arial" panose="020B0604020202020204" pitchFamily="34" charset="0"/>
              </a:rPr>
              <a:t>:</a:t>
            </a:r>
            <a:endParaRPr lang="es-MX" sz="1596" i="1">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Complejidad del aparato productivo</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Diversificación de mercados de destino</a:t>
            </a:r>
          </a:p>
          <a:p>
            <a:pPr marL="341940" indent="-341940" algn="just">
              <a:lnSpc>
                <a:spcPct val="150000"/>
              </a:lnSpc>
              <a:buClr>
                <a:srgbClr val="0F3F23"/>
              </a:buClr>
              <a:buFont typeface="+mj-lt"/>
              <a:buAutoNum type="arabicPeriod"/>
            </a:pPr>
            <a:r>
              <a:rPr lang="es-MX" sz="1596">
                <a:latin typeface="Arial" panose="020B0604020202020204" pitchFamily="34" charset="0"/>
                <a:cs typeface="Arial" panose="020B0604020202020204" pitchFamily="34" charset="0"/>
              </a:rPr>
              <a:t>Diversificación de la canasta exportadora</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pic>
        <p:nvPicPr>
          <p:cNvPr id="12" name="Imagen 11">
            <a:extLst>
              <a:ext uri="{FF2B5EF4-FFF2-40B4-BE49-F238E27FC236}">
                <a16:creationId xmlns:a16="http://schemas.microsoft.com/office/drawing/2014/main" id="{A1B4910B-01F4-4AE1-9AA4-FD0FD4DEA1F9}"/>
              </a:ext>
            </a:extLst>
          </p:cNvPr>
          <p:cNvPicPr>
            <a:picLocks noChangeAspect="1"/>
          </p:cNvPicPr>
          <p:nvPr/>
        </p:nvPicPr>
        <p:blipFill>
          <a:blip r:embed="rId2">
            <a:duotone>
              <a:prstClr val="black"/>
              <a:srgbClr val="92D050">
                <a:tint val="45000"/>
                <a:satMod val="400000"/>
              </a:srgbClr>
            </a:duotone>
            <a:extLst>
              <a:ext uri="{28A0092B-C50C-407E-A947-70E740481C1C}">
                <a14:useLocalDpi xmlns:a14="http://schemas.microsoft.com/office/drawing/2010/main" val="0"/>
              </a:ext>
            </a:extLst>
          </a:blip>
          <a:stretch>
            <a:fillRect/>
          </a:stretch>
        </p:blipFill>
        <p:spPr>
          <a:xfrm>
            <a:off x="2150487" y="3455757"/>
            <a:ext cx="1140698" cy="1140698"/>
          </a:xfrm>
          <a:prstGeom prst="rect">
            <a:avLst/>
          </a:prstGeom>
        </p:spPr>
      </p:pic>
    </p:spTree>
    <p:extLst>
      <p:ext uri="{BB962C8B-B14F-4D97-AF65-F5344CB8AC3E}">
        <p14:creationId xmlns:p14="http://schemas.microsoft.com/office/powerpoint/2010/main" val="421901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6F1A3D-4206-7D47-9737-DD2EBFAE2030}"/>
              </a:ext>
            </a:extLst>
          </p:cNvPr>
          <p:cNvPicPr>
            <a:picLocks noChangeAspect="1"/>
          </p:cNvPicPr>
          <p:nvPr/>
        </p:nvPicPr>
        <p:blipFill rotWithShape="1">
          <a:blip r:embed="rId2"/>
          <a:srcRect t="33956"/>
          <a:stretch/>
        </p:blipFill>
        <p:spPr>
          <a:xfrm>
            <a:off x="916438" y="2129705"/>
            <a:ext cx="10374998" cy="3359907"/>
          </a:xfrm>
          <a:prstGeom prst="rect">
            <a:avLst/>
          </a:prstGeom>
        </p:spPr>
      </p:pic>
      <p:sp>
        <p:nvSpPr>
          <p:cNvPr id="7" name="TextBox 6">
            <a:extLst>
              <a:ext uri="{FF2B5EF4-FFF2-40B4-BE49-F238E27FC236}">
                <a16:creationId xmlns:a16="http://schemas.microsoft.com/office/drawing/2014/main" id="{2F76EC41-5C69-4C4D-9439-9CF13440B3F4}"/>
              </a:ext>
            </a:extLst>
          </p:cNvPr>
          <p:cNvSpPr txBox="1"/>
          <p:nvPr/>
        </p:nvSpPr>
        <p:spPr>
          <a:xfrm>
            <a:off x="1286051" y="6486100"/>
            <a:ext cx="3533005" cy="276230"/>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OCDE (2020).</a:t>
            </a:r>
            <a:endParaRPr lang="es-ES_tradnl" sz="1197" dirty="0">
              <a:solidFill>
                <a:prstClr val="black">
                  <a:lumMod val="65000"/>
                  <a:lumOff val="35000"/>
                </a:prstClr>
              </a:solidFill>
              <a:latin typeface="Calibri"/>
            </a:endParaRP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5"/>
            <a:ext cx="11660417" cy="337614"/>
          </a:xfrm>
        </p:spPr>
        <p:txBody>
          <a:bodyPr>
            <a:noAutofit/>
          </a:bodyPr>
          <a:lstStyle/>
          <a:p>
            <a:r>
              <a:rPr lang="es-CO" dirty="0">
                <a:solidFill>
                  <a:srgbClr val="0D3E19"/>
                </a:solidFill>
              </a:rPr>
              <a:t>La actividad económica colapsó en el mundo entero desde el primer trimestre del año.</a:t>
            </a:r>
          </a:p>
        </p:txBody>
      </p:sp>
      <p:sp>
        <p:nvSpPr>
          <p:cNvPr id="15" name="Title 1">
            <a:extLst>
              <a:ext uri="{FF2B5EF4-FFF2-40B4-BE49-F238E27FC236}">
                <a16:creationId xmlns:a16="http://schemas.microsoft.com/office/drawing/2014/main" id="{BE6EC1FF-661F-4745-B7AD-E29A54FFF3C1}"/>
              </a:ext>
            </a:extLst>
          </p:cNvPr>
          <p:cNvSpPr txBox="1">
            <a:spLocks/>
          </p:cNvSpPr>
          <p:nvPr/>
        </p:nvSpPr>
        <p:spPr bwMode="auto">
          <a:xfrm>
            <a:off x="233884" y="627897"/>
            <a:ext cx="11660418" cy="61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En Colombia el crecimiento del PIB fue positivo (1,1 %), pero cerca de 3 puntos porcentuales menor al pronosticado antes del COVID-19, y 1,8 pp inferior al del primer trimestre de 2019.</a:t>
            </a:r>
            <a:endParaRPr lang="es-CO" sz="1999" i="1" dirty="0">
              <a:solidFill>
                <a:srgbClr val="549C5E"/>
              </a:solidFill>
            </a:endParaRPr>
          </a:p>
        </p:txBody>
      </p:sp>
      <p:sp>
        <p:nvSpPr>
          <p:cNvPr id="9" name="TextBox 8">
            <a:extLst>
              <a:ext uri="{FF2B5EF4-FFF2-40B4-BE49-F238E27FC236}">
                <a16:creationId xmlns:a16="http://schemas.microsoft.com/office/drawing/2014/main" id="{D56BF537-D75C-A147-968B-428CA9B0B6C3}"/>
              </a:ext>
            </a:extLst>
          </p:cNvPr>
          <p:cNvSpPr txBox="1"/>
          <p:nvPr/>
        </p:nvSpPr>
        <p:spPr>
          <a:xfrm>
            <a:off x="595174" y="1467699"/>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Cambio porcentual del PIB, trimestre a trimestre</a:t>
            </a:r>
            <a:endParaRPr lang="es-ES_tradnl" sz="1596" dirty="0">
              <a:solidFill>
                <a:prstClr val="black">
                  <a:lumMod val="75000"/>
                  <a:lumOff val="25000"/>
                </a:prstClr>
              </a:solidFill>
              <a:latin typeface="Calibri"/>
            </a:endParaRPr>
          </a:p>
        </p:txBody>
      </p:sp>
      <p:grpSp>
        <p:nvGrpSpPr>
          <p:cNvPr id="13" name="Group 12">
            <a:extLst>
              <a:ext uri="{FF2B5EF4-FFF2-40B4-BE49-F238E27FC236}">
                <a16:creationId xmlns:a16="http://schemas.microsoft.com/office/drawing/2014/main" id="{3CD0C259-154A-3947-ADB6-D19013BB6D56}"/>
              </a:ext>
            </a:extLst>
          </p:cNvPr>
          <p:cNvGrpSpPr/>
          <p:nvPr/>
        </p:nvGrpSpPr>
        <p:grpSpPr>
          <a:xfrm>
            <a:off x="5037492" y="5881613"/>
            <a:ext cx="2137635" cy="488711"/>
            <a:chOff x="4984249" y="5796393"/>
            <a:chExt cx="2143589" cy="490072"/>
          </a:xfrm>
        </p:grpSpPr>
        <p:pic>
          <p:nvPicPr>
            <p:cNvPr id="10" name="Picture 9">
              <a:extLst>
                <a:ext uri="{FF2B5EF4-FFF2-40B4-BE49-F238E27FC236}">
                  <a16:creationId xmlns:a16="http://schemas.microsoft.com/office/drawing/2014/main" id="{572A2061-2C24-B14D-9992-58679EAB0466}"/>
                </a:ext>
              </a:extLst>
            </p:cNvPr>
            <p:cNvPicPr>
              <a:picLocks noChangeAspect="1"/>
            </p:cNvPicPr>
            <p:nvPr/>
          </p:nvPicPr>
          <p:blipFill rotWithShape="1">
            <a:blip r:embed="rId2"/>
            <a:srcRect l="41839" t="26373" r="38974" b="64681"/>
            <a:stretch/>
          </p:blipFill>
          <p:spPr>
            <a:xfrm>
              <a:off x="4984249" y="5796393"/>
              <a:ext cx="2143589" cy="490072"/>
            </a:xfrm>
            <a:prstGeom prst="rect">
              <a:avLst/>
            </a:prstGeom>
          </p:spPr>
        </p:pic>
        <p:sp>
          <p:nvSpPr>
            <p:cNvPr id="11" name="TextBox 10">
              <a:extLst>
                <a:ext uri="{FF2B5EF4-FFF2-40B4-BE49-F238E27FC236}">
                  <a16:creationId xmlns:a16="http://schemas.microsoft.com/office/drawing/2014/main" id="{1EBA1D59-39B2-4B43-8193-548A04C71FEA}"/>
                </a:ext>
              </a:extLst>
            </p:cNvPr>
            <p:cNvSpPr txBox="1"/>
            <p:nvPr/>
          </p:nvSpPr>
          <p:spPr>
            <a:xfrm>
              <a:off x="5322771" y="5872152"/>
              <a:ext cx="773229" cy="338554"/>
            </a:xfrm>
            <a:prstGeom prst="rect">
              <a:avLst/>
            </a:prstGeom>
            <a:solidFill>
              <a:schemeClr val="bg1"/>
            </a:solidFill>
          </p:spPr>
          <p:txBody>
            <a:bodyPr wrap="square" rtlCol="0">
              <a:spAutoFit/>
            </a:bodyPr>
            <a:lstStyle/>
            <a:p>
              <a:pPr algn="ctr" defTabSz="911840"/>
              <a:r>
                <a:rPr lang="es-MX" sz="1596" b="1" dirty="0">
                  <a:solidFill>
                    <a:prstClr val="black"/>
                  </a:solidFill>
                  <a:latin typeface="Arial Narrow" panose="020B0604020202020204" pitchFamily="34" charset="0"/>
                  <a:cs typeface="Arial Narrow" panose="020B0604020202020204" pitchFamily="34" charset="0"/>
                </a:rPr>
                <a:t>OCDE</a:t>
              </a:r>
              <a:endParaRPr lang="es-ES_tradnl" sz="1596" b="1" dirty="0">
                <a:solidFill>
                  <a:prstClr val="black"/>
                </a:solidFill>
                <a:latin typeface="Arial Narrow" panose="020B0604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01A7884A-108B-634D-90D6-2B6BDFB3CAB9}"/>
                </a:ext>
              </a:extLst>
            </p:cNvPr>
            <p:cNvSpPr txBox="1"/>
            <p:nvPr/>
          </p:nvSpPr>
          <p:spPr>
            <a:xfrm>
              <a:off x="6332926" y="5872152"/>
              <a:ext cx="773229" cy="338554"/>
            </a:xfrm>
            <a:prstGeom prst="rect">
              <a:avLst/>
            </a:prstGeom>
            <a:solidFill>
              <a:schemeClr val="bg1"/>
            </a:solidFill>
          </p:spPr>
          <p:txBody>
            <a:bodyPr wrap="square" rtlCol="0">
              <a:spAutoFit/>
            </a:bodyPr>
            <a:lstStyle/>
            <a:p>
              <a:pPr algn="ctr" defTabSz="911840"/>
              <a:r>
                <a:rPr lang="es-MX" sz="1596" b="1" dirty="0">
                  <a:solidFill>
                    <a:prstClr val="black"/>
                  </a:solidFill>
                  <a:latin typeface="Arial Narrow" panose="020B0604020202020204" pitchFamily="34" charset="0"/>
                  <a:cs typeface="Arial Narrow" panose="020B0604020202020204" pitchFamily="34" charset="0"/>
                </a:rPr>
                <a:t>Mundo</a:t>
              </a:r>
              <a:endParaRPr lang="es-ES_tradnl" sz="1596" b="1" dirty="0">
                <a:solidFill>
                  <a:prstClr val="black"/>
                </a:solidFill>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19093473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7D25B753-A608-4BF9-A21C-CC2B59FFB05D}"/>
              </a:ext>
            </a:extLst>
          </p:cNvPr>
          <p:cNvSpPr>
            <a:spLocks noGrp="1"/>
          </p:cNvSpPr>
          <p:nvPr>
            <p:ph type="title"/>
          </p:nvPr>
        </p:nvSpPr>
        <p:spPr>
          <a:xfrm>
            <a:off x="98032" y="136470"/>
            <a:ext cx="11069861" cy="1006429"/>
          </a:xfrm>
          <a:prstGeom prst="rect">
            <a:avLst/>
          </a:prstGeom>
        </p:spPr>
        <p:txBody>
          <a:bodyPr wrap="square">
            <a:spAutoFit/>
          </a:bodyPr>
          <a:lstStyle/>
          <a:p>
            <a:pPr algn="just"/>
            <a:r>
              <a:rPr lang="es-ES" sz="2200" b="1" dirty="0">
                <a:solidFill>
                  <a:srgbClr val="003621"/>
                </a:solidFill>
                <a:latin typeface="Arial" panose="020B0604020202020204" pitchFamily="34" charset="0"/>
                <a:cs typeface="Arial" panose="020B0604020202020204" pitchFamily="34" charset="0"/>
              </a:rPr>
              <a:t>Bogotá D.C, Medellín AM y Cali AM conservan los tres primeros lugares en este pilar. Mitú avanza 12 posiciones por cuenta de mejoras en materia de diversificación de las exportaciones.</a:t>
            </a:r>
          </a:p>
        </p:txBody>
      </p:sp>
      <p:pic>
        <p:nvPicPr>
          <p:cNvPr id="8" name="Imagen 9">
            <a:extLst>
              <a:ext uri="{FF2B5EF4-FFF2-40B4-BE49-F238E27FC236}">
                <a16:creationId xmlns:a16="http://schemas.microsoft.com/office/drawing/2014/main" id="{6A92C532-44FE-4BE0-9C19-DC9536D50D1F}"/>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5" name="Gráfico 6">
            <a:extLst>
              <a:ext uri="{FF2B5EF4-FFF2-40B4-BE49-F238E27FC236}">
                <a16:creationId xmlns:a16="http://schemas.microsoft.com/office/drawing/2014/main" id="{826C120C-A2A6-4D46-B243-772D81509718}"/>
              </a:ext>
            </a:extLst>
          </p:cNvPr>
          <p:cNvGraphicFramePr>
            <a:graphicFrameLocks/>
          </p:cNvGraphicFramePr>
          <p:nvPr>
            <p:extLst>
              <p:ext uri="{D42A27DB-BD31-4B8C-83A1-F6EECF244321}">
                <p14:modId xmlns:p14="http://schemas.microsoft.com/office/powerpoint/2010/main" val="1703526124"/>
              </p:ext>
            </p:extLst>
          </p:nvPr>
        </p:nvGraphicFramePr>
        <p:xfrm>
          <a:off x="98032" y="1503631"/>
          <a:ext cx="12192000" cy="465599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22545725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a:extLst>
              <a:ext uri="{FF2B5EF4-FFF2-40B4-BE49-F238E27FC236}">
                <a16:creationId xmlns:a16="http://schemas.microsoft.com/office/drawing/2014/main" id="{912B9262-CADC-4F0A-A22B-8DAFA3D0BDA9}"/>
              </a:ext>
            </a:extLst>
          </p:cNvPr>
          <p:cNvSpPr/>
          <p:nvPr/>
        </p:nvSpPr>
        <p:spPr>
          <a:xfrm>
            <a:off x="1801502" y="3121721"/>
            <a:ext cx="1838668" cy="1808771"/>
          </a:xfrm>
          <a:prstGeom prst="ellipse">
            <a:avLst/>
          </a:prstGeom>
          <a:solidFill>
            <a:srgbClr val="EFF3F0"/>
          </a:solidFill>
          <a:ln w="57150">
            <a:solidFill>
              <a:srgbClr val="0F3F2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sz="1795">
              <a:solidFill>
                <a:srgbClr val="0F3F23"/>
              </a:solidFill>
            </a:endParaRPr>
          </a:p>
        </p:txBody>
      </p:sp>
      <p:sp>
        <p:nvSpPr>
          <p:cNvPr id="3" name="Título 2"/>
          <p:cNvSpPr>
            <a:spLocks noGrp="1"/>
          </p:cNvSpPr>
          <p:nvPr>
            <p:ph type="title"/>
          </p:nvPr>
        </p:nvSpPr>
        <p:spPr>
          <a:xfrm>
            <a:off x="240632" y="2367009"/>
            <a:ext cx="5579706" cy="597942"/>
          </a:xfrm>
        </p:spPr>
        <p:txBody>
          <a:bodyPr>
            <a:noAutofit/>
          </a:bodyPr>
          <a:lstStyle/>
          <a:p>
            <a:pPr algn="ctr">
              <a:buClr>
                <a:srgbClr val="0D6775"/>
              </a:buClr>
            </a:pPr>
            <a:r>
              <a:rPr lang="es-CO" sz="3600" b="1">
                <a:solidFill>
                  <a:srgbClr val="0F3F23"/>
                </a:solidFill>
                <a:latin typeface="Arial" panose="020B0604020202020204" pitchFamily="34" charset="0"/>
                <a:cs typeface="Arial" panose="020B0604020202020204" pitchFamily="34" charset="0"/>
              </a:rPr>
              <a:t>INNOVACIÓN Y DINÁMICA EMPRESARIAL</a:t>
            </a:r>
          </a:p>
        </p:txBody>
      </p:sp>
      <p:sp>
        <p:nvSpPr>
          <p:cNvPr id="4" name="CuadroTexto 3">
            <a:extLst>
              <a:ext uri="{FF2B5EF4-FFF2-40B4-BE49-F238E27FC236}">
                <a16:creationId xmlns:a16="http://schemas.microsoft.com/office/drawing/2014/main" id="{5F0F6683-B496-4279-872F-2774CCE3E523}"/>
              </a:ext>
            </a:extLst>
          </p:cNvPr>
          <p:cNvSpPr txBox="1"/>
          <p:nvPr/>
        </p:nvSpPr>
        <p:spPr>
          <a:xfrm>
            <a:off x="6282632" y="4313897"/>
            <a:ext cx="4833349" cy="783548"/>
          </a:xfrm>
          <a:prstGeom prst="rect">
            <a:avLst/>
          </a:prstGeom>
          <a:solidFill>
            <a:srgbClr val="F9FAF9"/>
          </a:solidFill>
        </p:spPr>
        <p:txBody>
          <a:bodyPr wrap="square" rtlCol="0">
            <a:spAutoFit/>
          </a:bodyPr>
          <a:lstStyle/>
          <a:p>
            <a:pPr marL="284950" indent="-284950" algn="just">
              <a:lnSpc>
                <a:spcPct val="150000"/>
              </a:lnSpc>
              <a:buClr>
                <a:srgbClr val="0F3F23"/>
              </a:buClr>
              <a:buFont typeface="Arial" panose="020B0604020202020204" pitchFamily="34" charset="0"/>
              <a:buChar char="•"/>
            </a:pPr>
            <a:r>
              <a:rPr lang="es-MX" sz="1596" b="1" dirty="0">
                <a:solidFill>
                  <a:srgbClr val="0F3F23"/>
                </a:solidFill>
                <a:latin typeface="Arial" panose="020B0604020202020204" pitchFamily="34" charset="0"/>
                <a:cs typeface="Arial" panose="020B0604020202020204" pitchFamily="34" charset="0"/>
              </a:rPr>
              <a:t>Se reemplaza: </a:t>
            </a:r>
            <a:r>
              <a:rPr lang="es-MX" sz="1596" i="1" dirty="0">
                <a:latin typeface="Arial" panose="020B0604020202020204" pitchFamily="34" charset="0"/>
                <a:cs typeface="Arial" panose="020B0604020202020204" pitchFamily="34" charset="0"/>
              </a:rPr>
              <a:t>tasa de natalidad empresarial neta</a:t>
            </a:r>
            <a:r>
              <a:rPr lang="es-MX" sz="1596" dirty="0">
                <a:latin typeface="Arial" panose="020B0604020202020204" pitchFamily="34" charset="0"/>
                <a:cs typeface="Arial" panose="020B0604020202020204" pitchFamily="34" charset="0"/>
              </a:rPr>
              <a:t> por </a:t>
            </a:r>
            <a:r>
              <a:rPr lang="es-MX" sz="1596" i="1" dirty="0">
                <a:latin typeface="Arial" panose="020B0604020202020204" pitchFamily="34" charset="0"/>
                <a:cs typeface="Arial" panose="020B0604020202020204" pitchFamily="34" charset="0"/>
              </a:rPr>
              <a:t>tasa de entrada empresarial bruta.</a:t>
            </a:r>
            <a:endParaRPr lang="es-CO" sz="1596" i="1" dirty="0">
              <a:latin typeface="Arial" panose="020B060402020202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7E628220-E630-440C-94E2-5D7515A0A80E}"/>
              </a:ext>
            </a:extLst>
          </p:cNvPr>
          <p:cNvSpPr txBox="1"/>
          <p:nvPr/>
        </p:nvSpPr>
        <p:spPr>
          <a:xfrm>
            <a:off x="7061293" y="3756000"/>
            <a:ext cx="3575003"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Cambios ICC 2020</a:t>
            </a:r>
          </a:p>
        </p:txBody>
      </p:sp>
      <p:sp>
        <p:nvSpPr>
          <p:cNvPr id="7" name="CuadroTexto 6">
            <a:extLst>
              <a:ext uri="{FF2B5EF4-FFF2-40B4-BE49-F238E27FC236}">
                <a16:creationId xmlns:a16="http://schemas.microsoft.com/office/drawing/2014/main" id="{B8F0EFFE-8161-4B78-AAE3-0163FC5BF41A}"/>
              </a:ext>
            </a:extLst>
          </p:cNvPr>
          <p:cNvSpPr txBox="1"/>
          <p:nvPr/>
        </p:nvSpPr>
        <p:spPr>
          <a:xfrm>
            <a:off x="7061294" y="1126236"/>
            <a:ext cx="3575002" cy="368306"/>
          </a:xfrm>
          <a:prstGeom prst="rect">
            <a:avLst/>
          </a:prstGeom>
          <a:solidFill>
            <a:srgbClr val="0F3F23"/>
          </a:solidFill>
          <a:ln>
            <a:solidFill>
              <a:srgbClr val="0F3F23"/>
            </a:solidFill>
          </a:ln>
        </p:spPr>
        <p:txBody>
          <a:bodyPr wrap="square" rtlCol="0">
            <a:spAutoFit/>
          </a:bodyPr>
          <a:lstStyle/>
          <a:p>
            <a:pPr algn="ctr"/>
            <a:r>
              <a:rPr lang="es-CO" sz="1795" b="1" dirty="0">
                <a:solidFill>
                  <a:schemeClr val="bg1"/>
                </a:solidFill>
                <a:latin typeface="Arial" panose="020B0604020202020204" pitchFamily="34" charset="0"/>
                <a:cs typeface="Arial" panose="020B0604020202020204" pitchFamily="34" charset="0"/>
              </a:rPr>
              <a:t>Estructura 2020</a:t>
            </a:r>
          </a:p>
        </p:txBody>
      </p:sp>
      <p:sp>
        <p:nvSpPr>
          <p:cNvPr id="8" name="CuadroTexto 7">
            <a:extLst>
              <a:ext uri="{FF2B5EF4-FFF2-40B4-BE49-F238E27FC236}">
                <a16:creationId xmlns:a16="http://schemas.microsoft.com/office/drawing/2014/main" id="{B71A645F-FBB2-4D6C-A565-4BAB0199FF49}"/>
              </a:ext>
            </a:extLst>
          </p:cNvPr>
          <p:cNvSpPr txBox="1"/>
          <p:nvPr/>
        </p:nvSpPr>
        <p:spPr>
          <a:xfrm>
            <a:off x="6282632" y="1606865"/>
            <a:ext cx="4833349" cy="1520288"/>
          </a:xfrm>
          <a:prstGeom prst="rect">
            <a:avLst/>
          </a:prstGeom>
          <a:solidFill>
            <a:srgbClr val="EFF3F0">
              <a:alpha val="40000"/>
            </a:srgbClr>
          </a:solidFill>
        </p:spPr>
        <p:txBody>
          <a:bodyPr wrap="square" rtlCol="0">
            <a:spAutoFit/>
          </a:bodyPr>
          <a:lstStyle/>
          <a:p>
            <a:pPr algn="just">
              <a:lnSpc>
                <a:spcPct val="150000"/>
              </a:lnSpc>
              <a:buClr>
                <a:srgbClr val="0D7593"/>
              </a:buClr>
            </a:pPr>
            <a:r>
              <a:rPr lang="es-MX" sz="1596" b="1" dirty="0">
                <a:solidFill>
                  <a:srgbClr val="0F3F23"/>
                </a:solidFill>
                <a:latin typeface="Arial" panose="020B0604020202020204" pitchFamily="34" charset="0"/>
                <a:cs typeface="Arial" panose="020B0604020202020204" pitchFamily="34" charset="0"/>
              </a:rPr>
              <a:t>7 </a:t>
            </a:r>
            <a:r>
              <a:rPr lang="es-MX" sz="1596" dirty="0">
                <a:latin typeface="Arial" panose="020B0604020202020204" pitchFamily="34" charset="0"/>
                <a:cs typeface="Arial" panose="020B0604020202020204" pitchFamily="34" charset="0"/>
              </a:rPr>
              <a:t>indicadores distribuidos en </a:t>
            </a:r>
            <a:r>
              <a:rPr lang="es-MX" sz="1596" b="1" dirty="0">
                <a:solidFill>
                  <a:srgbClr val="0F3F23"/>
                </a:solidFill>
                <a:latin typeface="Arial" panose="020B0604020202020204" pitchFamily="34" charset="0"/>
                <a:cs typeface="Arial" panose="020B0604020202020204" pitchFamily="34" charset="0"/>
              </a:rPr>
              <a:t>3 </a:t>
            </a:r>
            <a:r>
              <a:rPr lang="es-MX" sz="1596" b="1" dirty="0" err="1">
                <a:solidFill>
                  <a:srgbClr val="0F3F23"/>
                </a:solidFill>
                <a:latin typeface="Arial" panose="020B0604020202020204" pitchFamily="34" charset="0"/>
                <a:cs typeface="Arial" panose="020B0604020202020204" pitchFamily="34" charset="0"/>
              </a:rPr>
              <a:t>subpilares</a:t>
            </a:r>
            <a:r>
              <a:rPr lang="es-MX" sz="1596" b="1" dirty="0">
                <a:solidFill>
                  <a:srgbClr val="0F3F23"/>
                </a:solidFill>
                <a:latin typeface="Arial" panose="020B0604020202020204" pitchFamily="34" charset="0"/>
                <a:cs typeface="Arial" panose="020B0604020202020204" pitchFamily="34" charset="0"/>
              </a:rPr>
              <a:t>:</a:t>
            </a:r>
            <a:endParaRPr lang="es-MX" sz="1596" i="1" dirty="0">
              <a:solidFill>
                <a:srgbClr val="0F3F23"/>
              </a:solidFill>
              <a:latin typeface="Arial" panose="020B0604020202020204" pitchFamily="34" charset="0"/>
              <a:cs typeface="Arial" panose="020B0604020202020204" pitchFamily="34" charset="0"/>
            </a:endParaRP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Investigación</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Registros de propiedad industrial</a:t>
            </a:r>
          </a:p>
          <a:p>
            <a:pPr marL="341940" indent="-341940" algn="just">
              <a:lnSpc>
                <a:spcPct val="150000"/>
              </a:lnSpc>
              <a:buClr>
                <a:srgbClr val="0F3F23"/>
              </a:buClr>
              <a:buFont typeface="+mj-lt"/>
              <a:buAutoNum type="arabicPeriod"/>
            </a:pPr>
            <a:r>
              <a:rPr lang="es-MX" sz="1596" dirty="0">
                <a:latin typeface="Arial" panose="020B0604020202020204" pitchFamily="34" charset="0"/>
                <a:cs typeface="Arial" panose="020B0604020202020204" pitchFamily="34" charset="0"/>
              </a:rPr>
              <a:t>Dinámica empresarial</a:t>
            </a:r>
          </a:p>
        </p:txBody>
      </p:sp>
      <p:cxnSp>
        <p:nvCxnSpPr>
          <p:cNvPr id="9" name="Conector recto 8">
            <a:extLst>
              <a:ext uri="{FF2B5EF4-FFF2-40B4-BE49-F238E27FC236}">
                <a16:creationId xmlns:a16="http://schemas.microsoft.com/office/drawing/2014/main" id="{2B0D71DC-1503-485C-A88F-1117EE249FA1}"/>
              </a:ext>
            </a:extLst>
          </p:cNvPr>
          <p:cNvCxnSpPr>
            <a:cxnSpLocks/>
          </p:cNvCxnSpPr>
          <p:nvPr/>
        </p:nvCxnSpPr>
        <p:spPr>
          <a:xfrm>
            <a:off x="5974436" y="1073012"/>
            <a:ext cx="0" cy="4992806"/>
          </a:xfrm>
          <a:prstGeom prst="line">
            <a:avLst/>
          </a:prstGeom>
          <a:ln w="19050">
            <a:solidFill>
              <a:srgbClr val="0F3F23"/>
            </a:solidFill>
            <a:prstDash val="sysDot"/>
          </a:ln>
        </p:spPr>
        <p:style>
          <a:lnRef idx="1">
            <a:schemeClr val="accent1"/>
          </a:lnRef>
          <a:fillRef idx="0">
            <a:schemeClr val="accent1"/>
          </a:fillRef>
          <a:effectRef idx="0">
            <a:schemeClr val="accent1"/>
          </a:effectRef>
          <a:fontRef idx="minor">
            <a:schemeClr val="tx1"/>
          </a:fontRef>
        </p:style>
      </p:cxnSp>
      <p:pic>
        <p:nvPicPr>
          <p:cNvPr id="11" name="Imagen 10">
            <a:extLst>
              <a:ext uri="{FF2B5EF4-FFF2-40B4-BE49-F238E27FC236}">
                <a16:creationId xmlns:a16="http://schemas.microsoft.com/office/drawing/2014/main" id="{D16FA654-0DF8-49AC-BAF9-DDE2B5B1E301}"/>
              </a:ext>
            </a:extLst>
          </p:cNvPr>
          <p:cNvPicPr>
            <a:picLocks noChangeAspect="1"/>
          </p:cNvPicPr>
          <p:nvPr/>
        </p:nvPicPr>
        <p:blipFill>
          <a:blip r:embed="rId2">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2137790" y="3419475"/>
            <a:ext cx="1166092" cy="1166092"/>
          </a:xfrm>
          <a:prstGeom prst="rect">
            <a:avLst/>
          </a:prstGeom>
          <a:ln>
            <a:noFill/>
          </a:ln>
        </p:spPr>
      </p:pic>
    </p:spTree>
    <p:extLst>
      <p:ext uri="{BB962C8B-B14F-4D97-AF65-F5344CB8AC3E}">
        <p14:creationId xmlns:p14="http://schemas.microsoft.com/office/powerpoint/2010/main" val="4989504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5">
            <a:extLst>
              <a:ext uri="{FF2B5EF4-FFF2-40B4-BE49-F238E27FC236}">
                <a16:creationId xmlns:a16="http://schemas.microsoft.com/office/drawing/2014/main" id="{C9B1354C-A9D8-4C25-9C90-4D302913909F}"/>
              </a:ext>
            </a:extLst>
          </p:cNvPr>
          <p:cNvSpPr>
            <a:spLocks noGrp="1"/>
          </p:cNvSpPr>
          <p:nvPr>
            <p:ph type="title"/>
          </p:nvPr>
        </p:nvSpPr>
        <p:spPr>
          <a:xfrm>
            <a:off x="98032" y="91121"/>
            <a:ext cx="10987087" cy="1006429"/>
          </a:xfrm>
          <a:prstGeom prst="rect">
            <a:avLst/>
          </a:prstGeom>
        </p:spPr>
        <p:txBody>
          <a:bodyPr wrap="square">
            <a:spAutoFit/>
          </a:bodyPr>
          <a:lstStyle/>
          <a:p>
            <a:pPr algn="just"/>
            <a:r>
              <a:rPr lang="es-CO" sz="2200" b="1" dirty="0">
                <a:solidFill>
                  <a:srgbClr val="003621"/>
                </a:solidFill>
                <a:latin typeface="Arial" panose="020B0604020202020204" pitchFamily="34" charset="0"/>
                <a:cs typeface="Arial" panose="020B0604020202020204" pitchFamily="34" charset="0"/>
              </a:rPr>
              <a:t>Medellín AM, Manizales AM y Bogotá D.C son primeros en este pilar. Bogotá D.C pierde tres posiciones debido a un menor desempeño en registros de propiedad industrial e investigación de alta calidad.</a:t>
            </a:r>
            <a:endParaRPr lang="es-ES" sz="2200" b="1" dirty="0">
              <a:solidFill>
                <a:srgbClr val="003621"/>
              </a:solidFill>
              <a:latin typeface="Arial" panose="020B0604020202020204" pitchFamily="34" charset="0"/>
              <a:cs typeface="Arial" panose="020B0604020202020204" pitchFamily="34" charset="0"/>
            </a:endParaRPr>
          </a:p>
        </p:txBody>
      </p:sp>
      <p:pic>
        <p:nvPicPr>
          <p:cNvPr id="8" name="Imagen 9">
            <a:extLst>
              <a:ext uri="{FF2B5EF4-FFF2-40B4-BE49-F238E27FC236}">
                <a16:creationId xmlns:a16="http://schemas.microsoft.com/office/drawing/2014/main" id="{97346914-6643-48AA-88B3-334A1A68FB5C}"/>
              </a:ext>
            </a:extLst>
          </p:cNvPr>
          <p:cNvPicPr>
            <a:picLocks noChangeAspect="1"/>
          </p:cNvPicPr>
          <p:nvPr/>
        </p:nvPicPr>
        <p:blipFill>
          <a:blip r:embed="rId3"/>
          <a:stretch>
            <a:fillRect/>
          </a:stretch>
        </p:blipFill>
        <p:spPr>
          <a:xfrm>
            <a:off x="98032" y="6450719"/>
            <a:ext cx="1594285" cy="360000"/>
          </a:xfrm>
          <a:prstGeom prst="rect">
            <a:avLst/>
          </a:prstGeom>
        </p:spPr>
      </p:pic>
      <p:graphicFrame>
        <p:nvGraphicFramePr>
          <p:cNvPr id="7" name="Chart 6">
            <a:extLst>
              <a:ext uri="{FF2B5EF4-FFF2-40B4-BE49-F238E27FC236}">
                <a16:creationId xmlns:a16="http://schemas.microsoft.com/office/drawing/2014/main" id="{9CF01029-79B0-43FE-BAE5-682E39E8F679}"/>
              </a:ext>
            </a:extLst>
          </p:cNvPr>
          <p:cNvGraphicFramePr>
            <a:graphicFrameLocks/>
          </p:cNvGraphicFramePr>
          <p:nvPr>
            <p:extLst>
              <p:ext uri="{D42A27DB-BD31-4B8C-83A1-F6EECF244321}">
                <p14:modId xmlns:p14="http://schemas.microsoft.com/office/powerpoint/2010/main" val="1161829640"/>
              </p:ext>
            </p:extLst>
          </p:nvPr>
        </p:nvGraphicFramePr>
        <p:xfrm>
          <a:off x="98032" y="1300757"/>
          <a:ext cx="11849129" cy="494675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42497825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4457612" y="539849"/>
            <a:ext cx="2536746" cy="521767"/>
          </a:xfrm>
          <a:prstGeom prst="rect">
            <a:avLst/>
          </a:prstGeom>
          <a:noFill/>
        </p:spPr>
        <p:txBody>
          <a:bodyPr wrap="square" rtlCol="0">
            <a:spAutoFit/>
          </a:bodyPr>
          <a:lstStyle/>
          <a:p>
            <a:r>
              <a:rPr lang="es-CO" sz="2792" b="1" dirty="0">
                <a:solidFill>
                  <a:srgbClr val="003D4F"/>
                </a:solidFill>
                <a:latin typeface="Arial" panose="020B0604020202020204" pitchFamily="34" charset="0"/>
                <a:cs typeface="Arial" panose="020B0604020202020204" pitchFamily="34" charset="0"/>
              </a:rPr>
              <a:t>CONTENIDO</a:t>
            </a:r>
          </a:p>
        </p:txBody>
      </p:sp>
      <p:grpSp>
        <p:nvGrpSpPr>
          <p:cNvPr id="24" name="Grupo 23">
            <a:extLst>
              <a:ext uri="{FF2B5EF4-FFF2-40B4-BE49-F238E27FC236}">
                <a16:creationId xmlns:a16="http://schemas.microsoft.com/office/drawing/2014/main" id="{72411BD8-32CE-4253-BDAB-D63E284B1AF7}"/>
              </a:ext>
            </a:extLst>
          </p:cNvPr>
          <p:cNvGrpSpPr/>
          <p:nvPr/>
        </p:nvGrpSpPr>
        <p:grpSpPr>
          <a:xfrm>
            <a:off x="1716191" y="2517746"/>
            <a:ext cx="756177" cy="689455"/>
            <a:chOff x="817574" y="1677943"/>
            <a:chExt cx="758283" cy="691375"/>
          </a:xfrm>
          <a:solidFill>
            <a:srgbClr val="F7F9F2"/>
          </a:solidFill>
        </p:grpSpPr>
        <p:sp>
          <p:nvSpPr>
            <p:cNvPr id="7" name="CuadroTexto 6"/>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2"/>
                  </a:solidFill>
                </a:rPr>
                <a:t>2</a:t>
              </a:r>
            </a:p>
          </p:txBody>
        </p:sp>
        <p:sp>
          <p:nvSpPr>
            <p:cNvPr id="8" name="Elipse 7"/>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2</a:t>
              </a:r>
            </a:p>
          </p:txBody>
        </p:sp>
      </p:grpSp>
      <p:sp>
        <p:nvSpPr>
          <p:cNvPr id="12" name="CuadroTexto 11"/>
          <p:cNvSpPr txBox="1"/>
          <p:nvPr/>
        </p:nvSpPr>
        <p:spPr>
          <a:xfrm>
            <a:off x="2802019" y="3550913"/>
            <a:ext cx="7773051"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Resultados generales</a:t>
            </a:r>
          </a:p>
        </p:txBody>
      </p:sp>
      <p:sp>
        <p:nvSpPr>
          <p:cNvPr id="13" name="CuadroTexto 12"/>
          <p:cNvSpPr txBox="1"/>
          <p:nvPr/>
        </p:nvSpPr>
        <p:spPr>
          <a:xfrm>
            <a:off x="2802019" y="2646570"/>
            <a:ext cx="7773051"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Estructura y metodología del ICC 2020</a:t>
            </a:r>
          </a:p>
        </p:txBody>
      </p:sp>
      <p:sp>
        <p:nvSpPr>
          <p:cNvPr id="18" name="Elipse 17"/>
          <p:cNvSpPr/>
          <p:nvPr/>
        </p:nvSpPr>
        <p:spPr>
          <a:xfrm>
            <a:off x="1716193" y="3422090"/>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3</a:t>
            </a:r>
          </a:p>
        </p:txBody>
      </p:sp>
      <p:sp>
        <p:nvSpPr>
          <p:cNvPr id="17" name="CuadroTexto 16"/>
          <p:cNvSpPr txBox="1"/>
          <p:nvPr/>
        </p:nvSpPr>
        <p:spPr>
          <a:xfrm>
            <a:off x="2802019" y="1742227"/>
            <a:ext cx="8473627" cy="460383"/>
          </a:xfrm>
          <a:prstGeom prst="rect">
            <a:avLst/>
          </a:prstGeom>
          <a:noFill/>
        </p:spPr>
        <p:txBody>
          <a:bodyPr wrap="square" rtlCol="0">
            <a:spAutoFit/>
          </a:bodyPr>
          <a:lstStyle>
            <a:defPPr>
              <a:defRPr lang="es-CO"/>
            </a:defPPr>
            <a:lvl1pPr>
              <a:defRPr sz="2393">
                <a:solidFill>
                  <a:schemeClr val="bg1">
                    <a:lumMod val="65000"/>
                  </a:schemeClr>
                </a:solidFill>
                <a:latin typeface="Arial" panose="020B0604020202020204" pitchFamily="34" charset="0"/>
                <a:cs typeface="Arial" panose="020B0604020202020204" pitchFamily="34" charset="0"/>
              </a:defRPr>
            </a:lvl1pPr>
          </a:lstStyle>
          <a:p>
            <a:r>
              <a:rPr lang="es-CO" dirty="0"/>
              <a:t>Panorama general</a:t>
            </a:r>
          </a:p>
        </p:txBody>
      </p:sp>
      <p:grpSp>
        <p:nvGrpSpPr>
          <p:cNvPr id="19" name="Grupo 18">
            <a:extLst>
              <a:ext uri="{FF2B5EF4-FFF2-40B4-BE49-F238E27FC236}">
                <a16:creationId xmlns:a16="http://schemas.microsoft.com/office/drawing/2014/main" id="{72411BD8-32CE-4253-BDAB-D63E284B1AF7}"/>
              </a:ext>
            </a:extLst>
          </p:cNvPr>
          <p:cNvGrpSpPr/>
          <p:nvPr/>
        </p:nvGrpSpPr>
        <p:grpSpPr>
          <a:xfrm>
            <a:off x="1716191" y="1613403"/>
            <a:ext cx="756177" cy="689455"/>
            <a:chOff x="817574" y="1677943"/>
            <a:chExt cx="758283" cy="691375"/>
          </a:xfrm>
          <a:solidFill>
            <a:srgbClr val="F7F9F2"/>
          </a:solidFill>
        </p:grpSpPr>
        <p:sp>
          <p:nvSpPr>
            <p:cNvPr id="20" name="CuadroTexto 19"/>
            <p:cNvSpPr txBox="1"/>
            <p:nvPr/>
          </p:nvSpPr>
          <p:spPr>
            <a:xfrm>
              <a:off x="951388" y="1820708"/>
              <a:ext cx="490653" cy="338554"/>
            </a:xfrm>
            <a:prstGeom prst="rect">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s-ES"/>
              </a:defPPr>
              <a:lvl1pPr algn="ctr">
                <a:defRPr sz="2400" b="1">
                  <a:solidFill>
                    <a:srgbClr val="003D4F"/>
                  </a:solidFill>
                  <a:latin typeface="Arial" panose="020B0604020202020204" pitchFamily="34" charset="0"/>
                  <a:cs typeface="Arial" panose="020B0604020202020204" pitchFamily="34" charset="0"/>
                </a:defRPr>
              </a:lvl1pPr>
            </a:lstStyle>
            <a:p>
              <a:r>
                <a:rPr lang="es-CO" sz="2393" dirty="0">
                  <a:solidFill>
                    <a:schemeClr val="bg2"/>
                  </a:solidFill>
                </a:rPr>
                <a:t>2</a:t>
              </a:r>
            </a:p>
          </p:txBody>
        </p:sp>
        <p:sp>
          <p:nvSpPr>
            <p:cNvPr id="21" name="Elipse 20"/>
            <p:cNvSpPr/>
            <p:nvPr/>
          </p:nvSpPr>
          <p:spPr>
            <a:xfrm>
              <a:off x="817574" y="1677943"/>
              <a:ext cx="758283" cy="691375"/>
            </a:xfrm>
            <a:prstGeom prst="ellipse">
              <a:avLst/>
            </a:prstGeom>
            <a:grp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1</a:t>
              </a:r>
            </a:p>
          </p:txBody>
        </p:sp>
      </p:grpSp>
      <p:sp>
        <p:nvSpPr>
          <p:cNvPr id="16" name="CuadroTexto 15">
            <a:extLst>
              <a:ext uri="{FF2B5EF4-FFF2-40B4-BE49-F238E27FC236}">
                <a16:creationId xmlns:a16="http://schemas.microsoft.com/office/drawing/2014/main" id="{E8D30ACE-FB4B-40FA-B585-A48580CE6794}"/>
              </a:ext>
            </a:extLst>
          </p:cNvPr>
          <p:cNvSpPr txBox="1"/>
          <p:nvPr/>
        </p:nvSpPr>
        <p:spPr>
          <a:xfrm>
            <a:off x="2802019" y="4455256"/>
            <a:ext cx="7773051" cy="460383"/>
          </a:xfrm>
          <a:prstGeom prst="rect">
            <a:avLst/>
          </a:prstGeom>
          <a:noFill/>
        </p:spPr>
        <p:txBody>
          <a:bodyPr wrap="square" rtlCol="0">
            <a:spAutoFit/>
          </a:bodyPr>
          <a:lstStyle>
            <a:defPPr>
              <a:defRPr lang="es-CO"/>
            </a:defPPr>
            <a:lvl1pPr>
              <a:defRPr sz="2393">
                <a:solidFill>
                  <a:schemeClr val="tx1">
                    <a:lumMod val="85000"/>
                    <a:lumOff val="15000"/>
                  </a:schemeClr>
                </a:solidFill>
                <a:latin typeface="Arial" panose="020B0604020202020204" pitchFamily="34" charset="0"/>
                <a:cs typeface="Arial" panose="020B0604020202020204" pitchFamily="34" charset="0"/>
              </a:defRPr>
            </a:lvl1pPr>
          </a:lstStyle>
          <a:p>
            <a:r>
              <a:rPr lang="es-CO" dirty="0">
                <a:solidFill>
                  <a:schemeClr val="bg1">
                    <a:lumMod val="65000"/>
                  </a:schemeClr>
                </a:solidFill>
              </a:rPr>
              <a:t>Resultados por pilar</a:t>
            </a:r>
          </a:p>
        </p:txBody>
      </p:sp>
      <p:sp>
        <p:nvSpPr>
          <p:cNvPr id="22" name="Elipse 21">
            <a:extLst>
              <a:ext uri="{FF2B5EF4-FFF2-40B4-BE49-F238E27FC236}">
                <a16:creationId xmlns:a16="http://schemas.microsoft.com/office/drawing/2014/main" id="{90BF54D3-4297-4084-867A-07D927168511}"/>
              </a:ext>
            </a:extLst>
          </p:cNvPr>
          <p:cNvSpPr/>
          <p:nvPr/>
        </p:nvSpPr>
        <p:spPr>
          <a:xfrm>
            <a:off x="1716193" y="4326434"/>
            <a:ext cx="756177" cy="689455"/>
          </a:xfrm>
          <a:prstGeom prst="ellipse">
            <a:avLst/>
          </a:prstGeom>
          <a:solidFill>
            <a:srgbClr val="F7F9F2"/>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chemeClr val="bg2"/>
                </a:solidFill>
                <a:latin typeface="Arial" panose="020B0604020202020204" pitchFamily="34" charset="0"/>
                <a:cs typeface="Arial" panose="020B0604020202020204" pitchFamily="34" charset="0"/>
              </a:rPr>
              <a:t>4</a:t>
            </a:r>
          </a:p>
        </p:txBody>
      </p:sp>
      <p:sp>
        <p:nvSpPr>
          <p:cNvPr id="28" name="CuadroTexto 27">
            <a:extLst>
              <a:ext uri="{FF2B5EF4-FFF2-40B4-BE49-F238E27FC236}">
                <a16:creationId xmlns:a16="http://schemas.microsoft.com/office/drawing/2014/main" id="{29E03498-285F-4CAC-8971-E701AEF9668F}"/>
              </a:ext>
            </a:extLst>
          </p:cNvPr>
          <p:cNvSpPr txBox="1"/>
          <p:nvPr/>
        </p:nvSpPr>
        <p:spPr>
          <a:xfrm>
            <a:off x="2802019" y="5359601"/>
            <a:ext cx="7773051" cy="460383"/>
          </a:xfrm>
          <a:prstGeom prst="rect">
            <a:avLst/>
          </a:prstGeom>
          <a:noFill/>
        </p:spPr>
        <p:txBody>
          <a:bodyPr wrap="square" rtlCol="0">
            <a:spAutoFit/>
          </a:bodyPr>
          <a:lstStyle/>
          <a:p>
            <a:r>
              <a:rPr lang="es-CO" sz="2393" dirty="0">
                <a:solidFill>
                  <a:schemeClr val="tx1">
                    <a:lumMod val="85000"/>
                    <a:lumOff val="15000"/>
                  </a:schemeClr>
                </a:solidFill>
                <a:latin typeface="Arial" panose="020B0604020202020204" pitchFamily="34" charset="0"/>
                <a:cs typeface="Arial" panose="020B0604020202020204" pitchFamily="34" charset="0"/>
              </a:rPr>
              <a:t>Principales mensajes</a:t>
            </a:r>
          </a:p>
        </p:txBody>
      </p:sp>
      <p:sp>
        <p:nvSpPr>
          <p:cNvPr id="29" name="Elipse 28">
            <a:extLst>
              <a:ext uri="{FF2B5EF4-FFF2-40B4-BE49-F238E27FC236}">
                <a16:creationId xmlns:a16="http://schemas.microsoft.com/office/drawing/2014/main" id="{44011BFB-1A6A-497A-8AE7-121C7F4D9624}"/>
              </a:ext>
            </a:extLst>
          </p:cNvPr>
          <p:cNvSpPr/>
          <p:nvPr/>
        </p:nvSpPr>
        <p:spPr>
          <a:xfrm>
            <a:off x="1716193" y="5230777"/>
            <a:ext cx="756177" cy="689455"/>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O" sz="2393" b="1" dirty="0">
                <a:solidFill>
                  <a:srgbClr val="0F3F23"/>
                </a:solidFill>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208651919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232BABB-80A8-CC4C-90C5-FD9433B28365}"/>
              </a:ext>
            </a:extLst>
          </p:cNvPr>
          <p:cNvSpPr>
            <a:spLocks noGrp="1"/>
          </p:cNvSpPr>
          <p:nvPr>
            <p:ph idx="1"/>
          </p:nvPr>
        </p:nvSpPr>
        <p:spPr>
          <a:xfrm>
            <a:off x="1803227" y="1558212"/>
            <a:ext cx="9699907" cy="1003929"/>
          </a:xfrm>
          <a:noFill/>
        </p:spPr>
        <p:txBody>
          <a:bodyPr wrap="square" rtlCol="0">
            <a:spAutoFit/>
          </a:bodyPr>
          <a:lstStyle/>
          <a:p>
            <a:pPr marL="0" indent="0" algn="just" defTabSz="914400">
              <a:buNone/>
            </a:pPr>
            <a:r>
              <a:rPr lang="es-ES" sz="2194" dirty="0">
                <a:solidFill>
                  <a:srgbClr val="0F3F23"/>
                </a:solidFill>
                <a:latin typeface="Arial" panose="020B0604020202020204" pitchFamily="34" charset="0"/>
                <a:cs typeface="Arial" panose="020B0604020202020204" pitchFamily="34" charset="0"/>
              </a:rPr>
              <a:t>La </a:t>
            </a:r>
            <a:r>
              <a:rPr lang="es-ES" sz="2194" b="1" dirty="0">
                <a:solidFill>
                  <a:srgbClr val="0F3F23"/>
                </a:solidFill>
                <a:latin typeface="Arial" panose="020B0604020202020204" pitchFamily="34" charset="0"/>
                <a:cs typeface="Arial" panose="020B0604020202020204" pitchFamily="34" charset="0"/>
              </a:rPr>
              <a:t>crisis</a:t>
            </a:r>
            <a:r>
              <a:rPr lang="es-ES" sz="2194" dirty="0">
                <a:solidFill>
                  <a:srgbClr val="0F3F23"/>
                </a:solidFill>
                <a:latin typeface="Arial" panose="020B0604020202020204" pitchFamily="34" charset="0"/>
                <a:cs typeface="Arial" panose="020B0604020202020204" pitchFamily="34" charset="0"/>
              </a:rPr>
              <a:t> </a:t>
            </a:r>
            <a:r>
              <a:rPr lang="es-ES" sz="2194" b="1" dirty="0">
                <a:solidFill>
                  <a:srgbClr val="0F3F23"/>
                </a:solidFill>
                <a:latin typeface="Arial" panose="020B0604020202020204" pitchFamily="34" charset="0"/>
                <a:cs typeface="Arial" panose="020B0604020202020204" pitchFamily="34" charset="0"/>
              </a:rPr>
              <a:t>afecta</a:t>
            </a:r>
            <a:r>
              <a:rPr lang="es-ES" sz="2194" dirty="0">
                <a:solidFill>
                  <a:srgbClr val="0F3F23"/>
                </a:solidFill>
                <a:latin typeface="Arial" panose="020B0604020202020204" pitchFamily="34" charset="0"/>
                <a:cs typeface="Arial" panose="020B0604020202020204" pitchFamily="34" charset="0"/>
              </a:rPr>
              <a:t> desproporcionadamente a los </a:t>
            </a:r>
            <a:r>
              <a:rPr lang="es-ES" sz="2194" b="1" dirty="0">
                <a:solidFill>
                  <a:srgbClr val="0F3F23"/>
                </a:solidFill>
                <a:latin typeface="Arial" panose="020B0604020202020204" pitchFamily="34" charset="0"/>
                <a:cs typeface="Arial" panose="020B0604020202020204" pitchFamily="34" charset="0"/>
              </a:rPr>
              <a:t>más vulnerables </a:t>
            </a:r>
            <a:r>
              <a:rPr lang="es-ES" sz="2194" dirty="0">
                <a:solidFill>
                  <a:srgbClr val="0F3F23"/>
                </a:solidFill>
                <a:latin typeface="Arial" panose="020B0604020202020204" pitchFamily="34" charset="0"/>
                <a:cs typeface="Arial" panose="020B0604020202020204" pitchFamily="34" charset="0"/>
              </a:rPr>
              <a:t>y resalta </a:t>
            </a:r>
            <a:r>
              <a:rPr lang="es-ES" sz="2194" b="1" dirty="0">
                <a:solidFill>
                  <a:srgbClr val="0F3F23"/>
                </a:solidFill>
                <a:latin typeface="Arial" panose="020B0604020202020204" pitchFamily="34" charset="0"/>
                <a:cs typeface="Arial" panose="020B0604020202020204" pitchFamily="34" charset="0"/>
              </a:rPr>
              <a:t>inequidades en múltiples dimensiones</a:t>
            </a:r>
            <a:r>
              <a:rPr lang="es-ES" sz="2194" dirty="0">
                <a:solidFill>
                  <a:srgbClr val="0F3F23"/>
                </a:solidFill>
                <a:latin typeface="Arial" panose="020B0604020202020204" pitchFamily="34" charset="0"/>
                <a:cs typeface="Arial" panose="020B0604020202020204" pitchFamily="34" charset="0"/>
              </a:rPr>
              <a:t>. Superarla requiere una estrategia de desarrollo basada en </a:t>
            </a:r>
            <a:r>
              <a:rPr lang="es-ES" sz="2194" b="1" dirty="0">
                <a:solidFill>
                  <a:srgbClr val="0F3F23"/>
                </a:solidFill>
                <a:latin typeface="Arial" panose="020B0604020202020204" pitchFamily="34" charset="0"/>
                <a:cs typeface="Arial" panose="020B0604020202020204" pitchFamily="34" charset="0"/>
              </a:rPr>
              <a:t>aumentar la productividad y competitividad.</a:t>
            </a:r>
          </a:p>
        </p:txBody>
      </p:sp>
      <p:sp>
        <p:nvSpPr>
          <p:cNvPr id="11" name="Content Placeholder 4">
            <a:extLst>
              <a:ext uri="{FF2B5EF4-FFF2-40B4-BE49-F238E27FC236}">
                <a16:creationId xmlns:a16="http://schemas.microsoft.com/office/drawing/2014/main" id="{D66BBA40-F3BB-2346-B638-A86AC15B6339}"/>
              </a:ext>
            </a:extLst>
          </p:cNvPr>
          <p:cNvSpPr txBox="1">
            <a:spLocks/>
          </p:cNvSpPr>
          <p:nvPr/>
        </p:nvSpPr>
        <p:spPr bwMode="auto">
          <a:xfrm>
            <a:off x="1803227" y="2862028"/>
            <a:ext cx="9699907" cy="1105303"/>
          </a:xfrm>
          <a:prstGeom prst="rect">
            <a:avLst/>
          </a:prstGeom>
          <a:noFill/>
        </p:spPr>
        <p:txBody>
          <a:bodyPr wrap="square" rtlCol="0">
            <a:spAutoFit/>
          </a:bodyPr>
          <a:lstStyle>
            <a:defPPr>
              <a:defRPr lang="es-CO"/>
            </a:defPPr>
            <a:lvl1pPr algn="just">
              <a:defRPr sz="2194" b="1">
                <a:solidFill>
                  <a:srgbClr val="0F3F23"/>
                </a:solidFill>
                <a:latin typeface="Arial" panose="020B0604020202020204" pitchFamily="34" charset="0"/>
                <a:cs typeface="Arial" panose="020B0604020202020204" pitchFamily="34" charset="0"/>
              </a:defRPr>
            </a:lvl1pPr>
          </a:lstStyle>
          <a:p>
            <a:r>
              <a:rPr lang="es-MX" b="0" dirty="0"/>
              <a:t>Para hacerlo, se necesitan </a:t>
            </a:r>
            <a:r>
              <a:rPr lang="es-MX" dirty="0"/>
              <a:t>datos </a:t>
            </a:r>
            <a:r>
              <a:rPr lang="es-MX" b="0" dirty="0"/>
              <a:t>que</a:t>
            </a:r>
            <a:r>
              <a:rPr lang="es-MX" dirty="0"/>
              <a:t> informen buenas políticas públicas. El Índice de Competitividad de Ciudades </a:t>
            </a:r>
            <a:r>
              <a:rPr lang="es-MX" b="0" dirty="0"/>
              <a:t>es una </a:t>
            </a:r>
            <a:r>
              <a:rPr lang="es-MX" dirty="0"/>
              <a:t>herramienta </a:t>
            </a:r>
            <a:r>
              <a:rPr lang="es-MX" b="0" dirty="0"/>
              <a:t>que ofrece un</a:t>
            </a:r>
            <a:r>
              <a:rPr lang="es-MX" dirty="0"/>
              <a:t> diagnóstico clave en indicadores relacionados con competitividad.</a:t>
            </a:r>
          </a:p>
        </p:txBody>
      </p:sp>
      <p:sp>
        <p:nvSpPr>
          <p:cNvPr id="8" name="Elipse 7">
            <a:extLst>
              <a:ext uri="{FF2B5EF4-FFF2-40B4-BE49-F238E27FC236}">
                <a16:creationId xmlns:a16="http://schemas.microsoft.com/office/drawing/2014/main" id="{ED2EC08A-7DB1-425A-9B87-C742D5663F7F}"/>
              </a:ext>
            </a:extLst>
          </p:cNvPr>
          <p:cNvSpPr/>
          <p:nvPr/>
        </p:nvSpPr>
        <p:spPr>
          <a:xfrm>
            <a:off x="686041" y="1575498"/>
            <a:ext cx="753096" cy="686646"/>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323"/>
            <a:r>
              <a:rPr lang="es-CO" sz="2382" b="1" dirty="0">
                <a:solidFill>
                  <a:srgbClr val="0F3F23"/>
                </a:solidFill>
                <a:latin typeface="+mj-lt"/>
                <a:cs typeface="Arial" panose="020B0604020202020204" pitchFamily="34" charset="0"/>
              </a:rPr>
              <a:t>1</a:t>
            </a:r>
          </a:p>
        </p:txBody>
      </p:sp>
      <p:sp>
        <p:nvSpPr>
          <p:cNvPr id="12" name="Elipse 11">
            <a:extLst>
              <a:ext uri="{FF2B5EF4-FFF2-40B4-BE49-F238E27FC236}">
                <a16:creationId xmlns:a16="http://schemas.microsoft.com/office/drawing/2014/main" id="{5E9E5A11-38E0-443F-A9FE-3D8ED28E3C34}"/>
              </a:ext>
            </a:extLst>
          </p:cNvPr>
          <p:cNvSpPr/>
          <p:nvPr/>
        </p:nvSpPr>
        <p:spPr>
          <a:xfrm>
            <a:off x="686042" y="2941134"/>
            <a:ext cx="753096" cy="686646"/>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323"/>
            <a:r>
              <a:rPr lang="es-CO" sz="2382" b="1" dirty="0">
                <a:solidFill>
                  <a:srgbClr val="0F3F23"/>
                </a:solidFill>
                <a:latin typeface="+mj-lt"/>
                <a:cs typeface="Arial" panose="020B0604020202020204" pitchFamily="34" charset="0"/>
              </a:rPr>
              <a:t>2</a:t>
            </a:r>
          </a:p>
        </p:txBody>
      </p:sp>
      <p:sp>
        <p:nvSpPr>
          <p:cNvPr id="13" name="Elipse 12">
            <a:extLst>
              <a:ext uri="{FF2B5EF4-FFF2-40B4-BE49-F238E27FC236}">
                <a16:creationId xmlns:a16="http://schemas.microsoft.com/office/drawing/2014/main" id="{5CEAA393-4B12-4EC8-95A6-82550DAF04A6}"/>
              </a:ext>
            </a:extLst>
          </p:cNvPr>
          <p:cNvSpPr/>
          <p:nvPr/>
        </p:nvSpPr>
        <p:spPr>
          <a:xfrm>
            <a:off x="686041" y="4306770"/>
            <a:ext cx="753096" cy="686646"/>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323"/>
            <a:r>
              <a:rPr lang="es-CO" sz="2382" b="1" dirty="0">
                <a:solidFill>
                  <a:srgbClr val="0F3F23"/>
                </a:solidFill>
                <a:latin typeface="+mj-lt"/>
                <a:cs typeface="Arial" panose="020B0604020202020204" pitchFamily="34" charset="0"/>
              </a:rPr>
              <a:t>3</a:t>
            </a:r>
          </a:p>
        </p:txBody>
      </p:sp>
      <p:sp>
        <p:nvSpPr>
          <p:cNvPr id="2" name="Rectangle 1">
            <a:extLst>
              <a:ext uri="{FF2B5EF4-FFF2-40B4-BE49-F238E27FC236}">
                <a16:creationId xmlns:a16="http://schemas.microsoft.com/office/drawing/2014/main" id="{B506BA0D-C753-8F4E-B500-618C47FCDBDA}"/>
              </a:ext>
            </a:extLst>
          </p:cNvPr>
          <p:cNvSpPr/>
          <p:nvPr/>
        </p:nvSpPr>
        <p:spPr>
          <a:xfrm>
            <a:off x="1803227" y="4267218"/>
            <a:ext cx="9699909" cy="1105303"/>
          </a:xfrm>
          <a:prstGeom prst="rect">
            <a:avLst/>
          </a:prstGeom>
          <a:noFill/>
        </p:spPr>
        <p:txBody>
          <a:bodyPr wrap="square" rtlCol="0">
            <a:spAutoFit/>
          </a:bodyPr>
          <a:lstStyle/>
          <a:p>
            <a:pPr algn="just"/>
            <a:r>
              <a:rPr lang="es-CO" sz="2194" b="1" dirty="0">
                <a:solidFill>
                  <a:srgbClr val="0F3F23"/>
                </a:solidFill>
                <a:latin typeface="Arial" panose="020B0604020202020204" pitchFamily="34" charset="0"/>
                <a:cs typeface="Arial" panose="020B0604020202020204" pitchFamily="34" charset="0"/>
              </a:rPr>
              <a:t>El ICC 2020 incluyó por primera vez a las 32 capitales del país: </a:t>
            </a:r>
            <a:r>
              <a:rPr lang="es-CO" sz="2194" dirty="0">
                <a:solidFill>
                  <a:srgbClr val="0F3F23"/>
                </a:solidFill>
                <a:latin typeface="Arial" panose="020B0604020202020204" pitchFamily="34" charset="0"/>
                <a:cs typeface="Arial" panose="020B0604020202020204" pitchFamily="34" charset="0"/>
              </a:rPr>
              <a:t>Arauca, Inírida, Mitú, Mocoa, Leticia, Puerto Carreño, San Andrés, San José del Guaviare y Yopal hacen ahora parte de la medición.</a:t>
            </a:r>
          </a:p>
        </p:txBody>
      </p:sp>
      <p:sp>
        <p:nvSpPr>
          <p:cNvPr id="4" name="CuadroTexto 3">
            <a:extLst>
              <a:ext uri="{FF2B5EF4-FFF2-40B4-BE49-F238E27FC236}">
                <a16:creationId xmlns:a16="http://schemas.microsoft.com/office/drawing/2014/main" id="{B3342D0D-CCBD-4712-B66F-C1FA5097CDE6}"/>
              </a:ext>
            </a:extLst>
          </p:cNvPr>
          <p:cNvSpPr txBox="1"/>
          <p:nvPr/>
        </p:nvSpPr>
        <p:spPr>
          <a:xfrm>
            <a:off x="3881794" y="280904"/>
            <a:ext cx="4444286" cy="583151"/>
          </a:xfrm>
          <a:prstGeom prst="rect">
            <a:avLst/>
          </a:prstGeom>
          <a:noFill/>
        </p:spPr>
        <p:txBody>
          <a:bodyPr wrap="square" rtlCol="0">
            <a:spAutoFit/>
          </a:bodyPr>
          <a:lstStyle/>
          <a:p>
            <a:pPr algn="ctr"/>
            <a:r>
              <a:rPr lang="es-CO" sz="3191" b="1" dirty="0">
                <a:solidFill>
                  <a:srgbClr val="0F3F23"/>
                </a:solidFill>
                <a:latin typeface="Arial" panose="020B0604020202020204" pitchFamily="34" charset="0"/>
                <a:cs typeface="Arial" panose="020B0604020202020204" pitchFamily="34" charset="0"/>
              </a:rPr>
              <a:t>Principales mensajes</a:t>
            </a:r>
          </a:p>
        </p:txBody>
      </p:sp>
    </p:spTree>
    <p:extLst>
      <p:ext uri="{BB962C8B-B14F-4D97-AF65-F5344CB8AC3E}">
        <p14:creationId xmlns:p14="http://schemas.microsoft.com/office/powerpoint/2010/main" val="30877387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a:extLst>
              <a:ext uri="{FF2B5EF4-FFF2-40B4-BE49-F238E27FC236}">
                <a16:creationId xmlns:a16="http://schemas.microsoft.com/office/drawing/2014/main" id="{4EDA198D-06EF-4743-BF59-E28A24905C49}"/>
              </a:ext>
            </a:extLst>
          </p:cNvPr>
          <p:cNvSpPr txBox="1">
            <a:spLocks/>
          </p:cNvSpPr>
          <p:nvPr/>
        </p:nvSpPr>
        <p:spPr bwMode="auto">
          <a:xfrm>
            <a:off x="1849321" y="2895700"/>
            <a:ext cx="9699909" cy="1442959"/>
          </a:xfrm>
          <a:prstGeom prst="rect">
            <a:avLst/>
          </a:prstGeom>
          <a:noFill/>
        </p:spPr>
        <p:txBody>
          <a:bodyPr wrap="square" rtlCol="0">
            <a:spAutoFit/>
          </a:bodyPr>
          <a:lstStyle>
            <a:defPPr>
              <a:defRPr lang="es-CO"/>
            </a:defPPr>
            <a:lvl1pPr algn="just">
              <a:defRPr sz="2194">
                <a:solidFill>
                  <a:srgbClr val="0F3F23"/>
                </a:solidFill>
                <a:latin typeface="Arial" panose="020B0604020202020204" pitchFamily="34" charset="0"/>
                <a:cs typeface="Arial" panose="020B0604020202020204" pitchFamily="34" charset="0"/>
              </a:defRPr>
            </a:lvl1pPr>
          </a:lstStyle>
          <a:p>
            <a:r>
              <a:rPr lang="es-MX" b="1" dirty="0"/>
              <a:t>Más allá de la inmediata necesidad de generación de ingresos y empleo en los territorios</a:t>
            </a:r>
            <a:r>
              <a:rPr lang="es-MX" dirty="0"/>
              <a:t>, es necesario hacer todos los esfuerzos posibles para </a:t>
            </a:r>
            <a:r>
              <a:rPr lang="es-MX" b="1" dirty="0"/>
              <a:t>proteger el tejido empresarial existente</a:t>
            </a:r>
            <a:r>
              <a:rPr lang="es-MX" dirty="0"/>
              <a:t>, especialmente el generador de </a:t>
            </a:r>
            <a:r>
              <a:rPr lang="es-MX" b="1" dirty="0"/>
              <a:t>empleo de calidad</a:t>
            </a:r>
            <a:r>
              <a:rPr lang="es-MX" dirty="0"/>
              <a:t>.</a:t>
            </a:r>
            <a:endParaRPr lang="es-ES_tradnl" dirty="0"/>
          </a:p>
        </p:txBody>
      </p:sp>
      <p:sp>
        <p:nvSpPr>
          <p:cNvPr id="4" name="Content Placeholder 4">
            <a:extLst>
              <a:ext uri="{FF2B5EF4-FFF2-40B4-BE49-F238E27FC236}">
                <a16:creationId xmlns:a16="http://schemas.microsoft.com/office/drawing/2014/main" id="{AA9FD33C-B157-4847-BE2D-90ECA3C324FE}"/>
              </a:ext>
            </a:extLst>
          </p:cNvPr>
          <p:cNvSpPr txBox="1">
            <a:spLocks/>
          </p:cNvSpPr>
          <p:nvPr/>
        </p:nvSpPr>
        <p:spPr bwMode="auto">
          <a:xfrm>
            <a:off x="1849321" y="4588678"/>
            <a:ext cx="9699909" cy="1442959"/>
          </a:xfrm>
          <a:prstGeom prst="rect">
            <a:avLst/>
          </a:prstGeom>
          <a:noFill/>
        </p:spPr>
        <p:txBody>
          <a:bodyPr wrap="square" rtlCol="0">
            <a:spAutoFit/>
          </a:bodyPr>
          <a:lstStyle>
            <a:defPPr>
              <a:defRPr lang="es-CO"/>
            </a:defPPr>
            <a:lvl1pPr algn="just">
              <a:defRPr sz="2194">
                <a:solidFill>
                  <a:srgbClr val="0F3F23"/>
                </a:solidFill>
                <a:latin typeface="Arial" panose="020B0604020202020204" pitchFamily="34" charset="0"/>
                <a:cs typeface="Arial" panose="020B0604020202020204" pitchFamily="34" charset="0"/>
              </a:defRPr>
            </a:lvl1pPr>
          </a:lstStyle>
          <a:p>
            <a:r>
              <a:rPr lang="es-MX" b="1" dirty="0"/>
              <a:t>La adaptación exitosa a la nueva realidad </a:t>
            </a:r>
            <a:r>
              <a:rPr lang="es-MX" dirty="0"/>
              <a:t>dependerá de adelantar </a:t>
            </a:r>
            <a:r>
              <a:rPr lang="es-MX" b="1" dirty="0"/>
              <a:t>reformas estructurales </a:t>
            </a:r>
            <a:r>
              <a:rPr lang="es-MX" dirty="0"/>
              <a:t>que se han pospuesto y que son también urgentes para que la </a:t>
            </a:r>
            <a:r>
              <a:rPr lang="es-MX" b="1" dirty="0"/>
              <a:t>trayectoria de recuperación </a:t>
            </a:r>
            <a:r>
              <a:rPr lang="es-MX" dirty="0"/>
              <a:t>ubique al </a:t>
            </a:r>
            <a:r>
              <a:rPr lang="es-MX" b="1" dirty="0"/>
              <a:t>país en una senda de resiliencia, sostenibilidad y equidad.</a:t>
            </a:r>
            <a:endParaRPr lang="es-ES_tradnl" b="1" dirty="0"/>
          </a:p>
        </p:txBody>
      </p:sp>
      <p:sp>
        <p:nvSpPr>
          <p:cNvPr id="9" name="CuadroTexto 12">
            <a:extLst>
              <a:ext uri="{FF2B5EF4-FFF2-40B4-BE49-F238E27FC236}">
                <a16:creationId xmlns:a16="http://schemas.microsoft.com/office/drawing/2014/main" id="{86BBAA67-33F2-4BE3-B888-75C026591007}"/>
              </a:ext>
            </a:extLst>
          </p:cNvPr>
          <p:cNvSpPr txBox="1"/>
          <p:nvPr/>
        </p:nvSpPr>
        <p:spPr>
          <a:xfrm>
            <a:off x="1849321" y="1540378"/>
            <a:ext cx="9699909" cy="1105303"/>
          </a:xfrm>
          <a:prstGeom prst="rect">
            <a:avLst/>
          </a:prstGeom>
          <a:noFill/>
        </p:spPr>
        <p:txBody>
          <a:bodyPr wrap="square" rtlCol="0">
            <a:spAutoFit/>
          </a:bodyPr>
          <a:lstStyle/>
          <a:p>
            <a:pPr algn="just"/>
            <a:r>
              <a:rPr lang="es-CO" sz="2194" b="1" dirty="0">
                <a:solidFill>
                  <a:srgbClr val="0F3F23"/>
                </a:solidFill>
                <a:latin typeface="Arial" panose="020B0604020202020204" pitchFamily="34" charset="0"/>
                <a:cs typeface="Arial" panose="020B0604020202020204" pitchFamily="34" charset="0"/>
              </a:rPr>
              <a:t>Bogotá D.C., Medellín AM y Manizales AM </a:t>
            </a:r>
            <a:r>
              <a:rPr lang="es-CO" sz="2194" dirty="0">
                <a:solidFill>
                  <a:srgbClr val="0F3F23"/>
                </a:solidFill>
                <a:latin typeface="Arial" panose="020B0604020202020204" pitchFamily="34" charset="0"/>
                <a:cs typeface="Arial" panose="020B0604020202020204" pitchFamily="34" charset="0"/>
              </a:rPr>
              <a:t>son las ciudades más competitivas. Se presentan brechas significativas frente a ciudades como </a:t>
            </a:r>
            <a:r>
              <a:rPr lang="es-CO" sz="2194" b="1" dirty="0">
                <a:solidFill>
                  <a:srgbClr val="0F3F23"/>
                </a:solidFill>
                <a:latin typeface="Arial" panose="020B0604020202020204" pitchFamily="34" charset="0"/>
                <a:cs typeface="Arial" panose="020B0604020202020204" pitchFamily="34" charset="0"/>
              </a:rPr>
              <a:t>Inírida, Puerto Carreño y Mitú. </a:t>
            </a:r>
          </a:p>
        </p:txBody>
      </p:sp>
      <p:sp>
        <p:nvSpPr>
          <p:cNvPr id="10" name="CuadroTexto 9">
            <a:extLst>
              <a:ext uri="{FF2B5EF4-FFF2-40B4-BE49-F238E27FC236}">
                <a16:creationId xmlns:a16="http://schemas.microsoft.com/office/drawing/2014/main" id="{3BE8BC9B-3C77-4FFE-B599-0BBCF276BD28}"/>
              </a:ext>
            </a:extLst>
          </p:cNvPr>
          <p:cNvSpPr txBox="1"/>
          <p:nvPr/>
        </p:nvSpPr>
        <p:spPr>
          <a:xfrm>
            <a:off x="3881794" y="280904"/>
            <a:ext cx="4444286" cy="583151"/>
          </a:xfrm>
          <a:prstGeom prst="rect">
            <a:avLst/>
          </a:prstGeom>
          <a:noFill/>
        </p:spPr>
        <p:txBody>
          <a:bodyPr wrap="square" rtlCol="0">
            <a:spAutoFit/>
          </a:bodyPr>
          <a:lstStyle/>
          <a:p>
            <a:pPr algn="ctr"/>
            <a:r>
              <a:rPr lang="es-CO" sz="3191" b="1" dirty="0">
                <a:solidFill>
                  <a:srgbClr val="0F3F23"/>
                </a:solidFill>
                <a:latin typeface="Arial" panose="020B0604020202020204" pitchFamily="34" charset="0"/>
                <a:cs typeface="Arial" panose="020B0604020202020204" pitchFamily="34" charset="0"/>
              </a:rPr>
              <a:t>Principales mensajes</a:t>
            </a:r>
          </a:p>
        </p:txBody>
      </p:sp>
      <p:sp>
        <p:nvSpPr>
          <p:cNvPr id="14" name="Elipse 13">
            <a:extLst>
              <a:ext uri="{FF2B5EF4-FFF2-40B4-BE49-F238E27FC236}">
                <a16:creationId xmlns:a16="http://schemas.microsoft.com/office/drawing/2014/main" id="{741F5EF3-71E4-46EB-A4F1-23AE46AA0DB2}"/>
              </a:ext>
            </a:extLst>
          </p:cNvPr>
          <p:cNvSpPr/>
          <p:nvPr/>
        </p:nvSpPr>
        <p:spPr>
          <a:xfrm>
            <a:off x="700109" y="1540378"/>
            <a:ext cx="753096" cy="686646"/>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323"/>
            <a:r>
              <a:rPr lang="es-CO" sz="2382" b="1" dirty="0">
                <a:solidFill>
                  <a:srgbClr val="0F3F23"/>
                </a:solidFill>
                <a:latin typeface="+mj-lt"/>
                <a:cs typeface="Arial" panose="020B0604020202020204" pitchFamily="34" charset="0"/>
              </a:rPr>
              <a:t>4</a:t>
            </a:r>
          </a:p>
        </p:txBody>
      </p:sp>
      <p:sp>
        <p:nvSpPr>
          <p:cNvPr id="32" name="Elipse 31">
            <a:extLst>
              <a:ext uri="{FF2B5EF4-FFF2-40B4-BE49-F238E27FC236}">
                <a16:creationId xmlns:a16="http://schemas.microsoft.com/office/drawing/2014/main" id="{14B8FA9C-1F62-478D-A708-CFE17FCAF7C4}"/>
              </a:ext>
            </a:extLst>
          </p:cNvPr>
          <p:cNvSpPr/>
          <p:nvPr/>
        </p:nvSpPr>
        <p:spPr>
          <a:xfrm>
            <a:off x="700110" y="2895700"/>
            <a:ext cx="753096" cy="686646"/>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323"/>
            <a:r>
              <a:rPr lang="es-CO" sz="2382" b="1" dirty="0">
                <a:solidFill>
                  <a:srgbClr val="0F3F23"/>
                </a:solidFill>
                <a:latin typeface="+mj-lt"/>
                <a:cs typeface="Arial" panose="020B0604020202020204" pitchFamily="34" charset="0"/>
              </a:rPr>
              <a:t>5</a:t>
            </a:r>
          </a:p>
        </p:txBody>
      </p:sp>
      <p:sp>
        <p:nvSpPr>
          <p:cNvPr id="34" name="Elipse 33">
            <a:extLst>
              <a:ext uri="{FF2B5EF4-FFF2-40B4-BE49-F238E27FC236}">
                <a16:creationId xmlns:a16="http://schemas.microsoft.com/office/drawing/2014/main" id="{882B391E-FA1A-4800-AF55-457707F1B542}"/>
              </a:ext>
            </a:extLst>
          </p:cNvPr>
          <p:cNvSpPr/>
          <p:nvPr/>
        </p:nvSpPr>
        <p:spPr>
          <a:xfrm>
            <a:off x="700109" y="4588678"/>
            <a:ext cx="753096" cy="686646"/>
          </a:xfrm>
          <a:prstGeom prst="ellipse">
            <a:avLst/>
          </a:prstGeom>
          <a:solidFill>
            <a:srgbClr val="D6E2D9"/>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5323"/>
            <a:r>
              <a:rPr lang="es-CO" sz="2382" b="1" dirty="0">
                <a:solidFill>
                  <a:srgbClr val="0F3F23"/>
                </a:solidFill>
                <a:latin typeface="+mj-lt"/>
                <a:cs typeface="Arial" panose="020B0604020202020204" pitchFamily="34" charset="0"/>
              </a:rPr>
              <a:t>6</a:t>
            </a:r>
          </a:p>
        </p:txBody>
      </p:sp>
    </p:spTree>
    <p:extLst>
      <p:ext uri="{BB962C8B-B14F-4D97-AF65-F5344CB8AC3E}">
        <p14:creationId xmlns:p14="http://schemas.microsoft.com/office/powerpoint/2010/main" val="52208497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4E28E-9B49-D147-AB3F-28896F2EA1F4}"/>
              </a:ext>
            </a:extLst>
          </p:cNvPr>
          <p:cNvSpPr>
            <a:spLocks noGrp="1"/>
          </p:cNvSpPr>
          <p:nvPr>
            <p:ph type="title"/>
          </p:nvPr>
        </p:nvSpPr>
        <p:spPr>
          <a:xfrm>
            <a:off x="1403131" y="4029343"/>
            <a:ext cx="9664262" cy="941456"/>
          </a:xfrm>
        </p:spPr>
        <p:txBody>
          <a:bodyPr>
            <a:noAutofit/>
          </a:bodyPr>
          <a:lstStyle/>
          <a:p>
            <a:r>
              <a:rPr lang="es-ES" sz="2400" dirty="0">
                <a:hlinkClick r:id="rId3"/>
              </a:rPr>
              <a:t>https://compite.com.co/indice-de-competitividad-de-ciudades/</a:t>
            </a:r>
            <a:br>
              <a:rPr lang="es-ES" sz="2400" dirty="0"/>
            </a:br>
            <a:br>
              <a:rPr lang="es-ES" sz="2400" dirty="0"/>
            </a:br>
            <a:r>
              <a:rPr lang="es-ES" sz="2400" dirty="0">
                <a:hlinkClick r:id="rId4"/>
              </a:rPr>
              <a:t>https://score.urosario.edu.co/</a:t>
            </a:r>
            <a:endParaRPr lang="es-ES_tradnl" sz="2000" b="0" u="sng" dirty="0">
              <a:solidFill>
                <a:srgbClr val="0D3E19"/>
              </a:solidFill>
              <a:latin typeface="+mn-lt"/>
              <a:hlinkClick r:id="rId5"/>
            </a:endParaRPr>
          </a:p>
        </p:txBody>
      </p:sp>
      <p:pic>
        <p:nvPicPr>
          <p:cNvPr id="5" name="Imagen 8">
            <a:extLst>
              <a:ext uri="{FF2B5EF4-FFF2-40B4-BE49-F238E27FC236}">
                <a16:creationId xmlns:a16="http://schemas.microsoft.com/office/drawing/2014/main" id="{184EA588-719A-284C-991C-F7800535E7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4050" y="2568861"/>
            <a:ext cx="2050594" cy="463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BBB58C50-3F1A-664C-A041-862A6A5B46E3}"/>
              </a:ext>
            </a:extLst>
          </p:cNvPr>
          <p:cNvSpPr txBox="1">
            <a:spLocks/>
          </p:cNvSpPr>
          <p:nvPr/>
        </p:nvSpPr>
        <p:spPr bwMode="auto">
          <a:xfrm>
            <a:off x="4801567" y="1136695"/>
            <a:ext cx="2604739" cy="980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Autofit/>
          </a:bodyPr>
          <a:lstStyle>
            <a:lvl1pPr algn="ctr" defTabSz="455371" rtl="0" eaLnBrk="0" fontAlgn="base" hangingPunct="0">
              <a:spcBef>
                <a:spcPct val="0"/>
              </a:spcBef>
              <a:spcAft>
                <a:spcPct val="0"/>
              </a:spcAft>
              <a:defRPr sz="5000" b="1" kern="1200" cap="none">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r>
              <a:rPr lang="es-ES_tradnl" sz="4400" dirty="0">
                <a:solidFill>
                  <a:srgbClr val="0D3E19"/>
                </a:solidFill>
                <a:latin typeface="Calibri"/>
              </a:rPr>
              <a:t>¡Gracias!</a:t>
            </a:r>
          </a:p>
        </p:txBody>
      </p:sp>
      <p:sp>
        <p:nvSpPr>
          <p:cNvPr id="12" name="Rectangle 11">
            <a:extLst>
              <a:ext uri="{FF2B5EF4-FFF2-40B4-BE49-F238E27FC236}">
                <a16:creationId xmlns:a16="http://schemas.microsoft.com/office/drawing/2014/main" id="{2E3B7C96-5B61-F246-8663-826D33E5358E}"/>
              </a:ext>
            </a:extLst>
          </p:cNvPr>
          <p:cNvSpPr/>
          <p:nvPr/>
        </p:nvSpPr>
        <p:spPr>
          <a:xfrm>
            <a:off x="10893713" y="6339330"/>
            <a:ext cx="1281085" cy="49962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pPr>
            <a:endParaRPr lang="es-ES_tradnl">
              <a:solidFill>
                <a:prstClr val="white"/>
              </a:solidFill>
              <a:latin typeface="Calibri"/>
            </a:endParaRPr>
          </a:p>
        </p:txBody>
      </p:sp>
      <p:pic>
        <p:nvPicPr>
          <p:cNvPr id="11" name="Imagen 7">
            <a:extLst>
              <a:ext uri="{FF2B5EF4-FFF2-40B4-BE49-F238E27FC236}">
                <a16:creationId xmlns:a16="http://schemas.microsoft.com/office/drawing/2014/main" id="{E620DC4D-5063-434E-8C03-762E6C55F0BF}"/>
              </a:ext>
            </a:extLst>
          </p:cNvPr>
          <p:cNvPicPr>
            <a:picLocks noChangeAspect="1"/>
          </p:cNvPicPr>
          <p:nvPr/>
        </p:nvPicPr>
        <p:blipFill>
          <a:blip r:embed="rId7"/>
          <a:stretch>
            <a:fillRect/>
          </a:stretch>
        </p:blipFill>
        <p:spPr>
          <a:xfrm>
            <a:off x="6647334" y="2185442"/>
            <a:ext cx="928470" cy="941456"/>
          </a:xfrm>
          <a:prstGeom prst="rect">
            <a:avLst/>
          </a:prstGeom>
        </p:spPr>
      </p:pic>
    </p:spTree>
    <p:extLst>
      <p:ext uri="{BB962C8B-B14F-4D97-AF65-F5344CB8AC3E}">
        <p14:creationId xmlns:p14="http://schemas.microsoft.com/office/powerpoint/2010/main" val="35879133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257916" y="6486100"/>
            <a:ext cx="3533005" cy="276230"/>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FMI (revisión junio 2020).</a:t>
            </a:r>
            <a:endParaRPr lang="es-ES_tradnl" sz="1197" dirty="0">
              <a:solidFill>
                <a:prstClr val="black">
                  <a:lumMod val="65000"/>
                  <a:lumOff val="35000"/>
                </a:prstClr>
              </a:solidFill>
              <a:latin typeface="Calibri"/>
            </a:endParaRP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5"/>
            <a:ext cx="11660417" cy="337614"/>
          </a:xfrm>
        </p:spPr>
        <p:txBody>
          <a:bodyPr>
            <a:noAutofit/>
          </a:bodyPr>
          <a:lstStyle/>
          <a:p>
            <a:r>
              <a:rPr lang="es-CO" dirty="0">
                <a:solidFill>
                  <a:srgbClr val="0D3E19"/>
                </a:solidFill>
              </a:rPr>
              <a:t>El Fondo Monetario Internacional revisó a la baja sus proyecciones de crecimiento.</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3" y="1274175"/>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Crecimiento del PIB 2019 y pronósticos 2020 y 2021</a:t>
            </a:r>
            <a:endParaRPr lang="es-ES_tradnl" sz="1596" dirty="0">
              <a:solidFill>
                <a:prstClr val="black">
                  <a:lumMod val="75000"/>
                  <a:lumOff val="25000"/>
                </a:prstClr>
              </a:solidFill>
              <a:latin typeface="Calibri"/>
            </a:endParaRPr>
          </a:p>
        </p:txBody>
      </p:sp>
      <p:pic>
        <p:nvPicPr>
          <p:cNvPr id="14" name="Picture 13">
            <a:extLst>
              <a:ext uri="{FF2B5EF4-FFF2-40B4-BE49-F238E27FC236}">
                <a16:creationId xmlns:a16="http://schemas.microsoft.com/office/drawing/2014/main" id="{997BE5E7-BB2B-4341-AA7A-4C1C3FB20948}"/>
              </a:ext>
            </a:extLst>
          </p:cNvPr>
          <p:cNvPicPr>
            <a:picLocks noChangeAspect="1"/>
          </p:cNvPicPr>
          <p:nvPr/>
        </p:nvPicPr>
        <p:blipFill rotWithShape="1">
          <a:blip r:embed="rId2"/>
          <a:srcRect l="2731" t="35703" r="2201" b="10593"/>
          <a:stretch/>
        </p:blipFill>
        <p:spPr>
          <a:xfrm>
            <a:off x="1728851" y="2861660"/>
            <a:ext cx="8750172" cy="3251379"/>
          </a:xfrm>
          <a:prstGeom prst="rect">
            <a:avLst/>
          </a:prstGeom>
        </p:spPr>
      </p:pic>
      <p:sp>
        <p:nvSpPr>
          <p:cNvPr id="15" name="TextBox 14">
            <a:extLst>
              <a:ext uri="{FF2B5EF4-FFF2-40B4-BE49-F238E27FC236}">
                <a16:creationId xmlns:a16="http://schemas.microsoft.com/office/drawing/2014/main" id="{CA2D044E-4CC2-CB48-85AF-62E8928573AA}"/>
              </a:ext>
            </a:extLst>
          </p:cNvPr>
          <p:cNvSpPr txBox="1"/>
          <p:nvPr/>
        </p:nvSpPr>
        <p:spPr>
          <a:xfrm>
            <a:off x="2398146" y="1924001"/>
            <a:ext cx="1529759" cy="644536"/>
          </a:xfrm>
          <a:prstGeom prst="rect">
            <a:avLst/>
          </a:prstGeom>
          <a:noFill/>
        </p:spPr>
        <p:txBody>
          <a:bodyPr wrap="square" rtlCol="0">
            <a:spAutoFit/>
          </a:bodyPr>
          <a:lstStyle/>
          <a:p>
            <a:pPr algn="ctr" defTabSz="911840"/>
            <a:r>
              <a:rPr lang="es-MX" sz="1795" b="1" dirty="0">
                <a:solidFill>
                  <a:srgbClr val="001157"/>
                </a:solidFill>
                <a:latin typeface="Calibri"/>
              </a:rPr>
              <a:t>Economía</a:t>
            </a:r>
          </a:p>
          <a:p>
            <a:pPr algn="ctr" defTabSz="911840"/>
            <a:r>
              <a:rPr lang="es-MX" sz="1795" b="1" dirty="0">
                <a:solidFill>
                  <a:srgbClr val="001157"/>
                </a:solidFill>
                <a:latin typeface="Calibri"/>
              </a:rPr>
              <a:t>global</a:t>
            </a:r>
            <a:endParaRPr lang="es-ES_tradnl" sz="1795" b="1" dirty="0">
              <a:solidFill>
                <a:srgbClr val="001157"/>
              </a:solidFill>
              <a:latin typeface="Calibri"/>
            </a:endParaRPr>
          </a:p>
        </p:txBody>
      </p:sp>
      <p:sp>
        <p:nvSpPr>
          <p:cNvPr id="16" name="TextBox 15">
            <a:extLst>
              <a:ext uri="{FF2B5EF4-FFF2-40B4-BE49-F238E27FC236}">
                <a16:creationId xmlns:a16="http://schemas.microsoft.com/office/drawing/2014/main" id="{A25F3744-A4D2-EF40-A5CD-EC4BC9998392}"/>
              </a:ext>
            </a:extLst>
          </p:cNvPr>
          <p:cNvSpPr txBox="1"/>
          <p:nvPr/>
        </p:nvSpPr>
        <p:spPr>
          <a:xfrm>
            <a:off x="5339058" y="1924001"/>
            <a:ext cx="1529759" cy="644536"/>
          </a:xfrm>
          <a:prstGeom prst="rect">
            <a:avLst/>
          </a:prstGeom>
          <a:noFill/>
        </p:spPr>
        <p:txBody>
          <a:bodyPr wrap="square" rtlCol="0">
            <a:spAutoFit/>
          </a:bodyPr>
          <a:lstStyle/>
          <a:p>
            <a:pPr algn="ctr" defTabSz="911840"/>
            <a:r>
              <a:rPr lang="es-MX" sz="1795" b="1" dirty="0">
                <a:solidFill>
                  <a:srgbClr val="001157"/>
                </a:solidFill>
                <a:latin typeface="Calibri"/>
              </a:rPr>
              <a:t>Economías</a:t>
            </a:r>
          </a:p>
          <a:p>
            <a:pPr algn="ctr" defTabSz="911840"/>
            <a:r>
              <a:rPr lang="es-MX" sz="1795" b="1" dirty="0">
                <a:solidFill>
                  <a:srgbClr val="001157"/>
                </a:solidFill>
                <a:latin typeface="Calibri"/>
              </a:rPr>
              <a:t>avanzadas</a:t>
            </a:r>
            <a:endParaRPr lang="es-ES_tradnl" sz="1795" b="1" dirty="0">
              <a:solidFill>
                <a:srgbClr val="001157"/>
              </a:solidFill>
              <a:latin typeface="Calibri"/>
            </a:endParaRPr>
          </a:p>
        </p:txBody>
      </p:sp>
      <p:sp>
        <p:nvSpPr>
          <p:cNvPr id="17" name="TextBox 16">
            <a:extLst>
              <a:ext uri="{FF2B5EF4-FFF2-40B4-BE49-F238E27FC236}">
                <a16:creationId xmlns:a16="http://schemas.microsoft.com/office/drawing/2014/main" id="{2A17B83E-69FD-3D42-A15B-18B3873C5F08}"/>
              </a:ext>
            </a:extLst>
          </p:cNvPr>
          <p:cNvSpPr txBox="1"/>
          <p:nvPr/>
        </p:nvSpPr>
        <p:spPr>
          <a:xfrm>
            <a:off x="8284164" y="1924001"/>
            <a:ext cx="1529759" cy="644536"/>
          </a:xfrm>
          <a:prstGeom prst="rect">
            <a:avLst/>
          </a:prstGeom>
          <a:noFill/>
        </p:spPr>
        <p:txBody>
          <a:bodyPr wrap="square" rtlCol="0">
            <a:spAutoFit/>
          </a:bodyPr>
          <a:lstStyle/>
          <a:p>
            <a:pPr algn="ctr" defTabSz="911840"/>
            <a:r>
              <a:rPr lang="es-MX" sz="1795" b="1" dirty="0">
                <a:solidFill>
                  <a:srgbClr val="001157"/>
                </a:solidFill>
                <a:latin typeface="Calibri"/>
              </a:rPr>
              <a:t>Economías</a:t>
            </a:r>
          </a:p>
          <a:p>
            <a:pPr algn="ctr" defTabSz="911840"/>
            <a:r>
              <a:rPr lang="es-MX" sz="1795" b="1" dirty="0">
                <a:solidFill>
                  <a:srgbClr val="001157"/>
                </a:solidFill>
                <a:latin typeface="Calibri"/>
              </a:rPr>
              <a:t>emergentes</a:t>
            </a:r>
            <a:endParaRPr lang="es-ES_tradnl" sz="1795" b="1" dirty="0">
              <a:solidFill>
                <a:srgbClr val="001157"/>
              </a:solidFill>
              <a:latin typeface="Calibri"/>
            </a:endParaRPr>
          </a:p>
        </p:txBody>
      </p:sp>
      <p:sp>
        <p:nvSpPr>
          <p:cNvPr id="18" name="Title 1">
            <a:extLst>
              <a:ext uri="{FF2B5EF4-FFF2-40B4-BE49-F238E27FC236}">
                <a16:creationId xmlns:a16="http://schemas.microsoft.com/office/drawing/2014/main" id="{6B64C98B-4E23-864B-BED1-3FE63CD2E776}"/>
              </a:ext>
            </a:extLst>
          </p:cNvPr>
          <p:cNvSpPr txBox="1">
            <a:spLocks/>
          </p:cNvSpPr>
          <p:nvPr/>
        </p:nvSpPr>
        <p:spPr bwMode="auto">
          <a:xfrm>
            <a:off x="233883" y="586814"/>
            <a:ext cx="11660418" cy="33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En 2020, América Latina caería 9,4 % y Colombia 7,8 %.</a:t>
            </a:r>
            <a:endParaRPr lang="es-CO" sz="1999" i="1" dirty="0">
              <a:solidFill>
                <a:srgbClr val="549C5E"/>
              </a:solidFill>
            </a:endParaRPr>
          </a:p>
        </p:txBody>
      </p:sp>
      <p:sp>
        <p:nvSpPr>
          <p:cNvPr id="2" name="Right Brace 1">
            <a:extLst>
              <a:ext uri="{FF2B5EF4-FFF2-40B4-BE49-F238E27FC236}">
                <a16:creationId xmlns:a16="http://schemas.microsoft.com/office/drawing/2014/main" id="{CE3A0671-2269-E949-9E0D-B8D6FD5249DA}"/>
              </a:ext>
            </a:extLst>
          </p:cNvPr>
          <p:cNvSpPr/>
          <p:nvPr/>
        </p:nvSpPr>
        <p:spPr>
          <a:xfrm rot="16200000">
            <a:off x="3104152" y="1547709"/>
            <a:ext cx="180185" cy="2266369"/>
          </a:xfrm>
          <a:prstGeom prst="rightBrace">
            <a:avLst>
              <a:gd name="adj1" fmla="val 42704"/>
              <a:gd name="adj2"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1840"/>
            <a:endParaRPr lang="es-ES_tradnl" sz="1795">
              <a:solidFill>
                <a:prstClr val="black"/>
              </a:solidFill>
              <a:latin typeface="Calibri"/>
            </a:endParaRPr>
          </a:p>
        </p:txBody>
      </p:sp>
      <p:sp>
        <p:nvSpPr>
          <p:cNvPr id="19" name="Right Brace 18">
            <a:extLst>
              <a:ext uri="{FF2B5EF4-FFF2-40B4-BE49-F238E27FC236}">
                <a16:creationId xmlns:a16="http://schemas.microsoft.com/office/drawing/2014/main" id="{CC2EB3CE-403D-5045-9B80-BABCD1D11E01}"/>
              </a:ext>
            </a:extLst>
          </p:cNvPr>
          <p:cNvSpPr/>
          <p:nvPr/>
        </p:nvSpPr>
        <p:spPr>
          <a:xfrm rot="16200000">
            <a:off x="6013845" y="1547709"/>
            <a:ext cx="180185" cy="2266369"/>
          </a:xfrm>
          <a:prstGeom prst="rightBrace">
            <a:avLst>
              <a:gd name="adj1" fmla="val 42704"/>
              <a:gd name="adj2"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1840"/>
            <a:endParaRPr lang="es-ES_tradnl" sz="1795">
              <a:solidFill>
                <a:prstClr val="black"/>
              </a:solidFill>
              <a:latin typeface="Calibri"/>
            </a:endParaRPr>
          </a:p>
        </p:txBody>
      </p:sp>
      <p:sp>
        <p:nvSpPr>
          <p:cNvPr id="20" name="Right Brace 19">
            <a:extLst>
              <a:ext uri="{FF2B5EF4-FFF2-40B4-BE49-F238E27FC236}">
                <a16:creationId xmlns:a16="http://schemas.microsoft.com/office/drawing/2014/main" id="{CC04C474-2062-0D47-9C9F-0A01DECE7F32}"/>
              </a:ext>
            </a:extLst>
          </p:cNvPr>
          <p:cNvSpPr/>
          <p:nvPr/>
        </p:nvSpPr>
        <p:spPr>
          <a:xfrm rot="16200000">
            <a:off x="8958952" y="1547709"/>
            <a:ext cx="180185" cy="2266369"/>
          </a:xfrm>
          <a:prstGeom prst="rightBrace">
            <a:avLst>
              <a:gd name="adj1" fmla="val 42704"/>
              <a:gd name="adj2" fmla="val 50000"/>
            </a:avLst>
          </a:prstGeom>
          <a:ln>
            <a:solidFill>
              <a:schemeClr val="tx2"/>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defTabSz="911840"/>
            <a:endParaRPr lang="es-ES_tradnl" sz="1795">
              <a:solidFill>
                <a:prstClr val="black"/>
              </a:solidFill>
              <a:latin typeface="Calibri"/>
            </a:endParaRPr>
          </a:p>
        </p:txBody>
      </p:sp>
    </p:spTree>
    <p:extLst>
      <p:ext uri="{BB962C8B-B14F-4D97-AF65-F5344CB8AC3E}">
        <p14:creationId xmlns:p14="http://schemas.microsoft.com/office/powerpoint/2010/main" val="11645155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286050" y="6378567"/>
            <a:ext cx="8059701" cy="460383"/>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Banco Mundial (2020).</a:t>
            </a:r>
          </a:p>
          <a:p>
            <a:pPr defTabSz="911840"/>
            <a:r>
              <a:rPr lang="es-MX" sz="1197" dirty="0">
                <a:solidFill>
                  <a:prstClr val="black">
                    <a:lumMod val="65000"/>
                    <a:lumOff val="35000"/>
                  </a:prstClr>
                </a:solidFill>
                <a:latin typeface="Calibri"/>
              </a:rPr>
              <a:t>Notas: Las áreas sombreadas corresponden a recesiones globales. Los datos para 2020 y 2021 son pronósticos.</a:t>
            </a:r>
            <a:endParaRPr lang="es-ES_tradnl" sz="1197" dirty="0">
              <a:solidFill>
                <a:prstClr val="black">
                  <a:lumMod val="65000"/>
                  <a:lumOff val="35000"/>
                </a:prstClr>
              </a:solidFill>
              <a:latin typeface="Calibri"/>
            </a:endParaRP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3"/>
            <a:ext cx="11660417" cy="714012"/>
          </a:xfrm>
        </p:spPr>
        <p:txBody>
          <a:bodyPr>
            <a:noAutofit/>
          </a:bodyPr>
          <a:lstStyle/>
          <a:p>
            <a:r>
              <a:rPr lang="es-CO" dirty="0">
                <a:solidFill>
                  <a:srgbClr val="0D3E19"/>
                </a:solidFill>
              </a:rPr>
              <a:t>El Banco Mundial estima una contracción del PIB mundial de 5,2 %, con el 93 % de las economías en recesión en 2020 (vs. 84 % en 1931).</a:t>
            </a:r>
          </a:p>
        </p:txBody>
      </p:sp>
      <p:sp>
        <p:nvSpPr>
          <p:cNvPr id="9" name="TextBox 8">
            <a:extLst>
              <a:ext uri="{FF2B5EF4-FFF2-40B4-BE49-F238E27FC236}">
                <a16:creationId xmlns:a16="http://schemas.microsoft.com/office/drawing/2014/main" id="{D56BF537-D75C-A147-968B-428CA9B0B6C3}"/>
              </a:ext>
            </a:extLst>
          </p:cNvPr>
          <p:cNvSpPr txBox="1"/>
          <p:nvPr/>
        </p:nvSpPr>
        <p:spPr>
          <a:xfrm>
            <a:off x="603617" y="1168076"/>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Porcentaje de economías en recesión, 1871-2021</a:t>
            </a:r>
            <a:endParaRPr lang="es-ES_tradnl" sz="1596" dirty="0">
              <a:solidFill>
                <a:prstClr val="black">
                  <a:lumMod val="75000"/>
                  <a:lumOff val="25000"/>
                </a:prstClr>
              </a:solidFill>
              <a:latin typeface="Calibri"/>
            </a:endParaRPr>
          </a:p>
        </p:txBody>
      </p:sp>
      <p:pic>
        <p:nvPicPr>
          <p:cNvPr id="14" name="Picture 13">
            <a:extLst>
              <a:ext uri="{FF2B5EF4-FFF2-40B4-BE49-F238E27FC236}">
                <a16:creationId xmlns:a16="http://schemas.microsoft.com/office/drawing/2014/main" id="{A2854E5C-10D3-CB4A-81BA-5DA4CA340D81}"/>
              </a:ext>
            </a:extLst>
          </p:cNvPr>
          <p:cNvPicPr>
            <a:picLocks noChangeAspect="1"/>
          </p:cNvPicPr>
          <p:nvPr/>
        </p:nvPicPr>
        <p:blipFill rotWithShape="1">
          <a:blip r:embed="rId2"/>
          <a:srcRect t="12901" r="4842" b="10589"/>
          <a:stretch/>
        </p:blipFill>
        <p:spPr>
          <a:xfrm>
            <a:off x="1768271" y="1722402"/>
            <a:ext cx="8671332" cy="4466263"/>
          </a:xfrm>
          <a:prstGeom prst="rect">
            <a:avLst/>
          </a:prstGeom>
        </p:spPr>
      </p:pic>
    </p:spTree>
    <p:extLst>
      <p:ext uri="{BB962C8B-B14F-4D97-AF65-F5344CB8AC3E}">
        <p14:creationId xmlns:p14="http://schemas.microsoft.com/office/powerpoint/2010/main" val="5826728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2F76EC41-5C69-4C4D-9439-9CF13440B3F4}"/>
              </a:ext>
            </a:extLst>
          </p:cNvPr>
          <p:cNvSpPr txBox="1"/>
          <p:nvPr/>
        </p:nvSpPr>
        <p:spPr>
          <a:xfrm>
            <a:off x="1412661" y="6562720"/>
            <a:ext cx="3533005" cy="276230"/>
          </a:xfrm>
          <a:prstGeom prst="rect">
            <a:avLst/>
          </a:prstGeom>
          <a:noFill/>
        </p:spPr>
        <p:txBody>
          <a:bodyPr wrap="square" rtlCol="0">
            <a:spAutoFit/>
          </a:bodyPr>
          <a:lstStyle/>
          <a:p>
            <a:pPr defTabSz="911840"/>
            <a:r>
              <a:rPr lang="es-MX" sz="1197" dirty="0">
                <a:solidFill>
                  <a:prstClr val="black">
                    <a:lumMod val="65000"/>
                    <a:lumOff val="35000"/>
                  </a:prstClr>
                </a:solidFill>
                <a:latin typeface="Calibri"/>
              </a:rPr>
              <a:t>Fuente: OCDE (2020).</a:t>
            </a:r>
            <a:endParaRPr lang="es-ES_tradnl" sz="1197" dirty="0">
              <a:solidFill>
                <a:prstClr val="black">
                  <a:lumMod val="65000"/>
                  <a:lumOff val="35000"/>
                </a:prstClr>
              </a:solidFill>
              <a:latin typeface="Calibri"/>
            </a:endParaRPr>
          </a:p>
        </p:txBody>
      </p:sp>
      <p:sp>
        <p:nvSpPr>
          <p:cNvPr id="8" name="Title 1">
            <a:extLst>
              <a:ext uri="{FF2B5EF4-FFF2-40B4-BE49-F238E27FC236}">
                <a16:creationId xmlns:a16="http://schemas.microsoft.com/office/drawing/2014/main" id="{031B43FB-08EF-3B4B-9E45-C86F001D9461}"/>
              </a:ext>
            </a:extLst>
          </p:cNvPr>
          <p:cNvSpPr>
            <a:spLocks noGrp="1"/>
          </p:cNvSpPr>
          <p:nvPr>
            <p:ph type="title"/>
          </p:nvPr>
        </p:nvSpPr>
        <p:spPr>
          <a:xfrm>
            <a:off x="233884" y="214734"/>
            <a:ext cx="11660417" cy="724758"/>
          </a:xfrm>
        </p:spPr>
        <p:txBody>
          <a:bodyPr>
            <a:noAutofit/>
          </a:bodyPr>
          <a:lstStyle/>
          <a:p>
            <a:r>
              <a:rPr lang="es-CO" dirty="0">
                <a:solidFill>
                  <a:srgbClr val="0D3E19"/>
                </a:solidFill>
              </a:rPr>
              <a:t>La OCDE pronostica que, tras el colapso en la actividad económica, la recuperación será lenta e incierta.</a:t>
            </a:r>
          </a:p>
        </p:txBody>
      </p:sp>
      <p:sp>
        <p:nvSpPr>
          <p:cNvPr id="9" name="TextBox 8">
            <a:extLst>
              <a:ext uri="{FF2B5EF4-FFF2-40B4-BE49-F238E27FC236}">
                <a16:creationId xmlns:a16="http://schemas.microsoft.com/office/drawing/2014/main" id="{D56BF537-D75C-A147-968B-428CA9B0B6C3}"/>
              </a:ext>
            </a:extLst>
          </p:cNvPr>
          <p:cNvSpPr txBox="1"/>
          <p:nvPr/>
        </p:nvSpPr>
        <p:spPr>
          <a:xfrm>
            <a:off x="595173" y="1421196"/>
            <a:ext cx="11017526" cy="337614"/>
          </a:xfrm>
          <a:prstGeom prst="rect">
            <a:avLst/>
          </a:prstGeom>
          <a:noFill/>
        </p:spPr>
        <p:txBody>
          <a:bodyPr wrap="square" rtlCol="0">
            <a:spAutoFit/>
          </a:bodyPr>
          <a:lstStyle/>
          <a:p>
            <a:pPr algn="ctr" defTabSz="911840"/>
            <a:r>
              <a:rPr lang="es-MX" sz="1596" dirty="0">
                <a:solidFill>
                  <a:prstClr val="black">
                    <a:lumMod val="75000"/>
                    <a:lumOff val="25000"/>
                  </a:prstClr>
                </a:solidFill>
                <a:latin typeface="Calibri"/>
              </a:rPr>
              <a:t>PIB mundial, precios constantes, índice 2019Q4 = 100</a:t>
            </a:r>
            <a:endParaRPr lang="es-ES_tradnl" sz="1596" dirty="0">
              <a:solidFill>
                <a:prstClr val="black">
                  <a:lumMod val="75000"/>
                  <a:lumOff val="25000"/>
                </a:prstClr>
              </a:solidFill>
              <a:latin typeface="Calibri"/>
            </a:endParaRPr>
          </a:p>
        </p:txBody>
      </p:sp>
      <p:pic>
        <p:nvPicPr>
          <p:cNvPr id="14" name="Picture 13">
            <a:extLst>
              <a:ext uri="{FF2B5EF4-FFF2-40B4-BE49-F238E27FC236}">
                <a16:creationId xmlns:a16="http://schemas.microsoft.com/office/drawing/2014/main" id="{3BE368BE-AF2F-C543-9C3C-BAC4DADAE218}"/>
              </a:ext>
            </a:extLst>
          </p:cNvPr>
          <p:cNvPicPr>
            <a:picLocks noChangeAspect="1"/>
          </p:cNvPicPr>
          <p:nvPr/>
        </p:nvPicPr>
        <p:blipFill rotWithShape="1">
          <a:blip r:embed="rId2"/>
          <a:srcRect t="33913" b="594"/>
          <a:stretch/>
        </p:blipFill>
        <p:spPr>
          <a:xfrm>
            <a:off x="1690275" y="1835644"/>
            <a:ext cx="8827321" cy="4298426"/>
          </a:xfrm>
          <a:prstGeom prst="rect">
            <a:avLst/>
          </a:prstGeom>
        </p:spPr>
      </p:pic>
      <p:sp>
        <p:nvSpPr>
          <p:cNvPr id="16" name="Title 1">
            <a:extLst>
              <a:ext uri="{FF2B5EF4-FFF2-40B4-BE49-F238E27FC236}">
                <a16:creationId xmlns:a16="http://schemas.microsoft.com/office/drawing/2014/main" id="{64D86542-9753-2E41-86F5-03E34BF6135A}"/>
              </a:ext>
            </a:extLst>
          </p:cNvPr>
          <p:cNvSpPr txBox="1">
            <a:spLocks/>
          </p:cNvSpPr>
          <p:nvPr/>
        </p:nvSpPr>
        <p:spPr bwMode="auto">
          <a:xfrm>
            <a:off x="233883" y="966760"/>
            <a:ext cx="11660418" cy="338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noAutofit/>
          </a:bodyPr>
          <a:lstStyle>
            <a:lvl1pPr algn="l" defTabSz="455371" rtl="0" eaLnBrk="0" fontAlgn="base" hangingPunct="0">
              <a:spcBef>
                <a:spcPct val="0"/>
              </a:spcBef>
              <a:spcAft>
                <a:spcPct val="0"/>
              </a:spcAft>
              <a:defRPr sz="2400" b="1" kern="1200">
                <a:solidFill>
                  <a:schemeClr val="tx1"/>
                </a:solidFill>
                <a:latin typeface="Calibri" panose="020F0502020204030204" pitchFamily="34" charset="0"/>
                <a:ea typeface="+mj-ea"/>
                <a:cs typeface="Calibri" panose="020F0502020204030204" pitchFamily="34" charset="0"/>
              </a:defRPr>
            </a:lvl1pPr>
            <a:lvl2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2pPr>
            <a:lvl3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3pPr>
            <a:lvl4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4pPr>
            <a:lvl5pPr algn="ctr" defTabSz="455371" rtl="0" eaLnBrk="0" fontAlgn="base" hangingPunct="0">
              <a:spcBef>
                <a:spcPct val="0"/>
              </a:spcBef>
              <a:spcAft>
                <a:spcPct val="0"/>
              </a:spcAft>
              <a:defRPr sz="4382">
                <a:solidFill>
                  <a:schemeClr val="tx1"/>
                </a:solidFill>
                <a:latin typeface="Bahnschrift SemiCondensed" panose="020B0502040204020203" pitchFamily="34" charset="0"/>
              </a:defRPr>
            </a:lvl5pPr>
            <a:lvl6pPr marL="455371" algn="ctr" defTabSz="455371" rtl="0" fontAlgn="base">
              <a:spcBef>
                <a:spcPct val="0"/>
              </a:spcBef>
              <a:spcAft>
                <a:spcPct val="0"/>
              </a:spcAft>
              <a:defRPr sz="4382">
                <a:solidFill>
                  <a:schemeClr val="tx1"/>
                </a:solidFill>
                <a:latin typeface="Bahnschrift SemiCondensed" panose="020B0502040204020203" pitchFamily="34" charset="0"/>
              </a:defRPr>
            </a:lvl6pPr>
            <a:lvl7pPr marL="910742" algn="ctr" defTabSz="455371" rtl="0" fontAlgn="base">
              <a:spcBef>
                <a:spcPct val="0"/>
              </a:spcBef>
              <a:spcAft>
                <a:spcPct val="0"/>
              </a:spcAft>
              <a:defRPr sz="4382">
                <a:solidFill>
                  <a:schemeClr val="tx1"/>
                </a:solidFill>
                <a:latin typeface="Bahnschrift SemiCondensed" panose="020B0502040204020203" pitchFamily="34" charset="0"/>
              </a:defRPr>
            </a:lvl7pPr>
            <a:lvl8pPr marL="1366114" algn="ctr" defTabSz="455371" rtl="0" fontAlgn="base">
              <a:spcBef>
                <a:spcPct val="0"/>
              </a:spcBef>
              <a:spcAft>
                <a:spcPct val="0"/>
              </a:spcAft>
              <a:defRPr sz="4382">
                <a:solidFill>
                  <a:schemeClr val="tx1"/>
                </a:solidFill>
                <a:latin typeface="Bahnschrift SemiCondensed" panose="020B0502040204020203" pitchFamily="34" charset="0"/>
              </a:defRPr>
            </a:lvl8pPr>
            <a:lvl9pPr marL="1821485" algn="ctr" defTabSz="455371" rtl="0" fontAlgn="base">
              <a:spcBef>
                <a:spcPct val="0"/>
              </a:spcBef>
              <a:spcAft>
                <a:spcPct val="0"/>
              </a:spcAft>
              <a:defRPr sz="4382">
                <a:solidFill>
                  <a:schemeClr val="tx1"/>
                </a:solidFill>
                <a:latin typeface="Bahnschrift SemiCondensed" panose="020B0502040204020203" pitchFamily="34" charset="0"/>
              </a:defRPr>
            </a:lvl9pPr>
          </a:lstStyle>
          <a:p>
            <a:pPr defTabSz="454096"/>
            <a:r>
              <a:rPr lang="es-CO" sz="1999" dirty="0">
                <a:solidFill>
                  <a:srgbClr val="549C5E"/>
                </a:solidFill>
              </a:rPr>
              <a:t>El </a:t>
            </a:r>
            <a:r>
              <a:rPr lang="es-CO" sz="1999" i="1" dirty="0">
                <a:solidFill>
                  <a:srgbClr val="549C5E"/>
                </a:solidFill>
              </a:rPr>
              <a:t>Informe de Perspectivas Económicas</a:t>
            </a:r>
            <a:r>
              <a:rPr lang="es-CO" sz="1999" dirty="0">
                <a:solidFill>
                  <a:srgbClr val="549C5E"/>
                </a:solidFill>
              </a:rPr>
              <a:t> estima dos escenarios: con o sin “rebrote” en el segundo semestre.</a:t>
            </a:r>
            <a:endParaRPr lang="es-CO" sz="1999" i="1" dirty="0">
              <a:solidFill>
                <a:srgbClr val="549C5E"/>
              </a:solidFill>
            </a:endParaRPr>
          </a:p>
        </p:txBody>
      </p:sp>
      <p:grpSp>
        <p:nvGrpSpPr>
          <p:cNvPr id="2" name="Group 1">
            <a:extLst>
              <a:ext uri="{FF2B5EF4-FFF2-40B4-BE49-F238E27FC236}">
                <a16:creationId xmlns:a16="http://schemas.microsoft.com/office/drawing/2014/main" id="{0ABD7E51-58FB-AF40-A6E0-E3E6F9BF38D1}"/>
              </a:ext>
            </a:extLst>
          </p:cNvPr>
          <p:cNvGrpSpPr/>
          <p:nvPr/>
        </p:nvGrpSpPr>
        <p:grpSpPr>
          <a:xfrm>
            <a:off x="2339133" y="6257642"/>
            <a:ext cx="7529604" cy="349941"/>
            <a:chOff x="2320709" y="6331501"/>
            <a:chExt cx="7550578" cy="350916"/>
          </a:xfrm>
        </p:grpSpPr>
        <p:pic>
          <p:nvPicPr>
            <p:cNvPr id="17" name="Picture 16">
              <a:extLst>
                <a:ext uri="{FF2B5EF4-FFF2-40B4-BE49-F238E27FC236}">
                  <a16:creationId xmlns:a16="http://schemas.microsoft.com/office/drawing/2014/main" id="{6137675B-FAB3-8B43-941D-7AF251770EF1}"/>
                </a:ext>
              </a:extLst>
            </p:cNvPr>
            <p:cNvPicPr>
              <a:picLocks noChangeAspect="1"/>
            </p:cNvPicPr>
            <p:nvPr/>
          </p:nvPicPr>
          <p:blipFill rotWithShape="1">
            <a:blip r:embed="rId2"/>
            <a:srcRect l="3485" t="27249" b="66931"/>
            <a:stretch/>
          </p:blipFill>
          <p:spPr>
            <a:xfrm>
              <a:off x="2320709" y="6343863"/>
              <a:ext cx="7550578" cy="338554"/>
            </a:xfrm>
            <a:prstGeom prst="rect">
              <a:avLst/>
            </a:prstGeom>
          </p:spPr>
        </p:pic>
        <p:sp>
          <p:nvSpPr>
            <p:cNvPr id="11" name="TextBox 10">
              <a:extLst>
                <a:ext uri="{FF2B5EF4-FFF2-40B4-BE49-F238E27FC236}">
                  <a16:creationId xmlns:a16="http://schemas.microsoft.com/office/drawing/2014/main" id="{1EBA1D59-39B2-4B43-8193-548A04C71FEA}"/>
                </a:ext>
              </a:extLst>
            </p:cNvPr>
            <p:cNvSpPr txBox="1"/>
            <p:nvPr/>
          </p:nvSpPr>
          <p:spPr>
            <a:xfrm>
              <a:off x="2679259" y="6341689"/>
              <a:ext cx="2600966" cy="338554"/>
            </a:xfrm>
            <a:prstGeom prst="rect">
              <a:avLst/>
            </a:prstGeom>
            <a:solidFill>
              <a:schemeClr val="bg1"/>
            </a:solidFill>
          </p:spPr>
          <p:txBody>
            <a:bodyPr wrap="square" rtlCol="0">
              <a:spAutoFit/>
            </a:bodyPr>
            <a:lstStyle/>
            <a:p>
              <a:pPr defTabSz="911840"/>
              <a:r>
                <a:rPr lang="es-MX" sz="1596" b="1" dirty="0">
                  <a:solidFill>
                    <a:prstClr val="black"/>
                  </a:solidFill>
                  <a:latin typeface="Arial Narrow" panose="020B0604020202020204" pitchFamily="34" charset="0"/>
                  <a:cs typeface="Arial Narrow" panose="020B0604020202020204" pitchFamily="34" charset="0"/>
                </a:rPr>
                <a:t>Proyecciones noviembre 2019</a:t>
              </a:r>
              <a:endParaRPr lang="es-ES_tradnl" sz="1596" b="1" dirty="0">
                <a:solidFill>
                  <a:prstClr val="black"/>
                </a:solidFill>
                <a:latin typeface="Arial Narrow" panose="020B0604020202020204" pitchFamily="34" charset="0"/>
                <a:cs typeface="Arial Narrow" panose="020B0604020202020204" pitchFamily="34" charset="0"/>
              </a:endParaRPr>
            </a:p>
          </p:txBody>
        </p:sp>
        <p:sp>
          <p:nvSpPr>
            <p:cNvPr id="18" name="TextBox 17">
              <a:extLst>
                <a:ext uri="{FF2B5EF4-FFF2-40B4-BE49-F238E27FC236}">
                  <a16:creationId xmlns:a16="http://schemas.microsoft.com/office/drawing/2014/main" id="{FB72166D-875A-8244-8B3B-35673FF8AC93}"/>
                </a:ext>
              </a:extLst>
            </p:cNvPr>
            <p:cNvSpPr txBox="1"/>
            <p:nvPr/>
          </p:nvSpPr>
          <p:spPr>
            <a:xfrm>
              <a:off x="5647471" y="6331501"/>
              <a:ext cx="1882214" cy="338554"/>
            </a:xfrm>
            <a:prstGeom prst="rect">
              <a:avLst/>
            </a:prstGeom>
            <a:solidFill>
              <a:schemeClr val="bg1"/>
            </a:solidFill>
          </p:spPr>
          <p:txBody>
            <a:bodyPr wrap="square" rtlCol="0">
              <a:spAutoFit/>
            </a:bodyPr>
            <a:lstStyle/>
            <a:p>
              <a:pPr defTabSz="911840"/>
              <a:r>
                <a:rPr lang="es-MX" sz="1596" b="1" dirty="0">
                  <a:solidFill>
                    <a:prstClr val="black"/>
                  </a:solidFill>
                  <a:latin typeface="Arial Narrow" panose="020B0604020202020204" pitchFamily="34" charset="0"/>
                  <a:cs typeface="Arial Narrow" panose="020B0604020202020204" pitchFamily="34" charset="0"/>
                </a:rPr>
                <a:t>Esc. 1: sin rebrote</a:t>
              </a:r>
              <a:endParaRPr lang="es-ES_tradnl" sz="1596" b="1" dirty="0">
                <a:solidFill>
                  <a:prstClr val="black"/>
                </a:solidFill>
                <a:latin typeface="Arial Narrow" panose="020B0604020202020204" pitchFamily="34" charset="0"/>
                <a:cs typeface="Arial Narrow" panose="020B0604020202020204" pitchFamily="34" charset="0"/>
              </a:endParaRPr>
            </a:p>
          </p:txBody>
        </p:sp>
        <p:sp>
          <p:nvSpPr>
            <p:cNvPr id="19" name="TextBox 18">
              <a:extLst>
                <a:ext uri="{FF2B5EF4-FFF2-40B4-BE49-F238E27FC236}">
                  <a16:creationId xmlns:a16="http://schemas.microsoft.com/office/drawing/2014/main" id="{D77F6531-2B06-E44F-8CDB-FF1D6AC17C0C}"/>
                </a:ext>
              </a:extLst>
            </p:cNvPr>
            <p:cNvSpPr txBox="1"/>
            <p:nvPr/>
          </p:nvSpPr>
          <p:spPr>
            <a:xfrm>
              <a:off x="7881979" y="6334174"/>
              <a:ext cx="1882214" cy="338554"/>
            </a:xfrm>
            <a:prstGeom prst="rect">
              <a:avLst/>
            </a:prstGeom>
            <a:solidFill>
              <a:schemeClr val="bg1"/>
            </a:solidFill>
          </p:spPr>
          <p:txBody>
            <a:bodyPr wrap="square" rtlCol="0">
              <a:spAutoFit/>
            </a:bodyPr>
            <a:lstStyle/>
            <a:p>
              <a:pPr defTabSz="911840"/>
              <a:r>
                <a:rPr lang="es-MX" sz="1596" b="1" dirty="0">
                  <a:solidFill>
                    <a:prstClr val="black"/>
                  </a:solidFill>
                  <a:latin typeface="Arial Narrow" panose="020B0604020202020204" pitchFamily="34" charset="0"/>
                  <a:cs typeface="Arial Narrow" panose="020B0604020202020204" pitchFamily="34" charset="0"/>
                </a:rPr>
                <a:t>Esc. 2: con rebrote</a:t>
              </a:r>
              <a:endParaRPr lang="es-ES_tradnl" sz="1596" b="1" dirty="0">
                <a:solidFill>
                  <a:prstClr val="black"/>
                </a:solidFill>
                <a:latin typeface="Arial Narrow" panose="020B0604020202020204" pitchFamily="34" charset="0"/>
                <a:cs typeface="Arial Narrow" panose="020B0604020202020204" pitchFamily="34" charset="0"/>
              </a:endParaRPr>
            </a:p>
          </p:txBody>
        </p:sp>
      </p:grpSp>
    </p:spTree>
    <p:extLst>
      <p:ext uri="{BB962C8B-B14F-4D97-AF65-F5344CB8AC3E}">
        <p14:creationId xmlns:p14="http://schemas.microsoft.com/office/powerpoint/2010/main" val="3279980218"/>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E79972ECFDA214D963B8F2B96E242EB" ma:contentTypeVersion="10" ma:contentTypeDescription="Create a new document." ma:contentTypeScope="" ma:versionID="bcdbf894393258ea11668016f96b99cd">
  <xsd:schema xmlns:xsd="http://www.w3.org/2001/XMLSchema" xmlns:xs="http://www.w3.org/2001/XMLSchema" xmlns:p="http://schemas.microsoft.com/office/2006/metadata/properties" xmlns:ns3="2fc40438-8b03-4d20-9637-d710668a21de" xmlns:ns4="9268d9be-2bd3-4c42-861c-f34462acd242" targetNamespace="http://schemas.microsoft.com/office/2006/metadata/properties" ma:root="true" ma:fieldsID="65228a65a306775029979dbe4f1552f3" ns3:_="" ns4:_="">
    <xsd:import namespace="2fc40438-8b03-4d20-9637-d710668a21de"/>
    <xsd:import namespace="9268d9be-2bd3-4c42-861c-f34462acd242"/>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Tags" minOccurs="0"/>
                <xsd:element ref="ns4:MediaServiceGenerationTime" minOccurs="0"/>
                <xsd:element ref="ns4:MediaServiceEventHashCode" minOccurs="0"/>
                <xsd:element ref="ns4:MediaServiceOCR" minOccurs="0"/>
                <xsd:element ref="ns4: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c40438-8b03-4d20-9637-d710668a21de"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SharingHintHash" ma:index="10" nillable="true" ma:displayName="Sharing Hint Hash"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268d9be-2bd3-4c42-861c-f34462acd242"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Tags" ma:index="13" nillable="true" ma:displayName="MediaServiceAuto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FBB7FC0-8DAA-41C8-9A9A-47C490F3AD44}">
  <ds:schemaRefs>
    <ds:schemaRef ds:uri="http://schemas.microsoft.com/sharepoint/v3/contenttype/forms"/>
  </ds:schemaRefs>
</ds:datastoreItem>
</file>

<file path=customXml/itemProps2.xml><?xml version="1.0" encoding="utf-8"?>
<ds:datastoreItem xmlns:ds="http://schemas.openxmlformats.org/officeDocument/2006/customXml" ds:itemID="{661DF92B-B193-42F2-A976-56A4B741C10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fc40438-8b03-4d20-9637-d710668a21de"/>
    <ds:schemaRef ds:uri="9268d9be-2bd3-4c42-861c-f34462acd24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DC83A78-0C07-44C0-A1A9-E39B99AB3151}">
  <ds:schemaRefs>
    <ds:schemaRef ds:uri="http://schemas.microsoft.com/office/2006/metadata/properties"/>
    <ds:schemaRef ds:uri="http://purl.org/dc/dcmitype/"/>
    <ds:schemaRef ds:uri="http://www.w3.org/XML/1998/namespace"/>
    <ds:schemaRef ds:uri="2fc40438-8b03-4d20-9637-d710668a21de"/>
    <ds:schemaRef ds:uri="http://purl.org/dc/terms/"/>
    <ds:schemaRef ds:uri="http://purl.org/dc/elements/1.1/"/>
    <ds:schemaRef ds:uri="http://schemas.microsoft.com/office/2006/documentManagement/types"/>
    <ds:schemaRef ds:uri="http://schemas.microsoft.com/office/infopath/2007/PartnerControls"/>
    <ds:schemaRef ds:uri="http://schemas.openxmlformats.org/package/2006/metadata/core-properties"/>
    <ds:schemaRef ds:uri="9268d9be-2bd3-4c42-861c-f34462acd242"/>
  </ds:schemaRefs>
</ds:datastoreItem>
</file>

<file path=docProps/app.xml><?xml version="1.0" encoding="utf-8"?>
<Properties xmlns="http://schemas.openxmlformats.org/officeDocument/2006/extended-properties" xmlns:vt="http://schemas.openxmlformats.org/officeDocument/2006/docPropsVTypes">
  <TotalTime>2459</TotalTime>
  <Words>4255</Words>
  <Application>Microsoft Office PowerPoint</Application>
  <PresentationFormat>Custom</PresentationFormat>
  <Paragraphs>674</Paragraphs>
  <Slides>66</Slides>
  <Notes>29</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66</vt:i4>
      </vt:variant>
    </vt:vector>
  </HeadingPairs>
  <TitlesOfParts>
    <vt:vector size="75" baseType="lpstr">
      <vt:lpstr>Arial</vt:lpstr>
      <vt:lpstr>Arial Narrow</vt:lpstr>
      <vt:lpstr>Bahnschrift SemiCondensed</vt:lpstr>
      <vt:lpstr>Calibri</vt:lpstr>
      <vt:lpstr>Calibri Light</vt:lpstr>
      <vt:lpstr>DIN Condensed</vt:lpstr>
      <vt:lpstr>Tema de Office</vt:lpstr>
      <vt:lpstr>1_Tema de Office</vt:lpstr>
      <vt:lpstr>2_Tema de Office</vt:lpstr>
      <vt:lpstr>ÍNDICE DE COMPETITIVIDAD DE CIUDADES 2020 </vt:lpstr>
      <vt:lpstr>PowerPoint Presentation</vt:lpstr>
      <vt:lpstr>PowerPoint Presentation</vt:lpstr>
      <vt:lpstr>La pandemia del COVID-19 ha provocado en el mundo la más severa crisis sanitaria y económica desde la segunda posguerra.</vt:lpstr>
      <vt:lpstr>PowerPoint Presentation</vt:lpstr>
      <vt:lpstr>La actividad económica colapsó en el mundo entero desde el primer trimestre del año.</vt:lpstr>
      <vt:lpstr>El Fondo Monetario Internacional revisó a la baja sus proyecciones de crecimiento.</vt:lpstr>
      <vt:lpstr>El Banco Mundial estima una contracción del PIB mundial de 5,2 %, con el 93 % de las economías en recesión en 2020 (vs. 84 % en 1931).</vt:lpstr>
      <vt:lpstr>La OCDE pronostica que, tras el colapso en la actividad económica, la recuperación será lenta e incierta.</vt:lpstr>
      <vt:lpstr>De acuerdo con los pronósticos OCDE, la caída del PIB mundial sería superior al 6 %.</vt:lpstr>
      <vt:lpstr>Se estima que 140 millones de personas más que las proyectadas antes del COVID-19 se encontrarán en pobreza extrema en 2021.</vt:lpstr>
      <vt:lpstr>El impacto inicial en empleo en economías avanzadas ha sido 10 veces el de la crisis 2008.</vt:lpstr>
      <vt:lpstr>Colombia tiene hoy la tasa de desempleo más alta de la OCDE, más de 7 puntos porcentuales superior a la de España.</vt:lpstr>
      <vt:lpstr>La crisis ha afectado en mayor medida a los más vulnerables y ha puesto de manifiesto las desigualdades existentes en Colombia, en múltiples dimensiones.</vt:lpstr>
      <vt:lpstr>La capacidad para afrontar esta crisis al menor costo, de recuperarse y de adaptarse a la nueva realidad, depende de la competitividad. </vt:lpstr>
      <vt:lpstr>La resiliencia de las economías depende de un desarrollo balanceado de los determinantes de la productividad.</vt:lpstr>
      <vt:lpstr>A pesar de avances marginales en algunos pilares del IGC-WEF, Colombia tiene enormes desafíos para lograr un funcionamiento adecuado y armónico entre Estado y mercado.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El ICC 2020 incluye 103 indicadores (datos “duros”, no de percepción) agrupados en 4 factores de competitividad y 13 pilares. Además de evaluar nuevas ciudades, se agrega el pilar adopción TIC.</vt:lpstr>
      <vt:lpstr>El 93,2 % de las variables corresponde a los años 2019 y 2018, y fue posible incorporar un 2,9 % de indicadores del año en curso.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INSTITUCIONES</vt:lpstr>
      <vt:lpstr>PowerPoint Presentation</vt:lpstr>
      <vt:lpstr>INFRAESTRUCTURA Y EQUIPAMIENTO</vt:lpstr>
      <vt:lpstr>Bogotá D.C, Medellín AM y Tunja obtienen las primeras posiciones. Tunja mejora seis posiciones por cuenta de mejoras en servicios públicos y oferta cultural y Manizales AM pierde lugares en recaudo por eventos culturales.</vt:lpstr>
      <vt:lpstr>PowerPoint Presentation</vt:lpstr>
      <vt:lpstr>Manizales AM y Bogotá D.C ocupan las primeras posiciones en este pilar. El avance de Cúcuta (+6) se debe a que asciende nueve puestos en capacidades TIC. Montería pierde en infraestructura y capacidades TIC.</vt:lpstr>
      <vt:lpstr>SOSTENIBILIDAD  AMBIENTAL</vt:lpstr>
      <vt:lpstr>Bogotá D.C, San José del Guaviare y Florencia son primeros. Mitú asciende (+10) ya que mejora 12 lugares en gestión ambiental y del riesgo. </vt:lpstr>
      <vt:lpstr>SALUD</vt:lpstr>
      <vt:lpstr>Tunja, Medellín AM y Popayán presentan los mejores resultados en este pilar. Cúcuta AM avanza 7 posiciones en el subpilar de acceso a salud. Mientras Armenia pierde puntaje y posiciones en mortalidad infantil.</vt:lpstr>
      <vt:lpstr>EDUCACIÓN BÁSICA Y MEDIA</vt:lpstr>
      <vt:lpstr>Bucaramanga AM, Popayán y Bogotá D.C son los mejores en este pilar. La escalada de Santa Marta (+15) ocurre porque mejora 17 puestos en calidad de la educación. Medellín AM y Manizales AM pierden en cobertura y calidad.</vt:lpstr>
      <vt:lpstr>EDUCACIÓN SUPERIOR Y FORMACIÓN PARA EL TRABAJO</vt:lpstr>
      <vt:lpstr>Bogotá D.C, Manizales AM y Medellín AM primeros. Valledupar mejora tanto en calidad como en cobertura.  </vt:lpstr>
      <vt:lpstr>ENTORNO PARA LOS NEGOCIOS</vt:lpstr>
      <vt:lpstr>Manizales AM lidera el pilar, con un puntaje de 7,34 sobre 10. No habrá cambios en este pilar hasta el próximo año.</vt:lpstr>
      <vt:lpstr>MERCADO LABORAL</vt:lpstr>
      <vt:lpstr>San Andrés se ubica en el mejor lugar de este pilar. Se destaca por su buen desempeño en indicadores como tasa global de participación en el mercado laboral (4), formalidad laboral (1) subempleo objetivo (1) y empleo vulnerable (3).</vt:lpstr>
      <vt:lpstr>SISTEMA FINANCIERO</vt:lpstr>
      <vt:lpstr>Bogotá D.C., Tunja y Medellín AM lideran este pilar. Cartagena pierde seis puestos y presenta disminuciones en el 75% de los indicadores que conforman el pilar. Neiva avanza por cuenta de su buen desempeño en cobertura de establecimientos financieros.</vt:lpstr>
      <vt:lpstr>TAMAÑO DEL MERCADO</vt:lpstr>
      <vt:lpstr>Bogotá D.C, Medellín AM, Cartagena y Cali AM conservan las primeras posiciones en este pilar. Sincelejo mejora vía aumentos en mercado externo, mientras Yopal cae por una disminución en grado de apertura comercial.</vt:lpstr>
      <vt:lpstr>SOFISTICACIÓN Y DIVERSIFICACIÓN</vt:lpstr>
      <vt:lpstr>Bogotá D.C, Medellín AM y Cali AM conservan los tres primeros lugares en este pilar. Mitú avanza 12 posiciones por cuenta de mejoras en materia de diversificación de las exportaciones.</vt:lpstr>
      <vt:lpstr>INNOVACIÓN Y DINÁMICA EMPRESARIAL</vt:lpstr>
      <vt:lpstr>Medellín AM, Manizales AM y Bogotá D.C son primeros en este pilar. Bogotá D.C pierde tres posiciones debido a un menor desempeño en registros de propiedad industrial e investigación de alta calidad.</vt:lpstr>
      <vt:lpstr>PowerPoint Presentation</vt:lpstr>
      <vt:lpstr>PowerPoint Presentation</vt:lpstr>
      <vt:lpstr>PowerPoint Presentation</vt:lpstr>
      <vt:lpstr>https://compite.com.co/indice-de-competitividad-de-ciudades/  https://score.urosario.edu.co/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ÍNDICE DE COMPETITIVIDAD DE CIUDADES 2020</dc:title>
  <dc:creator>Indira Margarita Porto Gutierrez</dc:creator>
  <cp:lastModifiedBy>Indira Margarita Porto Gutierrez</cp:lastModifiedBy>
  <cp:revision>98</cp:revision>
  <dcterms:created xsi:type="dcterms:W3CDTF">2020-07-01T23:55:27Z</dcterms:created>
  <dcterms:modified xsi:type="dcterms:W3CDTF">2020-07-14T16:54:37Z</dcterms:modified>
</cp:coreProperties>
</file>