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96" r:id="rId6"/>
    <p:sldId id="276" r:id="rId7"/>
    <p:sldId id="259" r:id="rId8"/>
    <p:sldId id="297" r:id="rId9"/>
    <p:sldId id="298" r:id="rId10"/>
    <p:sldId id="266" r:id="rId11"/>
    <p:sldId id="279" r:id="rId12"/>
    <p:sldId id="289" r:id="rId13"/>
    <p:sldId id="290" r:id="rId14"/>
    <p:sldId id="262" r:id="rId15"/>
    <p:sldId id="299" r:id="rId16"/>
    <p:sldId id="300" r:id="rId17"/>
    <p:sldId id="301" r:id="rId18"/>
    <p:sldId id="280" r:id="rId19"/>
    <p:sldId id="261" r:id="rId2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582667-6102-27E7-ED8E-01A166EB4B6B}" name="Guest User" initials="GU" userId="Guest User" providerId="Windows Live"/>
  <p188:author id="{7580F9C6-2402-48CE-F9E2-C7E0ED7E7BB2}" name="Ana Fernanda Maiguashca" initials="AM" userId="S::amaiguashca@compite.co::dad76740-8c55-4315-a108-392595cac8c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E91"/>
    <a:srgbClr val="39ECFF"/>
    <a:srgbClr val="FA6780"/>
    <a:srgbClr val="EB6435"/>
    <a:srgbClr val="FEBE10"/>
    <a:srgbClr val="DED900"/>
    <a:srgbClr val="002442"/>
    <a:srgbClr val="B3DDFF"/>
    <a:srgbClr val="0D4E91"/>
    <a:srgbClr val="FF88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E416CC-9AF4-4841-B12B-0AC38BEC1AC0}" v="2" dt="2026-03-04T03:51:31.723"/>
    <p1510:client id="{89D1458B-8C36-487B-B022-57C4AAFB026E}" v="2" dt="2026-03-04T03:35:15.7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maiguashca" userId="d242c294e734d40e" providerId="LiveId" clId="{C3CD979C-293A-4E67-8F1C-754DD447FD38}"/>
    <pc:docChg chg="modSld sldOrd">
      <pc:chgData name="ana maiguashca" userId="d242c294e734d40e" providerId="LiveId" clId="{C3CD979C-293A-4E67-8F1C-754DD447FD38}" dt="2026-03-04T03:35:15.754" v="2"/>
      <pc:docMkLst>
        <pc:docMk/>
      </pc:docMkLst>
      <pc:sldChg chg="ord">
        <pc:chgData name="ana maiguashca" userId="d242c294e734d40e" providerId="LiveId" clId="{C3CD979C-293A-4E67-8F1C-754DD447FD38}" dt="2026-03-04T03:34:44.281" v="0" actId="20578"/>
        <pc:sldMkLst>
          <pc:docMk/>
          <pc:sldMk cId="1912406449" sldId="256"/>
        </pc:sldMkLst>
      </pc:sldChg>
      <pc:sldChg chg="modSp modAnim">
        <pc:chgData name="ana maiguashca" userId="d242c294e734d40e" providerId="LiveId" clId="{C3CD979C-293A-4E67-8F1C-754DD447FD38}" dt="2026-03-04T03:35:15.754" v="2"/>
        <pc:sldMkLst>
          <pc:docMk/>
          <pc:sldMk cId="2318293047" sldId="266"/>
        </pc:sldMkLst>
        <pc:picChg chg="mod">
          <ac:chgData name="ana maiguashca" userId="d242c294e734d40e" providerId="LiveId" clId="{C3CD979C-293A-4E67-8F1C-754DD447FD38}" dt="2026-03-04T03:35:14.166" v="1" actId="1076"/>
          <ac:picMkLst>
            <pc:docMk/>
            <pc:sldMk cId="2318293047" sldId="266"/>
            <ac:picMk id="1026" creationId="{2DD44F9C-76A3-5C00-0720-04554A3B6F60}"/>
          </ac:picMkLst>
        </pc:picChg>
      </pc:sldChg>
    </pc:docChg>
  </pc:docChgLst>
  <pc:docChgLst>
    <pc:chgData name="María Alejandra Peláez Hidalgo" userId="54bd7150-0954-4df5-b80c-64e673470912" providerId="ADAL" clId="{9BD483EF-B3DE-41F6-BCCD-73861EC41CAA}"/>
    <pc:docChg chg="undo custSel modSld sldOrd">
      <pc:chgData name="María Alejandra Peláez Hidalgo" userId="54bd7150-0954-4df5-b80c-64e673470912" providerId="ADAL" clId="{9BD483EF-B3DE-41F6-BCCD-73861EC41CAA}" dt="2026-03-04T03:54:00.888" v="110" actId="6549"/>
      <pc:docMkLst>
        <pc:docMk/>
      </pc:docMkLst>
      <pc:sldChg chg="modSp mod ord">
        <pc:chgData name="María Alejandra Peláez Hidalgo" userId="54bd7150-0954-4df5-b80c-64e673470912" providerId="ADAL" clId="{9BD483EF-B3DE-41F6-BCCD-73861EC41CAA}" dt="2026-03-04T03:46:09.450" v="57" actId="1038"/>
        <pc:sldMkLst>
          <pc:docMk/>
          <pc:sldMk cId="1090111571" sldId="276"/>
        </pc:sldMkLst>
        <pc:spChg chg="mod">
          <ac:chgData name="María Alejandra Peláez Hidalgo" userId="54bd7150-0954-4df5-b80c-64e673470912" providerId="ADAL" clId="{9BD483EF-B3DE-41F6-BCCD-73861EC41CAA}" dt="2026-03-04T03:41:02.327" v="3" actId="20577"/>
          <ac:spMkLst>
            <pc:docMk/>
            <pc:sldMk cId="1090111571" sldId="276"/>
            <ac:spMk id="3" creationId="{4380FD20-21FE-3B7D-7BFA-068802D6B44D}"/>
          </ac:spMkLst>
        </pc:spChg>
        <pc:spChg chg="mod">
          <ac:chgData name="María Alejandra Peláez Hidalgo" userId="54bd7150-0954-4df5-b80c-64e673470912" providerId="ADAL" clId="{9BD483EF-B3DE-41F6-BCCD-73861EC41CAA}" dt="2026-03-04T03:46:01.593" v="45" actId="1038"/>
          <ac:spMkLst>
            <pc:docMk/>
            <pc:sldMk cId="1090111571" sldId="276"/>
            <ac:spMk id="5" creationId="{89B96919-D1BE-FB34-4D2F-87C942559977}"/>
          </ac:spMkLst>
        </pc:spChg>
        <pc:spChg chg="mod">
          <ac:chgData name="María Alejandra Peláez Hidalgo" userId="54bd7150-0954-4df5-b80c-64e673470912" providerId="ADAL" clId="{9BD483EF-B3DE-41F6-BCCD-73861EC41CAA}" dt="2026-03-04T03:46:09.450" v="57" actId="1038"/>
          <ac:spMkLst>
            <pc:docMk/>
            <pc:sldMk cId="1090111571" sldId="276"/>
            <ac:spMk id="6" creationId="{49641119-3A3E-86FB-C06D-2998077EF906}"/>
          </ac:spMkLst>
        </pc:spChg>
        <pc:spChg chg="mod">
          <ac:chgData name="María Alejandra Peláez Hidalgo" userId="54bd7150-0954-4df5-b80c-64e673470912" providerId="ADAL" clId="{9BD483EF-B3DE-41F6-BCCD-73861EC41CAA}" dt="2026-03-04T03:46:01.593" v="45" actId="1038"/>
          <ac:spMkLst>
            <pc:docMk/>
            <pc:sldMk cId="1090111571" sldId="276"/>
            <ac:spMk id="13" creationId="{35FE7E78-FC97-CBDF-9838-E682F8745726}"/>
          </ac:spMkLst>
        </pc:spChg>
      </pc:sldChg>
      <pc:sldChg chg="modSp mod">
        <pc:chgData name="María Alejandra Peláez Hidalgo" userId="54bd7150-0954-4df5-b80c-64e673470912" providerId="ADAL" clId="{9BD483EF-B3DE-41F6-BCCD-73861EC41CAA}" dt="2026-03-04T03:52:55.380" v="104" actId="6549"/>
        <pc:sldMkLst>
          <pc:docMk/>
          <pc:sldMk cId="3549355666" sldId="279"/>
        </pc:sldMkLst>
        <pc:spChg chg="mod">
          <ac:chgData name="María Alejandra Peláez Hidalgo" userId="54bd7150-0954-4df5-b80c-64e673470912" providerId="ADAL" clId="{9BD483EF-B3DE-41F6-BCCD-73861EC41CAA}" dt="2026-03-04T03:41:33.010" v="8" actId="403"/>
          <ac:spMkLst>
            <pc:docMk/>
            <pc:sldMk cId="3549355666" sldId="279"/>
            <ac:spMk id="7" creationId="{1ABF09E9-97B5-AA36-D245-233DB69FCEC5}"/>
          </ac:spMkLst>
        </pc:spChg>
        <pc:spChg chg="mod">
          <ac:chgData name="María Alejandra Peláez Hidalgo" userId="54bd7150-0954-4df5-b80c-64e673470912" providerId="ADAL" clId="{9BD483EF-B3DE-41F6-BCCD-73861EC41CAA}" dt="2026-03-04T03:52:55.380" v="104" actId="6549"/>
          <ac:spMkLst>
            <pc:docMk/>
            <pc:sldMk cId="3549355666" sldId="279"/>
            <ac:spMk id="8" creationId="{5CC8ACCD-E63E-542C-7FEA-ED5AE10A5046}"/>
          </ac:spMkLst>
        </pc:spChg>
      </pc:sldChg>
      <pc:sldChg chg="modSp mod">
        <pc:chgData name="María Alejandra Peláez Hidalgo" userId="54bd7150-0954-4df5-b80c-64e673470912" providerId="ADAL" clId="{9BD483EF-B3DE-41F6-BCCD-73861EC41CAA}" dt="2026-03-04T03:54:00.888" v="110" actId="6549"/>
        <pc:sldMkLst>
          <pc:docMk/>
          <pc:sldMk cId="714032874" sldId="280"/>
        </pc:sldMkLst>
        <pc:spChg chg="mod">
          <ac:chgData name="María Alejandra Peláez Hidalgo" userId="54bd7150-0954-4df5-b80c-64e673470912" providerId="ADAL" clId="{9BD483EF-B3DE-41F6-BCCD-73861EC41CAA}" dt="2026-03-04T03:54:00.888" v="110" actId="6549"/>
          <ac:spMkLst>
            <pc:docMk/>
            <pc:sldMk cId="714032874" sldId="280"/>
            <ac:spMk id="3" creationId="{25C3891D-697F-5BAE-98A8-5BC00B96B967}"/>
          </ac:spMkLst>
        </pc:spChg>
        <pc:spChg chg="mod">
          <ac:chgData name="María Alejandra Peláez Hidalgo" userId="54bd7150-0954-4df5-b80c-64e673470912" providerId="ADAL" clId="{9BD483EF-B3DE-41F6-BCCD-73861EC41CAA}" dt="2026-03-04T03:53:55.922" v="109" actId="27636"/>
          <ac:spMkLst>
            <pc:docMk/>
            <pc:sldMk cId="714032874" sldId="280"/>
            <ac:spMk id="4" creationId="{BDBD66C3-4CF5-9736-2BE8-DAF2A225ECCA}"/>
          </ac:spMkLst>
        </pc:spChg>
      </pc:sldChg>
      <pc:sldChg chg="addSp modSp mod">
        <pc:chgData name="María Alejandra Peláez Hidalgo" userId="54bd7150-0954-4df5-b80c-64e673470912" providerId="ADAL" clId="{9BD483EF-B3DE-41F6-BCCD-73861EC41CAA}" dt="2026-03-04T03:51:15.195" v="99" actId="1076"/>
        <pc:sldMkLst>
          <pc:docMk/>
          <pc:sldMk cId="907505264" sldId="289"/>
        </pc:sldMkLst>
        <pc:spChg chg="add mod">
          <ac:chgData name="María Alejandra Peláez Hidalgo" userId="54bd7150-0954-4df5-b80c-64e673470912" providerId="ADAL" clId="{9BD483EF-B3DE-41F6-BCCD-73861EC41CAA}" dt="2026-03-04T03:51:15.195" v="99" actId="1076"/>
          <ac:spMkLst>
            <pc:docMk/>
            <pc:sldMk cId="907505264" sldId="289"/>
            <ac:spMk id="2" creationId="{CACE1278-9F9F-6AE0-099D-09DD9A53417B}"/>
          </ac:spMkLst>
        </pc:spChg>
        <pc:spChg chg="mod">
          <ac:chgData name="María Alejandra Peláez Hidalgo" userId="54bd7150-0954-4df5-b80c-64e673470912" providerId="ADAL" clId="{9BD483EF-B3DE-41F6-BCCD-73861EC41CAA}" dt="2026-03-04T03:47:11.792" v="59" actId="108"/>
          <ac:spMkLst>
            <pc:docMk/>
            <pc:sldMk cId="907505264" sldId="289"/>
            <ac:spMk id="8" creationId="{A197417C-5712-959B-65DC-8549280ECC08}"/>
          </ac:spMkLst>
        </pc:spChg>
        <pc:spChg chg="mod">
          <ac:chgData name="María Alejandra Peláez Hidalgo" userId="54bd7150-0954-4df5-b80c-64e673470912" providerId="ADAL" clId="{9BD483EF-B3DE-41F6-BCCD-73861EC41CAA}" dt="2026-03-04T03:47:26.934" v="61" actId="1076"/>
          <ac:spMkLst>
            <pc:docMk/>
            <pc:sldMk cId="907505264" sldId="289"/>
            <ac:spMk id="11" creationId="{5A0E151F-4869-3C76-6E42-6E335505FAEE}"/>
          </ac:spMkLst>
        </pc:spChg>
      </pc:sldChg>
      <pc:sldChg chg="addSp modSp mod">
        <pc:chgData name="María Alejandra Peláez Hidalgo" userId="54bd7150-0954-4df5-b80c-64e673470912" providerId="ADAL" clId="{9BD483EF-B3DE-41F6-BCCD-73861EC41CAA}" dt="2026-03-04T03:51:34.288" v="103" actId="1076"/>
        <pc:sldMkLst>
          <pc:docMk/>
          <pc:sldMk cId="684354683" sldId="290"/>
        </pc:sldMkLst>
        <pc:spChg chg="add mod">
          <ac:chgData name="María Alejandra Peláez Hidalgo" userId="54bd7150-0954-4df5-b80c-64e673470912" providerId="ADAL" clId="{9BD483EF-B3DE-41F6-BCCD-73861EC41CAA}" dt="2026-03-04T03:51:34.288" v="103" actId="1076"/>
          <ac:spMkLst>
            <pc:docMk/>
            <pc:sldMk cId="684354683" sldId="290"/>
            <ac:spMk id="2" creationId="{62B4080C-D629-90F2-A99A-5F8FB8DCE01B}"/>
          </ac:spMkLst>
        </pc:spChg>
        <pc:spChg chg="mod">
          <ac:chgData name="María Alejandra Peláez Hidalgo" userId="54bd7150-0954-4df5-b80c-64e673470912" providerId="ADAL" clId="{9BD483EF-B3DE-41F6-BCCD-73861EC41CAA}" dt="2026-03-04T03:51:29.506" v="100" actId="1076"/>
          <ac:spMkLst>
            <pc:docMk/>
            <pc:sldMk cId="684354683" sldId="290"/>
            <ac:spMk id="4" creationId="{6C39FA6E-AF7C-ABDB-4C71-84C9CA55903D}"/>
          </ac:spMkLst>
        </pc:spChg>
        <pc:spChg chg="mod">
          <ac:chgData name="María Alejandra Peláez Hidalgo" userId="54bd7150-0954-4df5-b80c-64e673470912" providerId="ADAL" clId="{9BD483EF-B3DE-41F6-BCCD-73861EC41CAA}" dt="2026-03-04T03:47:51.352" v="62" actId="20577"/>
          <ac:spMkLst>
            <pc:docMk/>
            <pc:sldMk cId="684354683" sldId="290"/>
            <ac:spMk id="8" creationId="{0810D2B2-668A-62CF-2B55-669BC729F9BF}"/>
          </ac:spMkLst>
        </pc:spChg>
        <pc:picChg chg="mod">
          <ac:chgData name="María Alejandra Peláez Hidalgo" userId="54bd7150-0954-4df5-b80c-64e673470912" providerId="ADAL" clId="{9BD483EF-B3DE-41F6-BCCD-73861EC41CAA}" dt="2026-03-04T03:51:30.788" v="101" actId="1076"/>
          <ac:picMkLst>
            <pc:docMk/>
            <pc:sldMk cId="684354683" sldId="290"/>
            <ac:picMk id="7" creationId="{7A0BB844-E691-D466-5032-F71FB70B969D}"/>
          </ac:picMkLst>
        </pc:picChg>
      </pc:sldChg>
      <pc:sldChg chg="modSp mod">
        <pc:chgData name="María Alejandra Peláez Hidalgo" userId="54bd7150-0954-4df5-b80c-64e673470912" providerId="ADAL" clId="{9BD483EF-B3DE-41F6-BCCD-73861EC41CAA}" dt="2026-03-04T03:45:43.624" v="34" actId="1037"/>
        <pc:sldMkLst>
          <pc:docMk/>
          <pc:sldMk cId="1365041174" sldId="296"/>
        </pc:sldMkLst>
        <pc:spChg chg="mod">
          <ac:chgData name="María Alejandra Peláez Hidalgo" userId="54bd7150-0954-4df5-b80c-64e673470912" providerId="ADAL" clId="{9BD483EF-B3DE-41F6-BCCD-73861EC41CAA}" dt="2026-03-04T03:45:43.624" v="34" actId="1037"/>
          <ac:spMkLst>
            <pc:docMk/>
            <pc:sldMk cId="1365041174" sldId="296"/>
            <ac:spMk id="5" creationId="{7CF5561B-A2E5-5E58-095E-6312B72AE00C}"/>
          </ac:spMkLst>
        </pc:spChg>
        <pc:spChg chg="mod">
          <ac:chgData name="María Alejandra Peláez Hidalgo" userId="54bd7150-0954-4df5-b80c-64e673470912" providerId="ADAL" clId="{9BD483EF-B3DE-41F6-BCCD-73861EC41CAA}" dt="2026-03-04T03:45:29.307" v="30" actId="1076"/>
          <ac:spMkLst>
            <pc:docMk/>
            <pc:sldMk cId="1365041174" sldId="296"/>
            <ac:spMk id="6" creationId="{A4989B0D-0B0C-450C-0A91-B0C288690408}"/>
          </ac:spMkLst>
        </pc:spChg>
        <pc:spChg chg="mod">
          <ac:chgData name="María Alejandra Peláez Hidalgo" userId="54bd7150-0954-4df5-b80c-64e673470912" providerId="ADAL" clId="{9BD483EF-B3DE-41F6-BCCD-73861EC41CAA}" dt="2026-03-04T03:45:43.624" v="34" actId="1037"/>
          <ac:spMkLst>
            <pc:docMk/>
            <pc:sldMk cId="1365041174" sldId="296"/>
            <ac:spMk id="13" creationId="{B100EBD5-E500-F774-31A5-D5709E1DBA0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/>
                </a:solidFill>
                <a:latin typeface="Open Sauce" panose="020B0604020202020204" charset="0"/>
                <a:ea typeface="+mn-ea"/>
                <a:cs typeface="+mn-cs"/>
              </a:defRPr>
            </a:pPr>
            <a:r>
              <a:rPr lang="en-US" sz="1800" b="1" dirty="0" err="1"/>
              <a:t>Tejido</a:t>
            </a:r>
            <a:r>
              <a:rPr lang="en-US" sz="1800" b="1" dirty="0"/>
              <a:t> </a:t>
            </a:r>
            <a:r>
              <a:rPr lang="en-US" sz="1800" b="1" dirty="0" err="1"/>
              <a:t>empresarial</a:t>
            </a:r>
            <a:r>
              <a:rPr lang="en-US" sz="1800" b="1" dirty="0"/>
              <a:t> </a:t>
            </a:r>
            <a:r>
              <a:rPr lang="en-US" sz="1800" b="1" dirty="0" err="1"/>
              <a:t>colombiano</a:t>
            </a:r>
            <a:r>
              <a:rPr lang="en-US" sz="1800" b="1" dirty="0"/>
              <a:t>, 2024</a:t>
            </a:r>
          </a:p>
        </c:rich>
      </c:tx>
      <c:layout>
        <c:manualLayout>
          <c:xMode val="edge"/>
          <c:yMode val="edge"/>
          <c:x val="0.13585567967225268"/>
          <c:y val="3.3320695956520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/>
              </a:solidFill>
              <a:latin typeface="Open Sauce" panose="020B060402020202020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593583469935757"/>
          <c:y val="0.18263750427348313"/>
          <c:w val="0.61883800370541908"/>
          <c:h val="0.73691609339472119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Número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313-4F3E-91D1-1429E574A4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313-4F3E-91D1-1429E574A41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313-4F3E-91D1-1429E574A41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313-4F3E-91D1-1429E574A416}"/>
              </c:ext>
            </c:extLst>
          </c:dPt>
          <c:dLbls>
            <c:dLbl>
              <c:idx val="0"/>
              <c:layout>
                <c:manualLayout>
                  <c:x val="-2.6889643734185474E-2"/>
                  <c:y val="-0.3452199012885314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800" b="1" i="0" u="none" strike="noStrike" kern="1200" baseline="0">
                        <a:solidFill>
                          <a:schemeClr val="tx1"/>
                        </a:solidFill>
                        <a:latin typeface="Open Sauce" panose="020B0604020202020204" charset="0"/>
                        <a:ea typeface="+mn-ea"/>
                        <a:cs typeface="+mn-cs"/>
                      </a:defRPr>
                    </a:pPr>
                    <a:r>
                      <a:rPr lang="en-US" b="1" dirty="0"/>
                      <a:t>92%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Open Sauce" panose="020B0604020202020204" charset="0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313-4F3E-91D1-1429E574A416}"/>
                </c:ext>
              </c:extLst>
            </c:dLbl>
            <c:dLbl>
              <c:idx val="1"/>
              <c:layout>
                <c:manualLayout>
                  <c:x val="-1.10789505525416E-2"/>
                  <c:y val="0.1081194271463972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877591603784103"/>
                      <c:h val="0.1019057951336916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6313-4F3E-91D1-1429E574A416}"/>
                </c:ext>
              </c:extLst>
            </c:dLbl>
            <c:dLbl>
              <c:idx val="2"/>
              <c:layout>
                <c:manualLayout>
                  <c:x val="-4.0724911529535009E-2"/>
                  <c:y val="1.7756388981081925E-2"/>
                </c:manualLayout>
              </c:layout>
              <c:tx>
                <c:rich>
                  <a:bodyPr/>
                  <a:lstStyle/>
                  <a:p>
                    <a:fld id="{A787A698-1AE4-43C8-B1CD-A7C89809C5F1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402224254190521"/>
                      <c:h val="0.103238622971952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313-4F3E-91D1-1429E574A416}"/>
                </c:ext>
              </c:extLst>
            </c:dLbl>
            <c:dLbl>
              <c:idx val="3"/>
              <c:layout>
                <c:manualLayout>
                  <c:x val="3.5997245981011568E-2"/>
                  <c:y val="-5.1086952845253948E-2"/>
                </c:manualLayout>
              </c:layout>
              <c:tx>
                <c:rich>
                  <a:bodyPr/>
                  <a:lstStyle/>
                  <a:p>
                    <a:fld id="{25D7305D-82CE-4A08-8743-9C329A8C1D89}" type="VALUE">
                      <a:rPr lang="en-US" smtClean="0"/>
                      <a:pPr/>
                      <a:t>[VALOR]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44900562208053"/>
                      <c:h val="8.863020892776012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313-4F3E-91D1-1429E574A4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Open Sauce" panose="020B060402020202020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Microempresas</c:v>
                </c:pt>
                <c:pt idx="1">
                  <c:v>Pequeñas</c:v>
                </c:pt>
                <c:pt idx="2">
                  <c:v>Medianas</c:v>
                </c:pt>
                <c:pt idx="3">
                  <c:v>Grandes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91.7</c:v>
                </c:pt>
                <c:pt idx="1">
                  <c:v>6.3</c:v>
                </c:pt>
                <c:pt idx="2">
                  <c:v>1.4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313-4F3E-91D1-1429E574A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00"/>
      </c:pieChart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6.002888390974602E-2"/>
          <c:y val="7.6857787719571732E-2"/>
          <c:w val="0.89384603905720839"/>
          <c:h val="0.117386651334480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Open Sauce" panose="020B060402020202020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Open Sauce" panose="020B0604020202020204" charset="0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706BC3-05D6-438E-8A79-B7BB756EC815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F890E260-203D-4DB9-805D-F5A25EC82730}">
      <dgm:prSet phldrT="[Texto]" phldr="0"/>
      <dgm:spPr/>
      <dgm:t>
        <a:bodyPr/>
        <a:lstStyle/>
        <a:p>
          <a:r>
            <a:rPr lang="es-CO" b="1" dirty="0"/>
            <a:t>Crédito</a:t>
          </a:r>
        </a:p>
      </dgm:t>
    </dgm:pt>
    <dgm:pt modelId="{8123DDFD-003E-491B-9F61-5BDB054143C6}" type="parTrans" cxnId="{B42849D2-4D3A-42FE-BCCF-FB0862782D18}">
      <dgm:prSet/>
      <dgm:spPr/>
      <dgm:t>
        <a:bodyPr/>
        <a:lstStyle/>
        <a:p>
          <a:endParaRPr lang="es-CO"/>
        </a:p>
      </dgm:t>
    </dgm:pt>
    <dgm:pt modelId="{227E2A2C-8C0D-4DE4-BF3F-D3F9CE0BCE3C}" type="sibTrans" cxnId="{B42849D2-4D3A-42FE-BCCF-FB0862782D18}">
      <dgm:prSet/>
      <dgm:spPr/>
      <dgm:t>
        <a:bodyPr/>
        <a:lstStyle/>
        <a:p>
          <a:endParaRPr lang="es-CO"/>
        </a:p>
      </dgm:t>
    </dgm:pt>
    <dgm:pt modelId="{C75E6E8E-AF7E-451C-AA97-39398D69CE43}">
      <dgm:prSet phldrT="[Texto]" phldr="0"/>
      <dgm:spPr/>
      <dgm:t>
        <a:bodyPr/>
        <a:lstStyle/>
        <a:p>
          <a:r>
            <a:rPr lang="es-CO" b="1" dirty="0"/>
            <a:t>Cosas!</a:t>
          </a:r>
        </a:p>
      </dgm:t>
    </dgm:pt>
    <dgm:pt modelId="{21CDAF41-7969-4AF8-A9EA-CA2D47023A0A}" type="parTrans" cxnId="{583CB14D-6978-4AF7-AA82-D820078EDF6B}">
      <dgm:prSet/>
      <dgm:spPr/>
      <dgm:t>
        <a:bodyPr/>
        <a:lstStyle/>
        <a:p>
          <a:endParaRPr lang="es-CO"/>
        </a:p>
      </dgm:t>
    </dgm:pt>
    <dgm:pt modelId="{CB536BE9-7F12-414C-9AF2-7CC013642F6C}" type="sibTrans" cxnId="{583CB14D-6978-4AF7-AA82-D820078EDF6B}">
      <dgm:prSet/>
      <dgm:spPr/>
      <dgm:t>
        <a:bodyPr/>
        <a:lstStyle/>
        <a:p>
          <a:endParaRPr lang="es-CO"/>
        </a:p>
      </dgm:t>
    </dgm:pt>
    <dgm:pt modelId="{5FF53A61-B19C-4AF8-92CE-FFCF10252E5C}">
      <dgm:prSet phldrT="[Texto]" phldr="0"/>
      <dgm:spPr/>
      <dgm:t>
        <a:bodyPr/>
        <a:lstStyle/>
        <a:p>
          <a:r>
            <a:rPr lang="es-CO" b="1" i="1" dirty="0"/>
            <a:t>Equity</a:t>
          </a:r>
        </a:p>
      </dgm:t>
    </dgm:pt>
    <dgm:pt modelId="{8F21E3CE-9A23-4EEF-9826-B27713F2C842}" type="parTrans" cxnId="{4DCFE19A-DE69-4451-8961-FFC30200DC3D}">
      <dgm:prSet/>
      <dgm:spPr/>
      <dgm:t>
        <a:bodyPr/>
        <a:lstStyle/>
        <a:p>
          <a:endParaRPr lang="es-CO"/>
        </a:p>
      </dgm:t>
    </dgm:pt>
    <dgm:pt modelId="{7185D059-043E-4E24-A296-CB61EAC782CB}" type="sibTrans" cxnId="{4DCFE19A-DE69-4451-8961-FFC30200DC3D}">
      <dgm:prSet/>
      <dgm:spPr/>
      <dgm:t>
        <a:bodyPr/>
        <a:lstStyle/>
        <a:p>
          <a:endParaRPr lang="es-CO"/>
        </a:p>
      </dgm:t>
    </dgm:pt>
    <dgm:pt modelId="{680EB009-B3AD-4ED1-8220-FC57675067AF}" type="pres">
      <dgm:prSet presAssocID="{B1706BC3-05D6-438E-8A79-B7BB756EC815}" presName="Name0" presStyleCnt="0">
        <dgm:presLayoutVars>
          <dgm:dir/>
          <dgm:animLvl val="lvl"/>
          <dgm:resizeHandles val="exact"/>
        </dgm:presLayoutVars>
      </dgm:prSet>
      <dgm:spPr/>
    </dgm:pt>
    <dgm:pt modelId="{B8AF0143-8AEF-4832-A8C7-4FAD1C674F52}" type="pres">
      <dgm:prSet presAssocID="{F890E260-203D-4DB9-805D-F5A25EC82730}" presName="parTxOnly" presStyleLbl="node1" presStyleIdx="0" presStyleCnt="3" custLinFactNeighborX="-821" custLinFactNeighborY="4624">
        <dgm:presLayoutVars>
          <dgm:chMax val="0"/>
          <dgm:chPref val="0"/>
          <dgm:bulletEnabled val="1"/>
        </dgm:presLayoutVars>
      </dgm:prSet>
      <dgm:spPr/>
    </dgm:pt>
    <dgm:pt modelId="{42AAA56E-96A9-4056-9C2D-ADBC2F4CE269}" type="pres">
      <dgm:prSet presAssocID="{227E2A2C-8C0D-4DE4-BF3F-D3F9CE0BCE3C}" presName="parTxOnlySpace" presStyleCnt="0"/>
      <dgm:spPr/>
    </dgm:pt>
    <dgm:pt modelId="{F68BDDB0-2580-410A-B71A-32EFAB6647D0}" type="pres">
      <dgm:prSet presAssocID="{C75E6E8E-AF7E-451C-AA97-39398D69CE4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941A02B-8900-4EF7-8599-DCF35466707C}" type="pres">
      <dgm:prSet presAssocID="{CB536BE9-7F12-414C-9AF2-7CC013642F6C}" presName="parTxOnlySpace" presStyleCnt="0"/>
      <dgm:spPr/>
    </dgm:pt>
    <dgm:pt modelId="{C4879E72-3F3C-422E-9B2B-B427AB7FE4BB}" type="pres">
      <dgm:prSet presAssocID="{5FF53A61-B19C-4AF8-92CE-FFCF10252E5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84E9A310-BCE5-4C42-BBBE-19D401B037A8}" type="presOf" srcId="{F890E260-203D-4DB9-805D-F5A25EC82730}" destId="{B8AF0143-8AEF-4832-A8C7-4FAD1C674F52}" srcOrd="0" destOrd="0" presId="urn:microsoft.com/office/officeart/2005/8/layout/chevron1"/>
    <dgm:cxn modelId="{099DA260-55A8-488E-A0C5-FBEDF52A87F5}" type="presOf" srcId="{C75E6E8E-AF7E-451C-AA97-39398D69CE43}" destId="{F68BDDB0-2580-410A-B71A-32EFAB6647D0}" srcOrd="0" destOrd="0" presId="urn:microsoft.com/office/officeart/2005/8/layout/chevron1"/>
    <dgm:cxn modelId="{2B3A4D68-0825-4835-A8DE-EA5BC00E90AF}" type="presOf" srcId="{5FF53A61-B19C-4AF8-92CE-FFCF10252E5C}" destId="{C4879E72-3F3C-422E-9B2B-B427AB7FE4BB}" srcOrd="0" destOrd="0" presId="urn:microsoft.com/office/officeart/2005/8/layout/chevron1"/>
    <dgm:cxn modelId="{583CB14D-6978-4AF7-AA82-D820078EDF6B}" srcId="{B1706BC3-05D6-438E-8A79-B7BB756EC815}" destId="{C75E6E8E-AF7E-451C-AA97-39398D69CE43}" srcOrd="1" destOrd="0" parTransId="{21CDAF41-7969-4AF8-A9EA-CA2D47023A0A}" sibTransId="{CB536BE9-7F12-414C-9AF2-7CC013642F6C}"/>
    <dgm:cxn modelId="{4DCFE19A-DE69-4451-8961-FFC30200DC3D}" srcId="{B1706BC3-05D6-438E-8A79-B7BB756EC815}" destId="{5FF53A61-B19C-4AF8-92CE-FFCF10252E5C}" srcOrd="2" destOrd="0" parTransId="{8F21E3CE-9A23-4EEF-9826-B27713F2C842}" sibTransId="{7185D059-043E-4E24-A296-CB61EAC782CB}"/>
    <dgm:cxn modelId="{78566DB3-E4FD-4378-BD7F-E4D63BCC9B2B}" type="presOf" srcId="{B1706BC3-05D6-438E-8A79-B7BB756EC815}" destId="{680EB009-B3AD-4ED1-8220-FC57675067AF}" srcOrd="0" destOrd="0" presId="urn:microsoft.com/office/officeart/2005/8/layout/chevron1"/>
    <dgm:cxn modelId="{B42849D2-4D3A-42FE-BCCF-FB0862782D18}" srcId="{B1706BC3-05D6-438E-8A79-B7BB756EC815}" destId="{F890E260-203D-4DB9-805D-F5A25EC82730}" srcOrd="0" destOrd="0" parTransId="{8123DDFD-003E-491B-9F61-5BDB054143C6}" sibTransId="{227E2A2C-8C0D-4DE4-BF3F-D3F9CE0BCE3C}"/>
    <dgm:cxn modelId="{7C4F4D84-0251-41F6-841D-B9566E037501}" type="presParOf" srcId="{680EB009-B3AD-4ED1-8220-FC57675067AF}" destId="{B8AF0143-8AEF-4832-A8C7-4FAD1C674F52}" srcOrd="0" destOrd="0" presId="urn:microsoft.com/office/officeart/2005/8/layout/chevron1"/>
    <dgm:cxn modelId="{4E8034DC-66BC-4E79-ACB3-5051EB61EDE9}" type="presParOf" srcId="{680EB009-B3AD-4ED1-8220-FC57675067AF}" destId="{42AAA56E-96A9-4056-9C2D-ADBC2F4CE269}" srcOrd="1" destOrd="0" presId="urn:microsoft.com/office/officeart/2005/8/layout/chevron1"/>
    <dgm:cxn modelId="{E8CF06AE-3E34-49CE-AA2C-9666C237C9A0}" type="presParOf" srcId="{680EB009-B3AD-4ED1-8220-FC57675067AF}" destId="{F68BDDB0-2580-410A-B71A-32EFAB6647D0}" srcOrd="2" destOrd="0" presId="urn:microsoft.com/office/officeart/2005/8/layout/chevron1"/>
    <dgm:cxn modelId="{13485D38-B0B6-4CC0-9516-B18A1603202E}" type="presParOf" srcId="{680EB009-B3AD-4ED1-8220-FC57675067AF}" destId="{1941A02B-8900-4EF7-8599-DCF35466707C}" srcOrd="3" destOrd="0" presId="urn:microsoft.com/office/officeart/2005/8/layout/chevron1"/>
    <dgm:cxn modelId="{403A9662-F148-427E-8F17-67771DF8F5A6}" type="presParOf" srcId="{680EB009-B3AD-4ED1-8220-FC57675067AF}" destId="{C4879E72-3F3C-422E-9B2B-B427AB7FE4B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3C4FA6-E0DD-471E-9705-29BF60D92F50}" type="doc">
      <dgm:prSet loTypeId="urn:microsoft.com/office/officeart/2009/3/layout/CircleRelationship" loCatId="relationship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9B489461-1111-456A-90B1-6316726EB8A6}">
      <dgm:prSet phldrT="[Texto]" phldr="0" custT="1"/>
      <dgm:spPr/>
      <dgm:t>
        <a:bodyPr/>
        <a:lstStyle/>
        <a:p>
          <a:r>
            <a:rPr lang="es-CO" sz="3200" b="1" dirty="0">
              <a:solidFill>
                <a:srgbClr val="FA6780"/>
              </a:solidFill>
            </a:rPr>
            <a:t>La fricción de la desconfianza</a:t>
          </a:r>
        </a:p>
      </dgm:t>
    </dgm:pt>
    <dgm:pt modelId="{B232611F-1682-42C4-9EE8-32A2BC065CD7}" type="parTrans" cxnId="{062C4A0C-BE44-4754-901C-1FB3F9606461}">
      <dgm:prSet/>
      <dgm:spPr/>
      <dgm:t>
        <a:bodyPr/>
        <a:lstStyle/>
        <a:p>
          <a:endParaRPr lang="es-CO" sz="2400"/>
        </a:p>
      </dgm:t>
    </dgm:pt>
    <dgm:pt modelId="{3A04F210-C567-4F7F-B682-DE443ECD9BDC}" type="sibTrans" cxnId="{062C4A0C-BE44-4754-901C-1FB3F9606461}">
      <dgm:prSet/>
      <dgm:spPr/>
      <dgm:t>
        <a:bodyPr/>
        <a:lstStyle/>
        <a:p>
          <a:endParaRPr lang="es-CO" sz="2400"/>
        </a:p>
      </dgm:t>
    </dgm:pt>
    <dgm:pt modelId="{5397F022-CCE4-4F15-B4D3-DEB31375DB6D}">
      <dgm:prSet phldrT="[Texto]" phldr="0" custT="1"/>
      <dgm:spPr/>
      <dgm:t>
        <a:bodyPr/>
        <a:lstStyle/>
        <a:p>
          <a:r>
            <a:rPr lang="es-CO" sz="1800" b="1" dirty="0">
              <a:solidFill>
                <a:schemeClr val="accent2"/>
              </a:solidFill>
            </a:rPr>
            <a:t>Las emociones</a:t>
          </a:r>
        </a:p>
      </dgm:t>
    </dgm:pt>
    <dgm:pt modelId="{DBF3CA04-9219-44F7-9C9D-CC549889E228}" type="parTrans" cxnId="{A783E8D4-94BF-4429-9BC6-6AF2E37BA6D1}">
      <dgm:prSet/>
      <dgm:spPr/>
      <dgm:t>
        <a:bodyPr/>
        <a:lstStyle/>
        <a:p>
          <a:endParaRPr lang="es-CO" sz="2400"/>
        </a:p>
      </dgm:t>
    </dgm:pt>
    <dgm:pt modelId="{C25F9F9C-B686-45C1-A57B-81A6C8148292}" type="sibTrans" cxnId="{A783E8D4-94BF-4429-9BC6-6AF2E37BA6D1}">
      <dgm:prSet/>
      <dgm:spPr/>
      <dgm:t>
        <a:bodyPr/>
        <a:lstStyle/>
        <a:p>
          <a:endParaRPr lang="es-CO" sz="2400"/>
        </a:p>
      </dgm:t>
    </dgm:pt>
    <dgm:pt modelId="{479B9118-CC26-4E64-B10A-E09F0B85AC41}">
      <dgm:prSet phldrT="[Texto]" phldr="0" custT="1"/>
      <dgm:spPr/>
      <dgm:t>
        <a:bodyPr/>
        <a:lstStyle/>
        <a:p>
          <a:r>
            <a:rPr lang="es-CO" sz="2400" b="1" dirty="0">
              <a:solidFill>
                <a:srgbClr val="39ECFF"/>
              </a:solidFill>
            </a:rPr>
            <a:t>El “valor” de tener socios</a:t>
          </a:r>
        </a:p>
      </dgm:t>
    </dgm:pt>
    <dgm:pt modelId="{80C4FDBB-7A1A-4813-A8AD-3B3412155BB9}" type="parTrans" cxnId="{BFEB82DC-19B8-46EB-AF11-1D68E7CCF5E7}">
      <dgm:prSet/>
      <dgm:spPr/>
      <dgm:t>
        <a:bodyPr/>
        <a:lstStyle/>
        <a:p>
          <a:endParaRPr lang="es-CO" sz="2400"/>
        </a:p>
      </dgm:t>
    </dgm:pt>
    <dgm:pt modelId="{94DC16EB-0942-47DA-9BBD-B201BDFD3149}" type="sibTrans" cxnId="{BFEB82DC-19B8-46EB-AF11-1D68E7CCF5E7}">
      <dgm:prSet/>
      <dgm:spPr/>
      <dgm:t>
        <a:bodyPr/>
        <a:lstStyle/>
        <a:p>
          <a:endParaRPr lang="es-CO" sz="2400"/>
        </a:p>
      </dgm:t>
    </dgm:pt>
    <dgm:pt modelId="{4B93FC4C-15BE-4809-B6D1-2040517B015F}">
      <dgm:prSet phldrT="[Texto]" phldr="0" custT="1"/>
      <dgm:spPr/>
      <dgm:t>
        <a:bodyPr/>
        <a:lstStyle/>
        <a:p>
          <a:r>
            <a:rPr lang="es-CO" sz="2000" b="1" dirty="0">
              <a:solidFill>
                <a:srgbClr val="0A4E91"/>
              </a:solidFill>
            </a:rPr>
            <a:t>Un “balance” más integral</a:t>
          </a:r>
        </a:p>
      </dgm:t>
    </dgm:pt>
    <dgm:pt modelId="{06DDA1B9-1A4F-478F-A393-AC01771BFBEE}" type="parTrans" cxnId="{1B2CCD76-2948-4D5B-B837-1B3361DE1C34}">
      <dgm:prSet/>
      <dgm:spPr/>
      <dgm:t>
        <a:bodyPr/>
        <a:lstStyle/>
        <a:p>
          <a:endParaRPr lang="es-CO" sz="2400"/>
        </a:p>
      </dgm:t>
    </dgm:pt>
    <dgm:pt modelId="{5722E5B4-C8AB-4C2F-93B5-72403771B9BD}" type="sibTrans" cxnId="{1B2CCD76-2948-4D5B-B837-1B3361DE1C34}">
      <dgm:prSet/>
      <dgm:spPr/>
      <dgm:t>
        <a:bodyPr/>
        <a:lstStyle/>
        <a:p>
          <a:endParaRPr lang="es-CO" sz="2400"/>
        </a:p>
      </dgm:t>
    </dgm:pt>
    <dgm:pt modelId="{3E36C06F-90A7-4E6C-8BE7-B5496991EB82}" type="pres">
      <dgm:prSet presAssocID="{093C4FA6-E0DD-471E-9705-29BF60D92F50}" presName="Name0" presStyleCnt="0">
        <dgm:presLayoutVars>
          <dgm:chMax val="1"/>
          <dgm:chPref val="1"/>
        </dgm:presLayoutVars>
      </dgm:prSet>
      <dgm:spPr/>
    </dgm:pt>
    <dgm:pt modelId="{279767A4-91AC-49DF-9BBD-9422C9F60926}" type="pres">
      <dgm:prSet presAssocID="{9B489461-1111-456A-90B1-6316726EB8A6}" presName="Parent" presStyleLbl="node0" presStyleIdx="0" presStyleCnt="1">
        <dgm:presLayoutVars>
          <dgm:chMax val="5"/>
          <dgm:chPref val="5"/>
        </dgm:presLayoutVars>
      </dgm:prSet>
      <dgm:spPr/>
    </dgm:pt>
    <dgm:pt modelId="{09001F8A-E9A0-46A4-A07A-35CEB98CC122}" type="pres">
      <dgm:prSet presAssocID="{9B489461-1111-456A-90B1-6316726EB8A6}" presName="Accent1" presStyleLbl="node1" presStyleIdx="0" presStyleCnt="15"/>
      <dgm:spPr/>
    </dgm:pt>
    <dgm:pt modelId="{4A9B6E1B-C4A6-4268-BA6C-44302C36D258}" type="pres">
      <dgm:prSet presAssocID="{9B489461-1111-456A-90B1-6316726EB8A6}" presName="Accent2" presStyleLbl="node1" presStyleIdx="1" presStyleCnt="15"/>
      <dgm:spPr/>
    </dgm:pt>
    <dgm:pt modelId="{E9DAFA5C-261A-44F6-9F4A-7738CC292CD5}" type="pres">
      <dgm:prSet presAssocID="{9B489461-1111-456A-90B1-6316726EB8A6}" presName="Accent3" presStyleLbl="node1" presStyleIdx="2" presStyleCnt="15"/>
      <dgm:spPr/>
    </dgm:pt>
    <dgm:pt modelId="{2CA7375E-5C11-41BB-97B3-69C30D26587D}" type="pres">
      <dgm:prSet presAssocID="{9B489461-1111-456A-90B1-6316726EB8A6}" presName="Accent4" presStyleLbl="node1" presStyleIdx="3" presStyleCnt="15"/>
      <dgm:spPr/>
    </dgm:pt>
    <dgm:pt modelId="{42D77D7F-B352-433F-A498-135BABFDF65E}" type="pres">
      <dgm:prSet presAssocID="{9B489461-1111-456A-90B1-6316726EB8A6}" presName="Accent5" presStyleLbl="node1" presStyleIdx="4" presStyleCnt="15"/>
      <dgm:spPr/>
    </dgm:pt>
    <dgm:pt modelId="{318C1420-C2A9-40CA-8025-32B141EB93B1}" type="pres">
      <dgm:prSet presAssocID="{9B489461-1111-456A-90B1-6316726EB8A6}" presName="Accent6" presStyleLbl="node1" presStyleIdx="5" presStyleCnt="15"/>
      <dgm:spPr/>
    </dgm:pt>
    <dgm:pt modelId="{DDE394D7-3F13-464B-8BF8-1B4C445154CD}" type="pres">
      <dgm:prSet presAssocID="{5397F022-CCE4-4F15-B4D3-DEB31375DB6D}" presName="Child1" presStyleLbl="node1" presStyleIdx="6" presStyleCnt="15">
        <dgm:presLayoutVars>
          <dgm:chMax val="0"/>
          <dgm:chPref val="0"/>
        </dgm:presLayoutVars>
      </dgm:prSet>
      <dgm:spPr/>
    </dgm:pt>
    <dgm:pt modelId="{426263E9-955E-4A6A-9617-CB437B8D4322}" type="pres">
      <dgm:prSet presAssocID="{5397F022-CCE4-4F15-B4D3-DEB31375DB6D}" presName="Accent7" presStyleCnt="0"/>
      <dgm:spPr/>
    </dgm:pt>
    <dgm:pt modelId="{574C6AB9-361E-491B-B2F1-F4E56718C64B}" type="pres">
      <dgm:prSet presAssocID="{5397F022-CCE4-4F15-B4D3-DEB31375DB6D}" presName="AccentHold1" presStyleLbl="node1" presStyleIdx="7" presStyleCnt="15"/>
      <dgm:spPr/>
    </dgm:pt>
    <dgm:pt modelId="{500595F4-9304-4D90-BB75-B50282EEF3E0}" type="pres">
      <dgm:prSet presAssocID="{5397F022-CCE4-4F15-B4D3-DEB31375DB6D}" presName="Accent8" presStyleCnt="0"/>
      <dgm:spPr/>
    </dgm:pt>
    <dgm:pt modelId="{9716159F-F9B0-4B64-828F-7E70982E4D12}" type="pres">
      <dgm:prSet presAssocID="{5397F022-CCE4-4F15-B4D3-DEB31375DB6D}" presName="AccentHold2" presStyleLbl="node1" presStyleIdx="8" presStyleCnt="15"/>
      <dgm:spPr/>
    </dgm:pt>
    <dgm:pt modelId="{CDD50DD5-E0EC-4E5D-A374-4ADCA19661B3}" type="pres">
      <dgm:prSet presAssocID="{479B9118-CC26-4E64-B10A-E09F0B85AC41}" presName="Child2" presStyleLbl="node1" presStyleIdx="9" presStyleCnt="15">
        <dgm:presLayoutVars>
          <dgm:chMax val="0"/>
          <dgm:chPref val="0"/>
        </dgm:presLayoutVars>
      </dgm:prSet>
      <dgm:spPr/>
    </dgm:pt>
    <dgm:pt modelId="{93ACF944-48AD-4EFB-8C1A-519419A39880}" type="pres">
      <dgm:prSet presAssocID="{479B9118-CC26-4E64-B10A-E09F0B85AC41}" presName="Accent9" presStyleCnt="0"/>
      <dgm:spPr/>
    </dgm:pt>
    <dgm:pt modelId="{8664CA82-F0AD-4B14-9709-0A4C4CA493E5}" type="pres">
      <dgm:prSet presAssocID="{479B9118-CC26-4E64-B10A-E09F0B85AC41}" presName="AccentHold1" presStyleLbl="node1" presStyleIdx="10" presStyleCnt="15"/>
      <dgm:spPr/>
    </dgm:pt>
    <dgm:pt modelId="{C2B88F8A-10C4-46E2-8DFD-9A9BF0E2BD46}" type="pres">
      <dgm:prSet presAssocID="{479B9118-CC26-4E64-B10A-E09F0B85AC41}" presName="Accent10" presStyleCnt="0"/>
      <dgm:spPr/>
    </dgm:pt>
    <dgm:pt modelId="{7522720B-EB71-4117-9522-5DAAC77AA10A}" type="pres">
      <dgm:prSet presAssocID="{479B9118-CC26-4E64-B10A-E09F0B85AC41}" presName="AccentHold2" presStyleLbl="node1" presStyleIdx="11" presStyleCnt="15"/>
      <dgm:spPr/>
    </dgm:pt>
    <dgm:pt modelId="{E33DA2CC-01D9-4815-8CAE-9877F5951848}" type="pres">
      <dgm:prSet presAssocID="{479B9118-CC26-4E64-B10A-E09F0B85AC41}" presName="Accent11" presStyleCnt="0"/>
      <dgm:spPr/>
    </dgm:pt>
    <dgm:pt modelId="{B64F329E-FD44-45CE-AFBB-D085452EC310}" type="pres">
      <dgm:prSet presAssocID="{479B9118-CC26-4E64-B10A-E09F0B85AC41}" presName="AccentHold3" presStyleLbl="node1" presStyleIdx="12" presStyleCnt="15"/>
      <dgm:spPr/>
    </dgm:pt>
    <dgm:pt modelId="{FEB2C8C1-6946-483C-B181-86028C766DE9}" type="pres">
      <dgm:prSet presAssocID="{4B93FC4C-15BE-4809-B6D1-2040517B015F}" presName="Child3" presStyleLbl="node1" presStyleIdx="13" presStyleCnt="15">
        <dgm:presLayoutVars>
          <dgm:chMax val="0"/>
          <dgm:chPref val="0"/>
        </dgm:presLayoutVars>
      </dgm:prSet>
      <dgm:spPr/>
    </dgm:pt>
    <dgm:pt modelId="{76E70377-9893-40A5-BA33-F4AB29930B87}" type="pres">
      <dgm:prSet presAssocID="{4B93FC4C-15BE-4809-B6D1-2040517B015F}" presName="Accent12" presStyleCnt="0"/>
      <dgm:spPr/>
    </dgm:pt>
    <dgm:pt modelId="{EC591C0B-2C5B-4A58-B947-B60068273B62}" type="pres">
      <dgm:prSet presAssocID="{4B93FC4C-15BE-4809-B6D1-2040517B015F}" presName="AccentHold1" presStyleLbl="node1" presStyleIdx="14" presStyleCnt="15"/>
      <dgm:spPr/>
    </dgm:pt>
  </dgm:ptLst>
  <dgm:cxnLst>
    <dgm:cxn modelId="{062C4A0C-BE44-4754-901C-1FB3F9606461}" srcId="{093C4FA6-E0DD-471E-9705-29BF60D92F50}" destId="{9B489461-1111-456A-90B1-6316726EB8A6}" srcOrd="0" destOrd="0" parTransId="{B232611F-1682-42C4-9EE8-32A2BC065CD7}" sibTransId="{3A04F210-C567-4F7F-B682-DE443ECD9BDC}"/>
    <dgm:cxn modelId="{88784718-45C8-4D39-9D09-6E73DCB19945}" type="presOf" srcId="{479B9118-CC26-4E64-B10A-E09F0B85AC41}" destId="{CDD50DD5-E0EC-4E5D-A374-4ADCA19661B3}" srcOrd="0" destOrd="0" presId="urn:microsoft.com/office/officeart/2009/3/layout/CircleRelationship"/>
    <dgm:cxn modelId="{A007AF3E-9FD6-4819-B1C0-6D8698BF7873}" type="presOf" srcId="{093C4FA6-E0DD-471E-9705-29BF60D92F50}" destId="{3E36C06F-90A7-4E6C-8BE7-B5496991EB82}" srcOrd="0" destOrd="0" presId="urn:microsoft.com/office/officeart/2009/3/layout/CircleRelationship"/>
    <dgm:cxn modelId="{C6F98744-DCDB-462C-95A4-14BAF3C2DE87}" type="presOf" srcId="{4B93FC4C-15BE-4809-B6D1-2040517B015F}" destId="{FEB2C8C1-6946-483C-B181-86028C766DE9}" srcOrd="0" destOrd="0" presId="urn:microsoft.com/office/officeart/2009/3/layout/CircleRelationship"/>
    <dgm:cxn modelId="{1B2CCD76-2948-4D5B-B837-1B3361DE1C34}" srcId="{9B489461-1111-456A-90B1-6316726EB8A6}" destId="{4B93FC4C-15BE-4809-B6D1-2040517B015F}" srcOrd="2" destOrd="0" parTransId="{06DDA1B9-1A4F-478F-A393-AC01771BFBEE}" sibTransId="{5722E5B4-C8AB-4C2F-93B5-72403771B9BD}"/>
    <dgm:cxn modelId="{404BE976-B2C0-40A2-9FBA-61B2A6907B4F}" type="presOf" srcId="{5397F022-CCE4-4F15-B4D3-DEB31375DB6D}" destId="{DDE394D7-3F13-464B-8BF8-1B4C445154CD}" srcOrd="0" destOrd="0" presId="urn:microsoft.com/office/officeart/2009/3/layout/CircleRelationship"/>
    <dgm:cxn modelId="{A783E8D4-94BF-4429-9BC6-6AF2E37BA6D1}" srcId="{9B489461-1111-456A-90B1-6316726EB8A6}" destId="{5397F022-CCE4-4F15-B4D3-DEB31375DB6D}" srcOrd="0" destOrd="0" parTransId="{DBF3CA04-9219-44F7-9C9D-CC549889E228}" sibTransId="{C25F9F9C-B686-45C1-A57B-81A6C8148292}"/>
    <dgm:cxn modelId="{A99187D7-AC78-45BA-AFFF-3ABAB17DB3AB}" type="presOf" srcId="{9B489461-1111-456A-90B1-6316726EB8A6}" destId="{279767A4-91AC-49DF-9BBD-9422C9F60926}" srcOrd="0" destOrd="0" presId="urn:microsoft.com/office/officeart/2009/3/layout/CircleRelationship"/>
    <dgm:cxn modelId="{BFEB82DC-19B8-46EB-AF11-1D68E7CCF5E7}" srcId="{9B489461-1111-456A-90B1-6316726EB8A6}" destId="{479B9118-CC26-4E64-B10A-E09F0B85AC41}" srcOrd="1" destOrd="0" parTransId="{80C4FDBB-7A1A-4813-A8AD-3B3412155BB9}" sibTransId="{94DC16EB-0942-47DA-9BBD-B201BDFD3149}"/>
    <dgm:cxn modelId="{23BD93AA-A28B-4A7F-A13B-0061A94138B2}" type="presParOf" srcId="{3E36C06F-90A7-4E6C-8BE7-B5496991EB82}" destId="{279767A4-91AC-49DF-9BBD-9422C9F60926}" srcOrd="0" destOrd="0" presId="urn:microsoft.com/office/officeart/2009/3/layout/CircleRelationship"/>
    <dgm:cxn modelId="{6DD470A3-7410-4243-B8A5-AEC87C3F53CB}" type="presParOf" srcId="{3E36C06F-90A7-4E6C-8BE7-B5496991EB82}" destId="{09001F8A-E9A0-46A4-A07A-35CEB98CC122}" srcOrd="1" destOrd="0" presId="urn:microsoft.com/office/officeart/2009/3/layout/CircleRelationship"/>
    <dgm:cxn modelId="{DC001562-6B6A-44AD-BFB0-E92FCF061150}" type="presParOf" srcId="{3E36C06F-90A7-4E6C-8BE7-B5496991EB82}" destId="{4A9B6E1B-C4A6-4268-BA6C-44302C36D258}" srcOrd="2" destOrd="0" presId="urn:microsoft.com/office/officeart/2009/3/layout/CircleRelationship"/>
    <dgm:cxn modelId="{5F98D171-1D77-4839-8B92-14CB0841EFE8}" type="presParOf" srcId="{3E36C06F-90A7-4E6C-8BE7-B5496991EB82}" destId="{E9DAFA5C-261A-44F6-9F4A-7738CC292CD5}" srcOrd="3" destOrd="0" presId="urn:microsoft.com/office/officeart/2009/3/layout/CircleRelationship"/>
    <dgm:cxn modelId="{01ADCCEC-23E1-4E96-99AF-9A8B4457ED51}" type="presParOf" srcId="{3E36C06F-90A7-4E6C-8BE7-B5496991EB82}" destId="{2CA7375E-5C11-41BB-97B3-69C30D26587D}" srcOrd="4" destOrd="0" presId="urn:microsoft.com/office/officeart/2009/3/layout/CircleRelationship"/>
    <dgm:cxn modelId="{C0292F03-01F8-42BF-A046-851533F1E968}" type="presParOf" srcId="{3E36C06F-90A7-4E6C-8BE7-B5496991EB82}" destId="{42D77D7F-B352-433F-A498-135BABFDF65E}" srcOrd="5" destOrd="0" presId="urn:microsoft.com/office/officeart/2009/3/layout/CircleRelationship"/>
    <dgm:cxn modelId="{35EE889B-B596-4AD7-82DC-34F77373DBAE}" type="presParOf" srcId="{3E36C06F-90A7-4E6C-8BE7-B5496991EB82}" destId="{318C1420-C2A9-40CA-8025-32B141EB93B1}" srcOrd="6" destOrd="0" presId="urn:microsoft.com/office/officeart/2009/3/layout/CircleRelationship"/>
    <dgm:cxn modelId="{2F7EAD66-5A46-4F54-9062-9251DFFE9A30}" type="presParOf" srcId="{3E36C06F-90A7-4E6C-8BE7-B5496991EB82}" destId="{DDE394D7-3F13-464B-8BF8-1B4C445154CD}" srcOrd="7" destOrd="0" presId="urn:microsoft.com/office/officeart/2009/3/layout/CircleRelationship"/>
    <dgm:cxn modelId="{3912783D-1260-4F1E-A1C7-E4AAED943C9E}" type="presParOf" srcId="{3E36C06F-90A7-4E6C-8BE7-B5496991EB82}" destId="{426263E9-955E-4A6A-9617-CB437B8D4322}" srcOrd="8" destOrd="0" presId="urn:microsoft.com/office/officeart/2009/3/layout/CircleRelationship"/>
    <dgm:cxn modelId="{7BD0E133-9064-42EB-AD1C-FB18D0A3DC5E}" type="presParOf" srcId="{426263E9-955E-4A6A-9617-CB437B8D4322}" destId="{574C6AB9-361E-491B-B2F1-F4E56718C64B}" srcOrd="0" destOrd="0" presId="urn:microsoft.com/office/officeart/2009/3/layout/CircleRelationship"/>
    <dgm:cxn modelId="{F4798CEB-8151-4BBE-81E9-77C16CF35A7E}" type="presParOf" srcId="{3E36C06F-90A7-4E6C-8BE7-B5496991EB82}" destId="{500595F4-9304-4D90-BB75-B50282EEF3E0}" srcOrd="9" destOrd="0" presId="urn:microsoft.com/office/officeart/2009/3/layout/CircleRelationship"/>
    <dgm:cxn modelId="{C304871F-8E53-4403-B661-B243CAD3EB71}" type="presParOf" srcId="{500595F4-9304-4D90-BB75-B50282EEF3E0}" destId="{9716159F-F9B0-4B64-828F-7E70982E4D12}" srcOrd="0" destOrd="0" presId="urn:microsoft.com/office/officeart/2009/3/layout/CircleRelationship"/>
    <dgm:cxn modelId="{F192AF92-EF98-4ACC-94C6-92FD3EDBF298}" type="presParOf" srcId="{3E36C06F-90A7-4E6C-8BE7-B5496991EB82}" destId="{CDD50DD5-E0EC-4E5D-A374-4ADCA19661B3}" srcOrd="10" destOrd="0" presId="urn:microsoft.com/office/officeart/2009/3/layout/CircleRelationship"/>
    <dgm:cxn modelId="{AF50301A-2DEA-4850-880C-52B9CB44030C}" type="presParOf" srcId="{3E36C06F-90A7-4E6C-8BE7-B5496991EB82}" destId="{93ACF944-48AD-4EFB-8C1A-519419A39880}" srcOrd="11" destOrd="0" presId="urn:microsoft.com/office/officeart/2009/3/layout/CircleRelationship"/>
    <dgm:cxn modelId="{9897FBCA-E76E-4870-8080-E90714DE8253}" type="presParOf" srcId="{93ACF944-48AD-4EFB-8C1A-519419A39880}" destId="{8664CA82-F0AD-4B14-9709-0A4C4CA493E5}" srcOrd="0" destOrd="0" presId="urn:microsoft.com/office/officeart/2009/3/layout/CircleRelationship"/>
    <dgm:cxn modelId="{745136B0-88CE-40BF-8162-6D43AD799E0E}" type="presParOf" srcId="{3E36C06F-90A7-4E6C-8BE7-B5496991EB82}" destId="{C2B88F8A-10C4-46E2-8DFD-9A9BF0E2BD46}" srcOrd="12" destOrd="0" presId="urn:microsoft.com/office/officeart/2009/3/layout/CircleRelationship"/>
    <dgm:cxn modelId="{6D412C63-C13D-42FC-821D-4A619A80F5CE}" type="presParOf" srcId="{C2B88F8A-10C4-46E2-8DFD-9A9BF0E2BD46}" destId="{7522720B-EB71-4117-9522-5DAAC77AA10A}" srcOrd="0" destOrd="0" presId="urn:microsoft.com/office/officeart/2009/3/layout/CircleRelationship"/>
    <dgm:cxn modelId="{DCD93807-BF18-41D4-9F80-8C48DEC4DA58}" type="presParOf" srcId="{3E36C06F-90A7-4E6C-8BE7-B5496991EB82}" destId="{E33DA2CC-01D9-4815-8CAE-9877F5951848}" srcOrd="13" destOrd="0" presId="urn:microsoft.com/office/officeart/2009/3/layout/CircleRelationship"/>
    <dgm:cxn modelId="{1C337EFA-0C36-4603-9340-CB240C670CFE}" type="presParOf" srcId="{E33DA2CC-01D9-4815-8CAE-9877F5951848}" destId="{B64F329E-FD44-45CE-AFBB-D085452EC310}" srcOrd="0" destOrd="0" presId="urn:microsoft.com/office/officeart/2009/3/layout/CircleRelationship"/>
    <dgm:cxn modelId="{DBDDCC84-D9EB-4E23-B47C-67CEC95D8669}" type="presParOf" srcId="{3E36C06F-90A7-4E6C-8BE7-B5496991EB82}" destId="{FEB2C8C1-6946-483C-B181-86028C766DE9}" srcOrd="14" destOrd="0" presId="urn:microsoft.com/office/officeart/2009/3/layout/CircleRelationship"/>
    <dgm:cxn modelId="{3EE15FBE-ADED-4084-89EB-DDB0E2930146}" type="presParOf" srcId="{3E36C06F-90A7-4E6C-8BE7-B5496991EB82}" destId="{76E70377-9893-40A5-BA33-F4AB29930B87}" srcOrd="15" destOrd="0" presId="urn:microsoft.com/office/officeart/2009/3/layout/CircleRelationship"/>
    <dgm:cxn modelId="{293B5E3D-E4FE-44D6-BB65-A2ADF3E34713}" type="presParOf" srcId="{76E70377-9893-40A5-BA33-F4AB29930B87}" destId="{EC591C0B-2C5B-4A58-B947-B60068273B62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F0143-8AEF-4832-A8C7-4FAD1C674F52}">
      <dsp:nvSpPr>
        <dsp:cNvPr id="0" name=""/>
        <dsp:cNvSpPr/>
      </dsp:nvSpPr>
      <dsp:spPr>
        <a:xfrm>
          <a:off x="0" y="2182762"/>
          <a:ext cx="2901156" cy="116046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500" b="1" kern="1200" dirty="0"/>
            <a:t>Crédito</a:t>
          </a:r>
        </a:p>
      </dsp:txBody>
      <dsp:txXfrm>
        <a:off x="580231" y="2182762"/>
        <a:ext cx="1740694" cy="1160462"/>
      </dsp:txXfrm>
    </dsp:sp>
    <dsp:sp modelId="{F68BDDB0-2580-410A-B71A-32EFAB6647D0}">
      <dsp:nvSpPr>
        <dsp:cNvPr id="0" name=""/>
        <dsp:cNvSpPr/>
      </dsp:nvSpPr>
      <dsp:spPr>
        <a:xfrm>
          <a:off x="2613421" y="2129102"/>
          <a:ext cx="2901156" cy="116046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500" b="1" kern="1200" dirty="0"/>
            <a:t>Cosas!</a:t>
          </a:r>
        </a:p>
      </dsp:txBody>
      <dsp:txXfrm>
        <a:off x="3193652" y="2129102"/>
        <a:ext cx="1740694" cy="1160462"/>
      </dsp:txXfrm>
    </dsp:sp>
    <dsp:sp modelId="{C4879E72-3F3C-422E-9B2B-B427AB7FE4BB}">
      <dsp:nvSpPr>
        <dsp:cNvPr id="0" name=""/>
        <dsp:cNvSpPr/>
      </dsp:nvSpPr>
      <dsp:spPr>
        <a:xfrm>
          <a:off x="5224462" y="2129102"/>
          <a:ext cx="2901156" cy="1160462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500" b="1" i="1" kern="1200" dirty="0"/>
            <a:t>Equity</a:t>
          </a:r>
        </a:p>
      </dsp:txBody>
      <dsp:txXfrm>
        <a:off x="5804693" y="2129102"/>
        <a:ext cx="1740694" cy="1160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767A4-91AC-49DF-9BBD-9422C9F60926}">
      <dsp:nvSpPr>
        <dsp:cNvPr id="0" name=""/>
        <dsp:cNvSpPr/>
      </dsp:nvSpPr>
      <dsp:spPr>
        <a:xfrm>
          <a:off x="2197251" y="219701"/>
          <a:ext cx="4821628" cy="482217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b="1" kern="1200" dirty="0">
              <a:solidFill>
                <a:srgbClr val="FA6780"/>
              </a:solidFill>
            </a:rPr>
            <a:t>La fricción de la desconfianza</a:t>
          </a:r>
        </a:p>
      </dsp:txBody>
      <dsp:txXfrm>
        <a:off x="2903362" y="925891"/>
        <a:ext cx="3409406" cy="3409790"/>
      </dsp:txXfrm>
    </dsp:sp>
    <dsp:sp modelId="{09001F8A-E9A0-46A4-A07A-35CEB98CC122}">
      <dsp:nvSpPr>
        <dsp:cNvPr id="0" name=""/>
        <dsp:cNvSpPr/>
      </dsp:nvSpPr>
      <dsp:spPr>
        <a:xfrm>
          <a:off x="4948794" y="0"/>
          <a:ext cx="536066" cy="53629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9B6E1B-C4A6-4268-BA6C-44302C36D258}">
      <dsp:nvSpPr>
        <dsp:cNvPr id="0" name=""/>
        <dsp:cNvSpPr/>
      </dsp:nvSpPr>
      <dsp:spPr>
        <a:xfrm>
          <a:off x="3679840" y="4683589"/>
          <a:ext cx="388697" cy="3887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DAFA5C-261A-44F6-9F4A-7738CC292CD5}">
      <dsp:nvSpPr>
        <dsp:cNvPr id="0" name=""/>
        <dsp:cNvSpPr/>
      </dsp:nvSpPr>
      <dsp:spPr>
        <a:xfrm>
          <a:off x="7329442" y="2176736"/>
          <a:ext cx="388697" cy="3887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A7375E-5C11-41BB-97B3-69C30D26587D}">
      <dsp:nvSpPr>
        <dsp:cNvPr id="0" name=""/>
        <dsp:cNvSpPr/>
      </dsp:nvSpPr>
      <dsp:spPr>
        <a:xfrm>
          <a:off x="5472003" y="5097079"/>
          <a:ext cx="536066" cy="53629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D77D7F-B352-433F-A498-135BABFDF65E}">
      <dsp:nvSpPr>
        <dsp:cNvPr id="0" name=""/>
        <dsp:cNvSpPr/>
      </dsp:nvSpPr>
      <dsp:spPr>
        <a:xfrm>
          <a:off x="3788636" y="762195"/>
          <a:ext cx="388697" cy="3887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8C1420-C2A9-40CA-8025-32B141EB93B1}">
      <dsp:nvSpPr>
        <dsp:cNvPr id="0" name=""/>
        <dsp:cNvSpPr/>
      </dsp:nvSpPr>
      <dsp:spPr>
        <a:xfrm>
          <a:off x="2565179" y="2985689"/>
          <a:ext cx="388697" cy="3887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E394D7-3F13-464B-8BF8-1B4C445154CD}">
      <dsp:nvSpPr>
        <dsp:cNvPr id="0" name=""/>
        <dsp:cNvSpPr/>
      </dsp:nvSpPr>
      <dsp:spPr>
        <a:xfrm>
          <a:off x="689936" y="1090058"/>
          <a:ext cx="1960301" cy="195985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solidFill>
                <a:schemeClr val="accent2"/>
              </a:solidFill>
            </a:rPr>
            <a:t>Las emociones</a:t>
          </a:r>
        </a:p>
      </dsp:txBody>
      <dsp:txXfrm>
        <a:off x="977015" y="1377072"/>
        <a:ext cx="1386143" cy="1385823"/>
      </dsp:txXfrm>
    </dsp:sp>
    <dsp:sp modelId="{574C6AB9-361E-491B-B2F1-F4E56718C64B}">
      <dsp:nvSpPr>
        <dsp:cNvPr id="0" name=""/>
        <dsp:cNvSpPr/>
      </dsp:nvSpPr>
      <dsp:spPr>
        <a:xfrm>
          <a:off x="4406794" y="779096"/>
          <a:ext cx="536066" cy="53629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16159F-F9B0-4B64-828F-7E70982E4D12}">
      <dsp:nvSpPr>
        <dsp:cNvPr id="0" name=""/>
        <dsp:cNvSpPr/>
      </dsp:nvSpPr>
      <dsp:spPr>
        <a:xfrm>
          <a:off x="874889" y="3624514"/>
          <a:ext cx="969270" cy="96950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D50DD5-E0EC-4E5D-A374-4ADCA19661B3}">
      <dsp:nvSpPr>
        <dsp:cNvPr id="0" name=""/>
        <dsp:cNvSpPr/>
      </dsp:nvSpPr>
      <dsp:spPr>
        <a:xfrm>
          <a:off x="7514395" y="167874"/>
          <a:ext cx="1960301" cy="195985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b="1" kern="1200" dirty="0">
              <a:solidFill>
                <a:srgbClr val="39ECFF"/>
              </a:solidFill>
            </a:rPr>
            <a:t>El “valor” de tener socios</a:t>
          </a:r>
        </a:p>
      </dsp:txBody>
      <dsp:txXfrm>
        <a:off x="7801474" y="454888"/>
        <a:ext cx="1386143" cy="1385823"/>
      </dsp:txXfrm>
    </dsp:sp>
    <dsp:sp modelId="{8664CA82-F0AD-4B14-9709-0A4C4CA493E5}">
      <dsp:nvSpPr>
        <dsp:cNvPr id="0" name=""/>
        <dsp:cNvSpPr/>
      </dsp:nvSpPr>
      <dsp:spPr>
        <a:xfrm>
          <a:off x="6639084" y="1521011"/>
          <a:ext cx="536066" cy="53629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22720B-EB71-4117-9522-5DAAC77AA10A}">
      <dsp:nvSpPr>
        <dsp:cNvPr id="0" name=""/>
        <dsp:cNvSpPr/>
      </dsp:nvSpPr>
      <dsp:spPr>
        <a:xfrm>
          <a:off x="505973" y="4778230"/>
          <a:ext cx="388697" cy="3887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4F329E-FD44-45CE-AFBB-D085452EC310}">
      <dsp:nvSpPr>
        <dsp:cNvPr id="0" name=""/>
        <dsp:cNvSpPr/>
      </dsp:nvSpPr>
      <dsp:spPr>
        <a:xfrm>
          <a:off x="4379100" y="4225032"/>
          <a:ext cx="388697" cy="3887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B2C8C1-6946-483C-B181-86028C766DE9}">
      <dsp:nvSpPr>
        <dsp:cNvPr id="0" name=""/>
        <dsp:cNvSpPr/>
      </dsp:nvSpPr>
      <dsp:spPr>
        <a:xfrm>
          <a:off x="8436191" y="3555787"/>
          <a:ext cx="1960301" cy="195985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b="1" kern="1200" dirty="0">
              <a:solidFill>
                <a:srgbClr val="0A4E91"/>
              </a:solidFill>
            </a:rPr>
            <a:t>Un “balance” más integral</a:t>
          </a:r>
        </a:p>
      </dsp:txBody>
      <dsp:txXfrm>
        <a:off x="8723270" y="3842801"/>
        <a:ext cx="1386143" cy="1385823"/>
      </dsp:txXfrm>
    </dsp:sp>
    <dsp:sp modelId="{EC591C0B-2C5B-4A58-B947-B60068273B62}">
      <dsp:nvSpPr>
        <dsp:cNvPr id="0" name=""/>
        <dsp:cNvSpPr/>
      </dsp:nvSpPr>
      <dsp:spPr>
        <a:xfrm>
          <a:off x="7883311" y="3487060"/>
          <a:ext cx="388697" cy="3887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04B15-3BFA-4CED-B742-5159EBB14704}" type="datetimeFigureOut">
              <a:rPr lang="es-CO" smtClean="0"/>
              <a:t>4/03/2026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65819-9B50-4B00-BDA5-46BF5646A7A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5292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0" dirty="0">
                <a:latin typeface="+mn-lt"/>
              </a:rPr>
              <a:t>70,8 % de las personas encuestadas fueron clasificadas como impacientes, con un valor promedio del indicador de 0,04. Un 15,1 % fue clasificado como neutro (0,49), y solo el 14,2 % (0,89) .</a:t>
            </a:r>
            <a:br>
              <a:rPr lang="es-CO" sz="1100" dirty="0">
                <a:latin typeface="+mn-lt"/>
              </a:rPr>
            </a:br>
            <a:endParaRPr lang="es-CO" sz="1100" dirty="0">
              <a:latin typeface="+mn-lt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65819-9B50-4B00-BDA5-46BF5646A7A5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9625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482EB-D705-552C-7EE7-63F7AC27A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BA37BDD-4A97-1461-8950-8E8150AF59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5740A40-42B4-7265-BF9C-3E7EE9AA83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0" dirty="0">
                <a:latin typeface="+mn-lt"/>
              </a:rPr>
              <a:t>70,8 % de las personas encuestadas fueron clasificadas como impacientes, con un valor promedio del indicador de 0,04. Un 15,1 % fue clasificado como neutro (0,49), y solo el 14,2 % (0,89) .</a:t>
            </a:r>
            <a:br>
              <a:rPr lang="es-CO" sz="1100" dirty="0">
                <a:latin typeface="+mn-lt"/>
              </a:rPr>
            </a:br>
            <a:endParaRPr lang="es-CO" sz="1100" dirty="0">
              <a:latin typeface="+mn-lt"/>
            </a:endParaRPr>
          </a:p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E580238-BF0D-E4E0-7ECD-DEA28C7DC9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65819-9B50-4B00-BDA5-46BF5646A7A5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3910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45342E-5C7C-912F-545A-69312EC0D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5976D6-97DF-99E6-EA31-1F6D2358D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882DBD-528F-8C60-3AF3-092863CCD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6442-08A2-41E6-BD0E-11C30A382890}" type="datetimeFigureOut">
              <a:rPr lang="es-CO" smtClean="0"/>
              <a:t>4/03/2026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7CBB2F-61B2-5CFF-0462-1C911F897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F14F33-3963-F71F-FF3F-F6B218BB5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FC52-7E80-424D-9FF0-DB63E2A0AD0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34284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D7B134-0CD9-4360-5C49-0962CC692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E4634D-CF2A-2B1C-C843-4C755EAEE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C19C7A-7C98-5754-9802-9D1A9C4E9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6442-08A2-41E6-BD0E-11C30A382890}" type="datetimeFigureOut">
              <a:rPr lang="es-CO" smtClean="0"/>
              <a:t>4/03/2026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9A0FA9-2276-47D5-5DA2-97B067972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456392-BCA1-0F8C-AEF1-1B162AB61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FC52-7E80-424D-9FF0-DB63E2A0AD0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4207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5F4A70D-D420-2492-4136-1DA425C39F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1FB43C8-3646-4895-A8E4-338F7D666F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DD2E47-DE44-DEA7-BD2F-75D2A38EF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6442-08A2-41E6-BD0E-11C30A382890}" type="datetimeFigureOut">
              <a:rPr lang="es-CO" smtClean="0"/>
              <a:t>4/03/2026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92BF92-8EA3-57A2-B849-C564AD060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225F5B-8F9D-AF55-0260-396BAF1FA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FC52-7E80-424D-9FF0-DB63E2A0AD0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36894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34DD6C-05BD-38B4-3A87-FE64602B8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028DC9-BCBA-27D0-1B41-EC90EF9D6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637B9D-9D67-CB26-90AB-0C87F839B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6442-08A2-41E6-BD0E-11C30A382890}" type="datetimeFigureOut">
              <a:rPr lang="es-CO" smtClean="0"/>
              <a:t>4/03/2026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861AA3-3117-340A-443C-7E50F467D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0428E7-ED70-4165-BD26-97A22A390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FC52-7E80-424D-9FF0-DB63E2A0AD0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75728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E10851-3D5E-57D9-0527-37B15A9CB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F78173-2CB7-4A04-705A-A13D711E9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7C7CC5-0E5C-9C9C-FA10-0E52FF4AD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6442-08A2-41E6-BD0E-11C30A382890}" type="datetimeFigureOut">
              <a:rPr lang="es-CO" smtClean="0"/>
              <a:t>4/03/2026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051E32-5A0A-A1B5-13B4-E22A52F85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DFFE96-9695-AF20-98B4-F75419BF7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FC52-7E80-424D-9FF0-DB63E2A0AD0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9878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B2FD3-CBCE-B06A-4381-279D9C483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EFB6C1-02BC-C0E5-31F5-097E564ED7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9434A0-7442-A336-6A10-2BFE7799B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B83C58-E665-8D59-C03A-07808EBB2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6442-08A2-41E6-BD0E-11C30A382890}" type="datetimeFigureOut">
              <a:rPr lang="es-CO" smtClean="0"/>
              <a:t>4/03/2026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93D39F-F365-3A4B-56CE-6C1A7205A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A5D613-BA52-0512-BFBF-7F76ACC56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FC52-7E80-424D-9FF0-DB63E2A0AD0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9323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D435DE-3CAF-C02A-7728-3D5CE3F81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4D3B72-A6FA-0260-0824-CF37D323B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EFCFEF-5D6A-0684-B554-1A724F622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16F41D2-006D-6756-02B4-7A76B265DC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BA8EDC9-0E1D-D17A-0797-280E862649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8BF65C4-B1F3-85B6-C67A-0F1AE69BA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6442-08A2-41E6-BD0E-11C30A382890}" type="datetimeFigureOut">
              <a:rPr lang="es-CO" smtClean="0"/>
              <a:t>4/03/2026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0A40908-A811-D341-5B5F-E43379740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FFE0016-1BA3-9984-6BB2-500F1B6D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FC52-7E80-424D-9FF0-DB63E2A0AD0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0799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05E68C-9649-B4AE-5D24-499C33BD0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C7D83C-DFCC-8E12-FA0C-3CD288E21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6442-08A2-41E6-BD0E-11C30A382890}" type="datetimeFigureOut">
              <a:rPr lang="es-CO" smtClean="0"/>
              <a:t>4/03/2026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24EEA52-50E7-2107-B306-FEDDFCB41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7635A05-E086-D57E-85B1-D1A1A52B2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FC52-7E80-424D-9FF0-DB63E2A0AD0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7492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38B8BCB-CB45-4F87-9D4A-49DB79533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6442-08A2-41E6-BD0E-11C30A382890}" type="datetimeFigureOut">
              <a:rPr lang="es-CO" smtClean="0"/>
              <a:t>4/03/2026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2D706EE-2F91-2E15-C62D-E75465E53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01E0881-89B5-CD43-1795-5E191F02D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FC52-7E80-424D-9FF0-DB63E2A0AD0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178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A47B68-E678-0B9F-4A71-6EF96732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279EBA-2C1D-D097-A30D-71339236F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A74A5F7-90EF-610E-803A-F021861E2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3D695E-CED0-2984-7415-0D71695D9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6442-08A2-41E6-BD0E-11C30A382890}" type="datetimeFigureOut">
              <a:rPr lang="es-CO" smtClean="0"/>
              <a:t>4/03/2026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0A796F-26F0-EB25-574E-8E1700EE9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D059AA-54E0-E0BA-91E6-25E760F7D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FC52-7E80-424D-9FF0-DB63E2A0AD0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00527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5DB8E1-2ABE-F9B7-5C8F-DD1FA4F42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D071ED5-7CED-6A40-765A-0B5572E33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CBE6640-1626-F4E9-26BB-D2EA35DC8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241FDE-77C3-CACD-9939-8FBC5ED22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36442-08A2-41E6-BD0E-11C30A382890}" type="datetimeFigureOut">
              <a:rPr lang="es-CO" smtClean="0"/>
              <a:t>4/03/2026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E2A94B-A03F-84F9-8F10-678389F0A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299D7E-5EBA-FDE5-98E7-FCC27B063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FC52-7E80-424D-9FF0-DB63E2A0AD0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90755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4D2CA0A-FE18-DE80-66B6-A0737415D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C1D8B2-F80C-67CE-2E2B-0A1C8D4B3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564A3C-473A-7BFE-E4CD-FB4C331FCD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736442-08A2-41E6-BD0E-11C30A382890}" type="datetimeFigureOut">
              <a:rPr lang="es-CO" smtClean="0"/>
              <a:t>4/03/2026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34D44D-23DB-8F70-BD5C-90DA7150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15960F-4A4F-69E1-2173-58C26D432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BFC52-7E80-424D-9FF0-DB63E2A0AD0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6845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8.svg"/><Relationship Id="rId7" Type="http://schemas.openxmlformats.org/officeDocument/2006/relationships/diagramLayout" Target="../diagrams/layou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19.jpeg"/><Relationship Id="rId5" Type="http://schemas.openxmlformats.org/officeDocument/2006/relationships/image" Target="../media/image9.svg"/><Relationship Id="rId10" Type="http://schemas.microsoft.com/office/2007/relationships/diagramDrawing" Target="../diagrams/drawing2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501C8200-82FF-4CBE-36C3-052A261A5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1474" y="0"/>
            <a:ext cx="12324736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561B061-A539-E64E-7AD2-F0224C91E61F}"/>
              </a:ext>
            </a:extLst>
          </p:cNvPr>
          <p:cNvSpPr>
            <a:spLocks/>
          </p:cNvSpPr>
          <p:nvPr/>
        </p:nvSpPr>
        <p:spPr>
          <a:xfrm>
            <a:off x="-51474" y="2782020"/>
            <a:ext cx="12324736" cy="2199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4C9C44-5374-8665-EFAF-EC468C577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5761" y="3076402"/>
            <a:ext cx="6653718" cy="1655763"/>
          </a:xfrm>
        </p:spPr>
        <p:txBody>
          <a:bodyPr>
            <a:normAutofit fontScale="90000"/>
          </a:bodyPr>
          <a:lstStyle/>
          <a:p>
            <a:r>
              <a:rPr lang="es-CO" sz="4800" b="1" dirty="0">
                <a:solidFill>
                  <a:srgbClr val="0A4E91"/>
                </a:solidFill>
              </a:rPr>
              <a:t>Integración de los micronegocios al sistema financiero formal</a:t>
            </a:r>
            <a:endParaRPr lang="es-CO" sz="4500" b="1" dirty="0">
              <a:solidFill>
                <a:srgbClr val="0A4E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D1303F-C55E-B0ED-3D14-19D5C13D9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682" y="5108662"/>
            <a:ext cx="10429875" cy="1542694"/>
          </a:xfrm>
        </p:spPr>
        <p:txBody>
          <a:bodyPr>
            <a:noAutofit/>
          </a:bodyPr>
          <a:lstStyle/>
          <a:p>
            <a:r>
              <a:rPr lang="es-CO" sz="2000" b="1" dirty="0">
                <a:solidFill>
                  <a:srgbClr val="0A4E91"/>
                </a:solidFill>
              </a:rPr>
              <a:t>Consejo Privado de Competitividad</a:t>
            </a:r>
          </a:p>
          <a:p>
            <a:r>
              <a:rPr lang="es-CO" sz="2000" dirty="0">
                <a:solidFill>
                  <a:srgbClr val="0A4E91"/>
                </a:solidFill>
              </a:rPr>
              <a:t>6 de marzo de 2026</a:t>
            </a: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AA2C21B3-A343-59F8-797F-5154116B44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6989" y="206644"/>
            <a:ext cx="824797" cy="681919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AAD8889F-9794-7854-9906-19D7781BD4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84118" y="1165820"/>
            <a:ext cx="5823764" cy="108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0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37491-7A34-6CFD-E555-CB44AF59C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8C5EAEF-AC84-6973-4948-ECA96185C4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324736" cy="6858000"/>
          </a:xfrm>
          <a:prstGeom prst="rect">
            <a:avLst/>
          </a:prstGeom>
          <a:solidFill>
            <a:srgbClr val="0A4E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492C0EE-770B-B49A-6FFC-995359369E96}"/>
              </a:ext>
            </a:extLst>
          </p:cNvPr>
          <p:cNvSpPr>
            <a:spLocks/>
          </p:cNvSpPr>
          <p:nvPr/>
        </p:nvSpPr>
        <p:spPr>
          <a:xfrm>
            <a:off x="0" y="6135511"/>
            <a:ext cx="12324736" cy="722489"/>
          </a:xfrm>
          <a:prstGeom prst="rect">
            <a:avLst/>
          </a:prstGeom>
          <a:solidFill>
            <a:srgbClr val="39E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45FC22D9-B541-EBA7-DE1B-CEAB030E2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1080" y="289797"/>
            <a:ext cx="3383280" cy="62901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810D2B2-668A-62CF-2B55-669BC729F9BF}"/>
              </a:ext>
            </a:extLst>
          </p:cNvPr>
          <p:cNvSpPr txBox="1"/>
          <p:nvPr/>
        </p:nvSpPr>
        <p:spPr>
          <a:xfrm>
            <a:off x="131753" y="2238921"/>
            <a:ext cx="564961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i="0" u="none" strike="noStrike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62,3% de los encuestados se calificaron como muy aversos al riesgo. Entre menor aversión al riesgo mayor propensión a buscar crédito en bancos…también puede darnos luces sobre sus estructuras patrimoniales.</a:t>
            </a:r>
            <a:r>
              <a:rPr lang="es-ES" sz="2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s-CO" sz="2800" b="1" dirty="0">
              <a:solidFill>
                <a:schemeClr val="bg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FE09F03-3C7B-2DD1-ABD8-12F882895156}"/>
              </a:ext>
            </a:extLst>
          </p:cNvPr>
          <p:cNvSpPr txBox="1"/>
          <p:nvPr/>
        </p:nvSpPr>
        <p:spPr>
          <a:xfrm>
            <a:off x="404166" y="371764"/>
            <a:ext cx="82369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rgbClr val="39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aversión al riesgo influye en las decisiones de financiamiento </a:t>
            </a:r>
            <a:endParaRPr lang="es-CO" sz="3200" dirty="0">
              <a:solidFill>
                <a:srgbClr val="39ECFF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C39FA6E-AF7C-ABDB-4C71-84C9CA55903D}"/>
              </a:ext>
            </a:extLst>
          </p:cNvPr>
          <p:cNvSpPr txBox="1"/>
          <p:nvPr/>
        </p:nvSpPr>
        <p:spPr>
          <a:xfrm>
            <a:off x="5885653" y="1636937"/>
            <a:ext cx="617000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ctr">
              <a:defRPr b="1">
                <a:latin typeface="Open Sauce" panose="020B0604020202020204" charset="0"/>
              </a:defRPr>
            </a:lvl1pPr>
          </a:lstStyle>
          <a:p>
            <a:r>
              <a:rPr lang="es-CO" sz="1600" dirty="0">
                <a:solidFill>
                  <a:schemeClr val="bg1"/>
                </a:solidFill>
                <a:latin typeface="Arial"/>
                <a:cs typeface="Arial"/>
              </a:rPr>
              <a:t>Porcentaje de personas por nivel de aversión e indicador de aversión al riesgo</a:t>
            </a:r>
          </a:p>
        </p:txBody>
      </p:sp>
      <p:pic>
        <p:nvPicPr>
          <p:cNvPr id="7" name="Imagen 6" descr="Gráfico&#10;&#10;El contenido generado por IA puede ser incorrecto.">
            <a:extLst>
              <a:ext uri="{FF2B5EF4-FFF2-40B4-BE49-F238E27FC236}">
                <a16:creationId xmlns:a16="http://schemas.microsoft.com/office/drawing/2014/main" id="{7A0BB844-E691-D466-5032-F71FB70B9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9312" y="2167110"/>
            <a:ext cx="6442688" cy="361258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2B4080C-D629-90F2-A99A-5F8FB8DCE01B}"/>
              </a:ext>
            </a:extLst>
          </p:cNvPr>
          <p:cNvSpPr txBox="1"/>
          <p:nvPr/>
        </p:nvSpPr>
        <p:spPr>
          <a:xfrm>
            <a:off x="5749312" y="5779698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1200" dirty="0" err="1">
                <a:latin typeface="Arial" panose="020B0604020202020204" pitchFamily="34" charset="0"/>
                <a:cs typeface="Arial" panose="020B0604020202020204" pitchFamily="34" charset="0"/>
              </a:rPr>
              <a:t>BdO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(2025).</a:t>
            </a:r>
          </a:p>
        </p:txBody>
      </p:sp>
    </p:spTree>
    <p:extLst>
      <p:ext uri="{BB962C8B-B14F-4D97-AF65-F5344CB8AC3E}">
        <p14:creationId xmlns:p14="http://schemas.microsoft.com/office/powerpoint/2010/main" val="684354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9F37C-F751-293B-DA40-762D07D91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4C6E34B-5007-1255-B06C-6E5AE6C1A838}"/>
              </a:ext>
            </a:extLst>
          </p:cNvPr>
          <p:cNvSpPr>
            <a:spLocks/>
          </p:cNvSpPr>
          <p:nvPr/>
        </p:nvSpPr>
        <p:spPr>
          <a:xfrm>
            <a:off x="0" y="-76200"/>
            <a:ext cx="12192000" cy="6858000"/>
          </a:xfrm>
          <a:prstGeom prst="rect">
            <a:avLst/>
          </a:prstGeom>
          <a:solidFill>
            <a:srgbClr val="0A4E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EA5090-E436-CC98-5730-5EAC686B9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612" y="2186589"/>
            <a:ext cx="9544075" cy="2681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CO" sz="3600">
                <a:solidFill>
                  <a:schemeClr val="bg1"/>
                </a:solidFill>
                <a:latin typeface="Arial"/>
                <a:cs typeface="Arial"/>
              </a:rPr>
              <a:t>Tenemos muchos retos del lado de la demanda.</a:t>
            </a:r>
            <a:endParaRPr lang="es-CO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CO" sz="3600">
                <a:solidFill>
                  <a:schemeClr val="bg1"/>
                </a:solidFill>
                <a:latin typeface="Arial"/>
                <a:cs typeface="Arial"/>
              </a:rPr>
              <a:t>Del lado de la oferta pareciéramos tener más problemas de </a:t>
            </a:r>
            <a:r>
              <a:rPr lang="es-CO" sz="3600" b="1">
                <a:solidFill>
                  <a:schemeClr val="bg1"/>
                </a:solidFill>
                <a:latin typeface="Arial"/>
                <a:cs typeface="Arial"/>
              </a:rPr>
              <a:t>LO</a:t>
            </a:r>
            <a:r>
              <a:rPr lang="es-CO" sz="3600">
                <a:solidFill>
                  <a:schemeClr val="bg1"/>
                </a:solidFill>
                <a:latin typeface="Arial"/>
                <a:cs typeface="Arial"/>
              </a:rPr>
              <a:t> que ofrecemos.</a:t>
            </a:r>
            <a:endParaRPr lang="es-CO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C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251C7BE-48C2-7079-95D7-067EEA13C408}"/>
              </a:ext>
            </a:extLst>
          </p:cNvPr>
          <p:cNvSpPr txBox="1">
            <a:spLocks/>
          </p:cNvSpPr>
          <p:nvPr/>
        </p:nvSpPr>
        <p:spPr>
          <a:xfrm>
            <a:off x="838200" y="339564"/>
            <a:ext cx="10615188" cy="1847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>
                <a:solidFill>
                  <a:schemeClr val="bg1"/>
                </a:solidFill>
                <a:latin typeface="Arial"/>
                <a:cs typeface="Arial"/>
              </a:rPr>
              <a:t>El crédito es una herramienta de </a:t>
            </a:r>
          </a:p>
          <a:p>
            <a:r>
              <a:rPr lang="es-CO" sz="3600" b="1" dirty="0">
                <a:solidFill>
                  <a:schemeClr val="bg1"/>
                </a:solidFill>
                <a:latin typeface="Arial"/>
                <a:cs typeface="Arial"/>
              </a:rPr>
              <a:t>oportunidad y crecimiento (</a:t>
            </a:r>
            <a:r>
              <a:rPr lang="es-CO" sz="3600" b="1" dirty="0" err="1">
                <a:solidFill>
                  <a:schemeClr val="bg1"/>
                </a:solidFill>
                <a:latin typeface="Arial"/>
                <a:cs typeface="Arial"/>
              </a:rPr>
              <a:t>BdO</a:t>
            </a:r>
            <a:r>
              <a:rPr lang="es-CO" sz="3600" b="1" dirty="0">
                <a:solidFill>
                  <a:schemeClr val="bg1"/>
                </a:solidFill>
                <a:latin typeface="Arial"/>
                <a:cs typeface="Arial"/>
              </a:rPr>
              <a:t>, 2025), pero no es la única.</a:t>
            </a:r>
            <a:endParaRPr lang="es-ES_tradnl" sz="3600" b="1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9D974EC-1213-5A17-53A8-29716F2288E8}"/>
              </a:ext>
            </a:extLst>
          </p:cNvPr>
          <p:cNvSpPr>
            <a:spLocks/>
          </p:cNvSpPr>
          <p:nvPr/>
        </p:nvSpPr>
        <p:spPr>
          <a:xfrm>
            <a:off x="0" y="6135511"/>
            <a:ext cx="12192000" cy="722489"/>
          </a:xfrm>
          <a:prstGeom prst="rect">
            <a:avLst/>
          </a:prstGeom>
          <a:solidFill>
            <a:srgbClr val="EB64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DED900"/>
              </a:solidFill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30854FE9-2E57-A7D8-5E17-CC9E7DF80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1080" y="289797"/>
            <a:ext cx="3383280" cy="629012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F34C255-8853-EE6F-1CF4-1020CCC08F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4021190"/>
              </p:ext>
            </p:extLst>
          </p:nvPr>
        </p:nvGraphicFramePr>
        <p:xfrm>
          <a:off x="1909313" y="270370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8119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75C9F-F199-7A40-C21D-1B828CDF3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99FEF1F-98AC-DF8D-AB07-B1E9CA7968E7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64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V</a:t>
            </a:r>
            <a:endParaRPr lang="es-CO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91ED7CE-91A7-BB0F-5714-F2443B2A41C6}"/>
              </a:ext>
            </a:extLst>
          </p:cNvPr>
          <p:cNvSpPr txBox="1">
            <a:spLocks/>
          </p:cNvSpPr>
          <p:nvPr/>
        </p:nvSpPr>
        <p:spPr>
          <a:xfrm>
            <a:off x="0" y="-338228"/>
            <a:ext cx="10080523" cy="1847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6000" b="1" dirty="0">
                <a:solidFill>
                  <a:schemeClr val="bg1"/>
                </a:solidFill>
                <a:latin typeface="Open Sauce" panose="020B0604020202020204" charset="0"/>
              </a:rPr>
              <a:t>Ideas…no recetas</a:t>
            </a:r>
            <a:endParaRPr lang="es-ES_tradnl" sz="6000" b="1" dirty="0">
              <a:solidFill>
                <a:schemeClr val="bg1"/>
              </a:solidFill>
              <a:latin typeface="Arial"/>
              <a:ea typeface="Arial" charset="0"/>
              <a:cs typeface="Arial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2FD07CA-E1D9-6DC0-6140-B8E43F00A718}"/>
              </a:ext>
            </a:extLst>
          </p:cNvPr>
          <p:cNvSpPr>
            <a:spLocks/>
          </p:cNvSpPr>
          <p:nvPr/>
        </p:nvSpPr>
        <p:spPr>
          <a:xfrm>
            <a:off x="0" y="6558003"/>
            <a:ext cx="12192000" cy="345226"/>
          </a:xfrm>
          <a:prstGeom prst="rect">
            <a:avLst/>
          </a:prstGeom>
          <a:solidFill>
            <a:srgbClr val="FEBE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DED900"/>
              </a:solidFill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5B26AF4E-5428-83BA-07C3-0E09E1176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2254472" y="2639180"/>
            <a:ext cx="2543175" cy="1307402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2FE569E3-7203-B46A-826F-6F0DC83D3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41080" y="299997"/>
            <a:ext cx="3273552" cy="608612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2B65778-BA55-4CEA-CF2B-450813FDF5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9793799"/>
              </p:ext>
            </p:extLst>
          </p:nvPr>
        </p:nvGraphicFramePr>
        <p:xfrm>
          <a:off x="277368" y="908609"/>
          <a:ext cx="10902466" cy="563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6" name="Imagen 5" descr="Pompas de jabón">
            <a:extLst>
              <a:ext uri="{FF2B5EF4-FFF2-40B4-BE49-F238E27FC236}">
                <a16:creationId xmlns:a16="http://schemas.microsoft.com/office/drawing/2014/main" id="{9A0C70B7-7403-3091-CF00-2C8946DC4587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1" y="924626"/>
            <a:ext cx="10080523" cy="584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30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A90E5-63C7-97CB-5B3F-D6FC4D1B0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864615E-2444-D321-4871-21CCB60E0323}"/>
              </a:ext>
            </a:extLst>
          </p:cNvPr>
          <p:cNvSpPr>
            <a:spLocks/>
          </p:cNvSpPr>
          <p:nvPr/>
        </p:nvSpPr>
        <p:spPr>
          <a:xfrm>
            <a:off x="23884" y="0"/>
            <a:ext cx="12192000" cy="6858000"/>
          </a:xfrm>
          <a:prstGeom prst="rect">
            <a:avLst/>
          </a:prstGeom>
          <a:solidFill>
            <a:srgbClr val="EB64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F583F3CD-8687-EAB5-3860-EB315F2A0F6E}"/>
              </a:ext>
            </a:extLst>
          </p:cNvPr>
          <p:cNvSpPr txBox="1">
            <a:spLocks/>
          </p:cNvSpPr>
          <p:nvPr/>
        </p:nvSpPr>
        <p:spPr>
          <a:xfrm>
            <a:off x="20320" y="118972"/>
            <a:ext cx="10060203" cy="1389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6000" b="1">
                <a:solidFill>
                  <a:schemeClr val="bg1"/>
                </a:solidFill>
                <a:latin typeface="Arial"/>
                <a:cs typeface="Arial"/>
              </a:rPr>
              <a:t>Ideas…no recetas</a:t>
            </a:r>
            <a:endParaRPr lang="es-ES_tradnl" sz="6000" b="1" dirty="0">
              <a:solidFill>
                <a:schemeClr val="bg1"/>
              </a:solidFill>
              <a:latin typeface="Arial"/>
              <a:ea typeface="Arial" charset="0"/>
              <a:cs typeface="Arial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7B7A460-808B-C820-8198-9BEE32F0C517}"/>
              </a:ext>
            </a:extLst>
          </p:cNvPr>
          <p:cNvSpPr>
            <a:spLocks/>
          </p:cNvSpPr>
          <p:nvPr/>
        </p:nvSpPr>
        <p:spPr>
          <a:xfrm>
            <a:off x="0" y="6558003"/>
            <a:ext cx="12192000" cy="345226"/>
          </a:xfrm>
          <a:prstGeom prst="rect">
            <a:avLst/>
          </a:prstGeom>
          <a:solidFill>
            <a:srgbClr val="FEBE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DED900"/>
              </a:solidFill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BEC7ED96-FF4F-DBE4-70F7-B280C7F07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2254472" y="2639180"/>
            <a:ext cx="2543175" cy="1307402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6B51CA44-9346-6780-0302-14D6AD7FA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41080" y="299997"/>
            <a:ext cx="3273552" cy="608612"/>
          </a:xfrm>
          <a:prstGeom prst="rect">
            <a:avLst/>
          </a:prstGeom>
        </p:spPr>
      </p:pic>
      <p:pic>
        <p:nvPicPr>
          <p:cNvPr id="7" name="Imagen 6" descr="Una vista panorámica del cielo con una persona en paracaídas aparentemente acercándose a la puesta de sol">
            <a:extLst>
              <a:ext uri="{FF2B5EF4-FFF2-40B4-BE49-F238E27FC236}">
                <a16:creationId xmlns:a16="http://schemas.microsoft.com/office/drawing/2014/main" id="{14433BA7-D3E3-6902-C1D1-0DDA6D0E5FF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1" y="1508798"/>
            <a:ext cx="4159234" cy="269497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Imagen 12" descr="Herramientas en un fondo rojo">
            <a:extLst>
              <a:ext uri="{FF2B5EF4-FFF2-40B4-BE49-F238E27FC236}">
                <a16:creationId xmlns:a16="http://schemas.microsoft.com/office/drawing/2014/main" id="{175762D3-7207-8FE6-0E94-F0016ABB99BB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29"/>
          <a:stretch>
            <a:fillRect/>
          </a:stretch>
        </p:blipFill>
        <p:spPr>
          <a:xfrm>
            <a:off x="4240480" y="4142122"/>
            <a:ext cx="7679903" cy="23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281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C98D1-7477-6734-6877-F82424895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E4656A0-7BB2-5E54-3EAA-F3B704952AE9}"/>
              </a:ext>
            </a:extLst>
          </p:cNvPr>
          <p:cNvSpPr>
            <a:spLocks/>
          </p:cNvSpPr>
          <p:nvPr/>
        </p:nvSpPr>
        <p:spPr>
          <a:xfrm>
            <a:off x="23884" y="0"/>
            <a:ext cx="12192000" cy="6858000"/>
          </a:xfrm>
          <a:prstGeom prst="rect">
            <a:avLst/>
          </a:prstGeom>
          <a:solidFill>
            <a:srgbClr val="EB64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41C6649-3255-D1CD-8090-F0165A09C2D6}"/>
              </a:ext>
            </a:extLst>
          </p:cNvPr>
          <p:cNvSpPr txBox="1">
            <a:spLocks/>
          </p:cNvSpPr>
          <p:nvPr/>
        </p:nvSpPr>
        <p:spPr>
          <a:xfrm>
            <a:off x="0" y="-338228"/>
            <a:ext cx="10080523" cy="18470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6000" b="1" dirty="0">
                <a:solidFill>
                  <a:schemeClr val="bg1"/>
                </a:solidFill>
                <a:latin typeface="Open Sauce" panose="020B0604020202020204" charset="0"/>
              </a:rPr>
              <a:t>Ideas…no recetas</a:t>
            </a:r>
            <a:endParaRPr lang="es-ES_tradnl" sz="6000" b="1" dirty="0">
              <a:solidFill>
                <a:schemeClr val="bg1"/>
              </a:solidFill>
              <a:latin typeface="Arial"/>
              <a:ea typeface="Arial" charset="0"/>
              <a:cs typeface="Arial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A42F997-D8DC-DDC6-376F-2C07D4C1B78D}"/>
              </a:ext>
            </a:extLst>
          </p:cNvPr>
          <p:cNvSpPr>
            <a:spLocks/>
          </p:cNvSpPr>
          <p:nvPr/>
        </p:nvSpPr>
        <p:spPr>
          <a:xfrm>
            <a:off x="0" y="6558003"/>
            <a:ext cx="12192000" cy="345226"/>
          </a:xfrm>
          <a:prstGeom prst="rect">
            <a:avLst/>
          </a:prstGeom>
          <a:solidFill>
            <a:srgbClr val="FEBE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rgbClr val="DED900"/>
              </a:solidFill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B64C034-CDE3-392B-5946-D6EDF43A8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2254472" y="2639180"/>
            <a:ext cx="2543175" cy="1307402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BCABA747-3852-5026-8BCA-23D0D94993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41080" y="299997"/>
            <a:ext cx="3273552" cy="608612"/>
          </a:xfrm>
          <a:prstGeom prst="rect">
            <a:avLst/>
          </a:prstGeom>
        </p:spPr>
      </p:pic>
      <p:pic>
        <p:nvPicPr>
          <p:cNvPr id="6" name="Imagen 5" descr="Pirámide de grandes piedras que caen en la playa">
            <a:extLst>
              <a:ext uri="{FF2B5EF4-FFF2-40B4-BE49-F238E27FC236}">
                <a16:creationId xmlns:a16="http://schemas.microsoft.com/office/drawing/2014/main" id="{8489F62C-A0E7-DEA1-5113-E62A53C7383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94" y="1008557"/>
            <a:ext cx="8174247" cy="544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49416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86DF0-98EC-8CEF-68F2-741E7D361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02C3A9ED-738E-7EBE-0D6F-ECD2BFCAB925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BE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C3891D-697F-5BAE-98A8-5BC00B96B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942" y="1580381"/>
            <a:ext cx="10878116" cy="4085200"/>
          </a:xfrm>
        </p:spPr>
        <p:txBody>
          <a:bodyPr>
            <a:norm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 el menú de opciones de financiación para el tejido microempresarial, incluyendo alternativas tecnológicas,  instrumentos patrimoniales, más allá del crédito.</a:t>
            </a:r>
          </a:p>
          <a:p>
            <a:endParaRPr lang="es-C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 la oferta de seguros paramétricos y de generación de índices y variables que mapeen riesgos que afectan el tejido productivo de personas y </a:t>
            </a:r>
            <a:r>
              <a:rPr lang="es-CO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empresas.</a:t>
            </a:r>
            <a:endParaRPr lang="es-C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O" sz="1800" dirty="0">
              <a:latin typeface="Open Sauce" panose="020B060402020202020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F568C7F-D2F4-9F28-98AC-D14218569500}"/>
              </a:ext>
            </a:extLst>
          </p:cNvPr>
          <p:cNvSpPr>
            <a:spLocks/>
          </p:cNvSpPr>
          <p:nvPr/>
        </p:nvSpPr>
        <p:spPr>
          <a:xfrm>
            <a:off x="0" y="6135511"/>
            <a:ext cx="12192000" cy="722489"/>
          </a:xfrm>
          <a:prstGeom prst="rect">
            <a:avLst/>
          </a:prstGeom>
          <a:solidFill>
            <a:srgbClr val="0A4E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DBD66C3-4CF5-9736-2BE8-DAF2A225ECCA}"/>
              </a:ext>
            </a:extLst>
          </p:cNvPr>
          <p:cNvSpPr txBox="1">
            <a:spLocks/>
          </p:cNvSpPr>
          <p:nvPr/>
        </p:nvSpPr>
        <p:spPr>
          <a:xfrm>
            <a:off x="910024" y="438679"/>
            <a:ext cx="7868216" cy="939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 estratégicas para la Financiación empresarial en Colombia</a:t>
            </a:r>
            <a:endParaRPr lang="es-ES_tradnl" sz="3200" b="1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FB6C5086-15B3-D3D7-07DA-F1B4CC4C2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2254472" y="2639180"/>
            <a:ext cx="2543175" cy="1307402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15DD46AB-08A5-AB7B-1C04-96BCE48A7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41080" y="299997"/>
            <a:ext cx="3273552" cy="60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32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972D4959-A8DC-0706-0C11-50188939E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1474" y="0"/>
            <a:ext cx="1232473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A4AA5FDD-27FB-F777-4C16-90DE74A22374}"/>
              </a:ext>
            </a:extLst>
          </p:cNvPr>
          <p:cNvSpPr txBox="1">
            <a:spLocks/>
          </p:cNvSpPr>
          <p:nvPr/>
        </p:nvSpPr>
        <p:spPr>
          <a:xfrm>
            <a:off x="4736638" y="4527781"/>
            <a:ext cx="2718717" cy="962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es-CO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76F2A938-24EF-69A4-AEA4-FC20D0461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93837" y="5843130"/>
            <a:ext cx="804325" cy="664994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C5BC73D6-ACAE-248E-7139-E6C4F63345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79467" y="2645073"/>
            <a:ext cx="8433066" cy="156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7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59A35-227D-D035-B4AC-AADF84F43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7CF5561B-A2E5-5E58-095E-6312B72AE00C}"/>
              </a:ext>
            </a:extLst>
          </p:cNvPr>
          <p:cNvSpPr>
            <a:spLocks/>
          </p:cNvSpPr>
          <p:nvPr/>
        </p:nvSpPr>
        <p:spPr>
          <a:xfrm>
            <a:off x="2499" y="0"/>
            <a:ext cx="12192000" cy="6858000"/>
          </a:xfrm>
          <a:prstGeom prst="rect">
            <a:avLst/>
          </a:prstGeom>
          <a:solidFill>
            <a:srgbClr val="FEBE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100EBD5-E500-F774-31A5-D5709E1DBA04}"/>
              </a:ext>
            </a:extLst>
          </p:cNvPr>
          <p:cNvSpPr>
            <a:spLocks/>
          </p:cNvSpPr>
          <p:nvPr/>
        </p:nvSpPr>
        <p:spPr>
          <a:xfrm>
            <a:off x="0" y="6135511"/>
            <a:ext cx="12192000" cy="722489"/>
          </a:xfrm>
          <a:prstGeom prst="rect">
            <a:avLst/>
          </a:prstGeom>
          <a:solidFill>
            <a:srgbClr val="0A4E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0727135-E124-6BFF-FBBC-27B56D758A62}"/>
              </a:ext>
            </a:extLst>
          </p:cNvPr>
          <p:cNvSpPr txBox="1">
            <a:spLocks/>
          </p:cNvSpPr>
          <p:nvPr/>
        </p:nvSpPr>
        <p:spPr>
          <a:xfrm>
            <a:off x="532834" y="653169"/>
            <a:ext cx="8634026" cy="1368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800" b="1" dirty="0"/>
              <a:t>Recordemos cuál es el tejido empresarial colombiano según el Registro Único Empresarial Colombiano (RUES)…</a:t>
            </a:r>
            <a:endParaRPr lang="es-ES_tradnl" sz="2800" b="1" dirty="0">
              <a:solidFill>
                <a:schemeClr val="bg1"/>
              </a:solidFill>
              <a:latin typeface="Arial"/>
              <a:ea typeface="Arial" charset="0"/>
              <a:cs typeface="Arial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BBA561CA-DFCC-4D74-43F3-33FD7D258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2254472" y="2639180"/>
            <a:ext cx="2543175" cy="1307402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95B33EEB-3A2C-3F4E-CD1E-ED11D273C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41080" y="299997"/>
            <a:ext cx="3273552" cy="608612"/>
          </a:xfrm>
          <a:prstGeom prst="rect">
            <a:avLst/>
          </a:prstGeom>
        </p:spPr>
      </p:pic>
      <p:sp>
        <p:nvSpPr>
          <p:cNvPr id="6" name="Marcador de contenido 13">
            <a:extLst>
              <a:ext uri="{FF2B5EF4-FFF2-40B4-BE49-F238E27FC236}">
                <a16:creationId xmlns:a16="http://schemas.microsoft.com/office/drawing/2014/main" id="{A4989B0D-0B0C-450C-0A91-B0C288690408}"/>
              </a:ext>
            </a:extLst>
          </p:cNvPr>
          <p:cNvSpPr txBox="1">
            <a:spLocks/>
          </p:cNvSpPr>
          <p:nvPr/>
        </p:nvSpPr>
        <p:spPr>
          <a:xfrm>
            <a:off x="-21549" y="6497460"/>
            <a:ext cx="7529086" cy="3743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bg1"/>
                </a:solidFill>
                <a:latin typeface="Open Sauce"/>
                <a:ea typeface="Open Sauce"/>
                <a:cs typeface="Open Sauc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1600" dirty="0" err="1">
                <a:latin typeface="Arial" panose="020B0604020202020204" pitchFamily="34" charset="0"/>
                <a:cs typeface="Arial" panose="020B0604020202020204" pitchFamily="34" charset="0"/>
              </a:rPr>
              <a:t>BdO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y SFC (2025), Confecámaras RUES (2025).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Marcador de contenido 6">
            <a:extLst>
              <a:ext uri="{FF2B5EF4-FFF2-40B4-BE49-F238E27FC236}">
                <a16:creationId xmlns:a16="http://schemas.microsoft.com/office/drawing/2014/main" id="{E9A95B43-8F43-AAF7-8187-5C4CE9545A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300250"/>
              </p:ext>
            </p:extLst>
          </p:nvPr>
        </p:nvGraphicFramePr>
        <p:xfrm>
          <a:off x="3025140" y="1780812"/>
          <a:ext cx="5281141" cy="4573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65041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460E4-37B6-D2DB-5AED-AFD6932EA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9B96919-D1BE-FB34-4D2F-87C942559977}"/>
              </a:ext>
            </a:extLst>
          </p:cNvPr>
          <p:cNvSpPr>
            <a:spLocks/>
          </p:cNvSpPr>
          <p:nvPr/>
        </p:nvSpPr>
        <p:spPr>
          <a:xfrm>
            <a:off x="-29327" y="0"/>
            <a:ext cx="12192000" cy="6858000"/>
          </a:xfrm>
          <a:prstGeom prst="rect">
            <a:avLst/>
          </a:prstGeom>
          <a:solidFill>
            <a:srgbClr val="FEBE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80FD20-21FE-3B7D-7BFA-068802D6B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272" y="965116"/>
            <a:ext cx="10861252" cy="420527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2024, según el RUES había 1.739.405 empresas.</a:t>
            </a:r>
          </a:p>
          <a:p>
            <a:pPr>
              <a:buFont typeface="Wingdings" panose="05000000000000000000" pitchFamily="2" charset="2"/>
              <a:buChar char="Ø"/>
            </a:pP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66,9% personas naturales vs. 33,1% personas jurídicas.</a:t>
            </a:r>
          </a:p>
          <a:p>
            <a:pPr>
              <a:buFont typeface="Wingdings" panose="05000000000000000000" pitchFamily="2" charset="2"/>
              <a:buChar char="Ø"/>
            </a:pP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41,4 % de las empresas se concentraron en servicios, 40,1 %, en actividades relacionadas con comercio, 16,4 % perteneció a industrias manufactureras, y 2,0 %, al sector agropecuario.</a:t>
            </a:r>
          </a:p>
          <a:p>
            <a:pPr>
              <a:buFont typeface="Wingdings" panose="05000000000000000000" pitchFamily="2" charset="2"/>
              <a:buChar char="Ø"/>
            </a:pP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CO" b="1" dirty="0">
                <a:solidFill>
                  <a:schemeClr val="bg1"/>
                </a:solidFill>
                <a:highlight>
                  <a:srgbClr val="FA67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15,3% de las microempresas </a:t>
            </a:r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tuvieron acceso a crédito, cifra que equivale al 82,1 % para grandes empresas.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5FE7E78-FC97-CBDF-9838-E682F8745726}"/>
              </a:ext>
            </a:extLst>
          </p:cNvPr>
          <p:cNvSpPr>
            <a:spLocks/>
          </p:cNvSpPr>
          <p:nvPr/>
        </p:nvSpPr>
        <p:spPr>
          <a:xfrm>
            <a:off x="-27305" y="6135511"/>
            <a:ext cx="12192000" cy="722489"/>
          </a:xfrm>
          <a:prstGeom prst="rect">
            <a:avLst/>
          </a:prstGeom>
          <a:solidFill>
            <a:srgbClr val="0A4E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D4166E40-9094-83FC-6F2A-29CD919E5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2254472" y="2639180"/>
            <a:ext cx="2543175" cy="1307402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2B9D3BF4-FC67-E2E1-E2E2-FCF71073F9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41080" y="299997"/>
            <a:ext cx="3273552" cy="608612"/>
          </a:xfrm>
          <a:prstGeom prst="rect">
            <a:avLst/>
          </a:prstGeom>
        </p:spPr>
      </p:pic>
      <p:sp>
        <p:nvSpPr>
          <p:cNvPr id="6" name="Marcador de contenido 13">
            <a:extLst>
              <a:ext uri="{FF2B5EF4-FFF2-40B4-BE49-F238E27FC236}">
                <a16:creationId xmlns:a16="http://schemas.microsoft.com/office/drawing/2014/main" id="{49641119-3A3E-86FB-C06D-2998077EF906}"/>
              </a:ext>
            </a:extLst>
          </p:cNvPr>
          <p:cNvSpPr txBox="1">
            <a:spLocks/>
          </p:cNvSpPr>
          <p:nvPr/>
        </p:nvSpPr>
        <p:spPr>
          <a:xfrm>
            <a:off x="-17780" y="6483639"/>
            <a:ext cx="7529086" cy="3743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bg1"/>
                </a:solidFill>
                <a:latin typeface="Open Sauce"/>
                <a:ea typeface="Open Sauce"/>
                <a:cs typeface="Open Sauc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1600" dirty="0" err="1">
                <a:latin typeface="Arial" panose="020B0604020202020204" pitchFamily="34" charset="0"/>
                <a:cs typeface="Arial" panose="020B0604020202020204" pitchFamily="34" charset="0"/>
              </a:rPr>
              <a:t>BdO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y SFC (2025), Confecámaras RUES (2025).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111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0D6BEA8-9E68-295B-A49C-5D37326CC56D}"/>
              </a:ext>
            </a:extLst>
          </p:cNvPr>
          <p:cNvSpPr/>
          <p:nvPr/>
        </p:nvSpPr>
        <p:spPr>
          <a:xfrm>
            <a:off x="0" y="0"/>
            <a:ext cx="8569429" cy="69710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D75FB10A-3C99-BEAC-32AC-54EF9F71E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69429" y="268546"/>
            <a:ext cx="3416853" cy="63525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3A78106-27DC-70AB-04A3-C5D67CDEAEB9}"/>
              </a:ext>
            </a:extLst>
          </p:cNvPr>
          <p:cNvSpPr txBox="1"/>
          <p:nvPr/>
        </p:nvSpPr>
        <p:spPr>
          <a:xfrm>
            <a:off x="1659401" y="418098"/>
            <a:ext cx="52506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000" b="1" i="0" dirty="0">
                <a:effectLst/>
                <a:latin typeface="Open Sauce" panose="020B0604020202020204" charset="0"/>
              </a:rPr>
              <a:t>Acceso a productos de crédito para personas jurídicas por tamaño empresarial (2019-2024)</a:t>
            </a:r>
            <a:r>
              <a:rPr lang="es-CO" sz="2000" b="1" dirty="0">
                <a:latin typeface="Open Sauce" panose="020B0604020202020204" charset="0"/>
              </a:rPr>
              <a:t> </a:t>
            </a:r>
            <a:br>
              <a:rPr lang="es-CO" sz="2000" b="1" dirty="0">
                <a:latin typeface="Open Sauce" panose="020B0604020202020204" charset="0"/>
              </a:rPr>
            </a:br>
            <a:endParaRPr lang="es-CO" sz="2000" b="1" dirty="0">
              <a:latin typeface="Open Sauce" panose="020B0604020202020204" charset="0"/>
            </a:endParaRPr>
          </a:p>
        </p:txBody>
      </p:sp>
      <p:pic>
        <p:nvPicPr>
          <p:cNvPr id="7" name="Imagen 6" descr="Gráfico, Gráfico de barras&#10;&#10;El contenido generado por IA puede ser incorrecto.">
            <a:extLst>
              <a:ext uri="{FF2B5EF4-FFF2-40B4-BE49-F238E27FC236}">
                <a16:creationId xmlns:a16="http://schemas.microsoft.com/office/drawing/2014/main" id="{ECF4417A-8895-CFC9-CC8C-45E29828A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425" y="1362216"/>
            <a:ext cx="8260081" cy="514926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18A6256-707E-2962-F799-31023A0AA91F}"/>
              </a:ext>
            </a:extLst>
          </p:cNvPr>
          <p:cNvSpPr txBox="1"/>
          <p:nvPr/>
        </p:nvSpPr>
        <p:spPr>
          <a:xfrm>
            <a:off x="216218" y="6492240"/>
            <a:ext cx="2229802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9" name="Marcador de contenido 13">
            <a:extLst>
              <a:ext uri="{FF2B5EF4-FFF2-40B4-BE49-F238E27FC236}">
                <a16:creationId xmlns:a16="http://schemas.microsoft.com/office/drawing/2014/main" id="{45723A91-70DC-EEA3-98B5-F24E3B77245A}"/>
              </a:ext>
            </a:extLst>
          </p:cNvPr>
          <p:cNvSpPr txBox="1">
            <a:spLocks/>
          </p:cNvSpPr>
          <p:nvPr/>
        </p:nvSpPr>
        <p:spPr>
          <a:xfrm>
            <a:off x="0" y="6583066"/>
            <a:ext cx="7529086" cy="2892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bg1"/>
                </a:solidFill>
                <a:latin typeface="Open Sauce"/>
                <a:ea typeface="Open Sauce"/>
                <a:cs typeface="Open Sauc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BdO</a:t>
            </a:r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SFC (2025), Confecámaras RUES (2025).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EC384C90-E47E-A07B-62E6-02E639924609}"/>
              </a:ext>
            </a:extLst>
          </p:cNvPr>
          <p:cNvSpPr/>
          <p:nvPr/>
        </p:nvSpPr>
        <p:spPr>
          <a:xfrm>
            <a:off x="6390864" y="4211642"/>
            <a:ext cx="2068642" cy="227263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AEDB0AB-F5B4-6C9D-E731-271C2DE0C214}"/>
              </a:ext>
            </a:extLst>
          </p:cNvPr>
          <p:cNvSpPr txBox="1"/>
          <p:nvPr/>
        </p:nvSpPr>
        <p:spPr>
          <a:xfrm>
            <a:off x="9012265" y="2146707"/>
            <a:ext cx="2531181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2800">
                <a:latin typeface="Arial"/>
                <a:cs typeface="Arial"/>
              </a:rPr>
              <a:t>Lo que pase con 9 de cada 10 empresas colombianas es la regla, no la excepción.</a:t>
            </a:r>
            <a:endParaRPr lang="es-ES_tradnl" sz="2800" b="1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49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EBB57-28EE-F3FB-900C-A9544D905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690B02D-A2BC-7A32-B96E-325FEEAF3FEF}"/>
              </a:ext>
            </a:extLst>
          </p:cNvPr>
          <p:cNvSpPr/>
          <p:nvPr/>
        </p:nvSpPr>
        <p:spPr>
          <a:xfrm>
            <a:off x="0" y="0"/>
            <a:ext cx="5515897" cy="69710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86998A-5A96-C839-E8D4-A113DD4E9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31" y="903800"/>
            <a:ext cx="5200937" cy="43405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2400" dirty="0">
                <a:latin typeface="Arial"/>
                <a:cs typeface="Arial"/>
              </a:rPr>
              <a:t>Según el estudio de exclusión financiera de Banca de las Oportunidades (2025) en los micronegocios:</a:t>
            </a:r>
          </a:p>
          <a:p>
            <a:pPr lvl="1"/>
            <a:r>
              <a:rPr lang="es-CO" i="1" dirty="0">
                <a:latin typeface="Arial"/>
                <a:cs typeface="Arial"/>
              </a:rPr>
              <a:t>existe una marcada preferencia por autofinanciamiento, donde predomina el uso de mecanismos informales, como alcancías y cadenas de ahorro. </a:t>
            </a:r>
          </a:p>
          <a:p>
            <a:pPr lvl="1"/>
            <a:r>
              <a:rPr lang="es-CO" i="1" dirty="0">
                <a:latin typeface="Arial"/>
                <a:cs typeface="Arial"/>
              </a:rPr>
              <a:t>inclinación por el financiamiento a través de redes de apoyo como familiares o amigos.</a:t>
            </a:r>
          </a:p>
          <a:p>
            <a:pPr lvl="1"/>
            <a:r>
              <a:rPr lang="es-CO" i="1" dirty="0">
                <a:latin typeface="Arial"/>
                <a:cs typeface="Arial"/>
              </a:rPr>
              <a:t>con frecuencia los prestamistas informales representan la única opción disponible. </a:t>
            </a:r>
            <a:br>
              <a:rPr lang="es-CO" i="1" dirty="0">
                <a:latin typeface="Arial"/>
                <a:cs typeface="Arial"/>
              </a:rPr>
            </a:br>
            <a:endParaRPr lang="es-CO" i="1" dirty="0">
              <a:latin typeface="Arial"/>
              <a:cs typeface="Arial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7F2FB8-FE27-C48B-40A5-C86CAC478346}"/>
              </a:ext>
            </a:extLst>
          </p:cNvPr>
          <p:cNvSpPr txBox="1"/>
          <p:nvPr/>
        </p:nvSpPr>
        <p:spPr>
          <a:xfrm>
            <a:off x="5632126" y="2515697"/>
            <a:ext cx="62064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En 2024 el </a:t>
            </a:r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acceso al crédito empresarial (personas jurídicas) fue de 26,7 % 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(SFC y BDO, 2025). </a:t>
            </a:r>
            <a:endParaRPr lang="es-ES_tradnl" sz="2800" b="1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45E8020D-5068-757F-7DAA-3C399E929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69429" y="268546"/>
            <a:ext cx="3416853" cy="63525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A174405-ED3A-A8D3-8FE9-02D07258C0F4}"/>
              </a:ext>
            </a:extLst>
          </p:cNvPr>
          <p:cNvSpPr txBox="1"/>
          <p:nvPr/>
        </p:nvSpPr>
        <p:spPr>
          <a:xfrm>
            <a:off x="216218" y="6492240"/>
            <a:ext cx="2229802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3520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31168-0E60-CBD2-E041-DCB1A3A2F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D62A7EF-46AD-AD4E-D60A-A043D175B7AE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BE1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F2D756-AE22-622B-2110-DC3FCEEB8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368" y="2021293"/>
            <a:ext cx="10681206" cy="37499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Según el DANE, había </a:t>
            </a:r>
            <a:r>
              <a:rPr lang="es-CO" dirty="0">
                <a:solidFill>
                  <a:schemeClr val="bg1"/>
                </a:solidFill>
                <a:highlight>
                  <a:srgbClr val="FA67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5.297.252</a:t>
            </a:r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micronegocios en 2024: unidades productivas con menos de 10 empleados</a:t>
            </a:r>
          </a:p>
          <a:p>
            <a:pPr lvl="1"/>
            <a:r>
              <a:rPr lang="es-CO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22,5 % tenían su Registro Único Tributario (RUT).</a:t>
            </a:r>
          </a:p>
          <a:p>
            <a:pPr lvl="1"/>
            <a:r>
              <a:rPr lang="es-CO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Apenas 10,5 % estaba inscrita en Cámara de Comercio.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dirty="0">
                <a:solidFill>
                  <a:schemeClr val="bg1"/>
                </a:solidFill>
                <a:highlight>
                  <a:srgbClr val="FA67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14,2 %</a:t>
            </a:r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es-CO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microestablecimientos</a:t>
            </a:r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aseguró haber </a:t>
            </a:r>
            <a:r>
              <a:rPr lang="es-CO" dirty="0">
                <a:solidFill>
                  <a:schemeClr val="bg1"/>
                </a:solidFill>
                <a:highlight>
                  <a:srgbClr val="FA67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solicitado crédito en el año 2023</a:t>
            </a:r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s-CO" sz="2800" dirty="0">
                <a:solidFill>
                  <a:schemeClr val="bg1"/>
                </a:solidFill>
                <a:highlight>
                  <a:srgbClr val="FA67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 92,9 % se lo aprobaron</a:t>
            </a:r>
            <a:r>
              <a:rPr lang="es-CO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/>
            <a:r>
              <a:rPr lang="es-CO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7,1 % se lo rechazaron.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CO" dirty="0">
                <a:solidFill>
                  <a:schemeClr val="bg1"/>
                </a:solidFill>
                <a:highlight>
                  <a:srgbClr val="FA678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85,8 % dijo no</a:t>
            </a:r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haberlo hecho (DANE-</a:t>
            </a:r>
            <a:r>
              <a:rPr lang="es-CO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Emicron</a:t>
            </a:r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2025).</a:t>
            </a:r>
          </a:p>
          <a:p>
            <a:pPr marL="457200" lvl="1" indent="0">
              <a:buNone/>
            </a:pPr>
            <a:endParaRPr lang="es-ES_tradnl" sz="7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C9E40E5-0153-5269-C7DA-72A4FFB56CB5}"/>
              </a:ext>
            </a:extLst>
          </p:cNvPr>
          <p:cNvSpPr>
            <a:spLocks/>
          </p:cNvSpPr>
          <p:nvPr/>
        </p:nvSpPr>
        <p:spPr>
          <a:xfrm>
            <a:off x="0" y="6132755"/>
            <a:ext cx="12192000" cy="722489"/>
          </a:xfrm>
          <a:prstGeom prst="rect">
            <a:avLst/>
          </a:prstGeom>
          <a:solidFill>
            <a:srgbClr val="0A4E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B9BA0A9-9F2A-C69D-F153-F3792EA886AF}"/>
              </a:ext>
            </a:extLst>
          </p:cNvPr>
          <p:cNvSpPr txBox="1">
            <a:spLocks/>
          </p:cNvSpPr>
          <p:nvPr/>
        </p:nvSpPr>
        <p:spPr>
          <a:xfrm>
            <a:off x="277369" y="738676"/>
            <a:ext cx="8363711" cy="939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las cifras de los micronegocios del DANE nos muestran un panorama similar….</a:t>
            </a:r>
            <a:endParaRPr lang="es-ES_tradnl" sz="3600" b="1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9D1010B8-DA3C-27D5-FD50-264079191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2254472" y="2639180"/>
            <a:ext cx="2543175" cy="1307402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339CB02D-D506-107A-68BA-41C79D528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41080" y="299997"/>
            <a:ext cx="3273552" cy="608612"/>
          </a:xfrm>
          <a:prstGeom prst="rect">
            <a:avLst/>
          </a:prstGeom>
        </p:spPr>
      </p:pic>
      <p:sp>
        <p:nvSpPr>
          <p:cNvPr id="11" name="Marcador de contenido 13">
            <a:extLst>
              <a:ext uri="{FF2B5EF4-FFF2-40B4-BE49-F238E27FC236}">
                <a16:creationId xmlns:a16="http://schemas.microsoft.com/office/drawing/2014/main" id="{CCBC10DC-3AD8-5365-CDA1-4FB7DB763671}"/>
              </a:ext>
            </a:extLst>
          </p:cNvPr>
          <p:cNvSpPr txBox="1">
            <a:spLocks/>
          </p:cNvSpPr>
          <p:nvPr/>
        </p:nvSpPr>
        <p:spPr>
          <a:xfrm>
            <a:off x="0" y="6496755"/>
            <a:ext cx="2471233" cy="31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DANE (2025).</a:t>
            </a:r>
          </a:p>
        </p:txBody>
      </p:sp>
    </p:spTree>
    <p:extLst>
      <p:ext uri="{BB962C8B-B14F-4D97-AF65-F5344CB8AC3E}">
        <p14:creationId xmlns:p14="http://schemas.microsoft.com/office/powerpoint/2010/main" val="1863354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42D39-EBBC-0F87-D3BC-B7BC20CC1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E7D63B8-305A-3583-F823-B1357B19FFC0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BE1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D32473D-C489-5C19-BBDD-2BBDAE253486}"/>
              </a:ext>
            </a:extLst>
          </p:cNvPr>
          <p:cNvSpPr>
            <a:spLocks/>
          </p:cNvSpPr>
          <p:nvPr/>
        </p:nvSpPr>
        <p:spPr>
          <a:xfrm>
            <a:off x="0" y="6131724"/>
            <a:ext cx="12192000" cy="722489"/>
          </a:xfrm>
          <a:prstGeom prst="rect">
            <a:avLst/>
          </a:prstGeom>
          <a:solidFill>
            <a:srgbClr val="0A4E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3256E39-6A78-9817-47A4-192A245CB248}"/>
              </a:ext>
            </a:extLst>
          </p:cNvPr>
          <p:cNvSpPr txBox="1">
            <a:spLocks/>
          </p:cNvSpPr>
          <p:nvPr/>
        </p:nvSpPr>
        <p:spPr>
          <a:xfrm>
            <a:off x="277368" y="288974"/>
            <a:ext cx="8363711" cy="939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>
                <a:solidFill>
                  <a:schemeClr val="bg1"/>
                </a:solidFill>
                <a:latin typeface="Arial"/>
                <a:cs typeface="Arial"/>
              </a:rPr>
              <a:t>Ese 85,8%:</a:t>
            </a:r>
            <a:endParaRPr lang="es-ES_tradnl" sz="3600" b="1">
              <a:solidFill>
                <a:schemeClr val="bg1"/>
              </a:solidFill>
              <a:latin typeface="Arial"/>
              <a:ea typeface="Arial" charset="0"/>
              <a:cs typeface="Arial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61047EA4-90F1-099C-C2AC-C45719DB8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2254472" y="2639180"/>
            <a:ext cx="2543175" cy="1307402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F8208975-EFF8-7342-B429-693D3EEB5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41080" y="299997"/>
            <a:ext cx="3273552" cy="608612"/>
          </a:xfrm>
          <a:prstGeom prst="rect">
            <a:avLst/>
          </a:prstGeom>
        </p:spPr>
      </p:pic>
      <p:graphicFrame>
        <p:nvGraphicFramePr>
          <p:cNvPr id="8" name="Marcador de contenido 5">
            <a:extLst>
              <a:ext uri="{FF2B5EF4-FFF2-40B4-BE49-F238E27FC236}">
                <a16:creationId xmlns:a16="http://schemas.microsoft.com/office/drawing/2014/main" id="{519BF6CB-86B7-92A7-29B3-E1B58C08CD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1381209"/>
              </p:ext>
            </p:extLst>
          </p:nvPr>
        </p:nvGraphicFramePr>
        <p:xfrm>
          <a:off x="440467" y="1313921"/>
          <a:ext cx="7391344" cy="395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5365">
                  <a:extLst>
                    <a:ext uri="{9D8B030D-6E8A-4147-A177-3AD203B41FA5}">
                      <a16:colId xmlns:a16="http://schemas.microsoft.com/office/drawing/2014/main" val="40640812"/>
                    </a:ext>
                  </a:extLst>
                </a:gridCol>
                <a:gridCol w="2125979">
                  <a:extLst>
                    <a:ext uri="{9D8B030D-6E8A-4147-A177-3AD203B41FA5}">
                      <a16:colId xmlns:a16="http://schemas.microsoft.com/office/drawing/2014/main" val="2069634691"/>
                    </a:ext>
                  </a:extLst>
                </a:gridCol>
              </a:tblGrid>
              <a:tr h="422978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n>
                            <a:solidFill>
                              <a:schemeClr val="bg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Razón señalada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>
                          <a:ln>
                            <a:solidFill>
                              <a:schemeClr val="bg1"/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Participación %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692397"/>
                  </a:ext>
                </a:extLst>
              </a:tr>
              <a:tr h="74834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sz="2400" b="1" i="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Miedo a las deudas – No le gusta endeudarse</a:t>
                      </a:r>
                      <a:endParaRPr lang="es-CO" sz="24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s-CO" sz="2400" b="1" i="0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42,5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6664070"/>
                  </a:ext>
                </a:extLst>
              </a:tr>
              <a:tr h="44686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sz="2400" b="1" i="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lo necesita</a:t>
                      </a:r>
                      <a:endParaRPr lang="es-CO" sz="24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s-CO" sz="2400" b="1" i="0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31,3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117288"/>
                  </a:ext>
                </a:extLst>
              </a:tr>
              <a:tr h="69451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sz="16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cumple los requisitos (garantías, codeudores, avales, fiadores)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s-CO" sz="16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14,6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950237"/>
                  </a:ext>
                </a:extLst>
              </a:tr>
              <a:tr h="4915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CO" sz="1600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 intereses y comisiones son muy altos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s-CO" sz="16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6,5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894015"/>
                  </a:ext>
                </a:extLst>
              </a:tr>
              <a:tr h="7334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s-CO" sz="16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Está reportado negativamente en centrales de riesgo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s-CO" sz="16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254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s-CO" sz="16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Otro, ¿cuál?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es-CO" sz="1600" b="0" i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1677507"/>
                  </a:ext>
                </a:extLst>
              </a:tr>
            </a:tbl>
          </a:graphicData>
        </a:graphic>
      </p:graphicFrame>
      <p:sp>
        <p:nvSpPr>
          <p:cNvPr id="11" name="Marcador de contenido 13">
            <a:extLst>
              <a:ext uri="{FF2B5EF4-FFF2-40B4-BE49-F238E27FC236}">
                <a16:creationId xmlns:a16="http://schemas.microsoft.com/office/drawing/2014/main" id="{A9D8E122-62E8-C95D-675E-423B75CD6B44}"/>
              </a:ext>
            </a:extLst>
          </p:cNvPr>
          <p:cNvSpPr txBox="1">
            <a:spLocks/>
          </p:cNvSpPr>
          <p:nvPr/>
        </p:nvSpPr>
        <p:spPr>
          <a:xfrm>
            <a:off x="0" y="6496755"/>
            <a:ext cx="2471233" cy="31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DANE (2025).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D44F9C-76A3-5C00-0720-04554A3B6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862" y="1616266"/>
            <a:ext cx="29241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29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0D6BEA8-9E68-295B-A49C-5D37326CC56D}"/>
              </a:ext>
            </a:extLst>
          </p:cNvPr>
          <p:cNvSpPr/>
          <p:nvPr/>
        </p:nvSpPr>
        <p:spPr>
          <a:xfrm>
            <a:off x="-1" y="0"/>
            <a:ext cx="8107847" cy="697107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C7CFC9-F636-CA92-6067-0AE75E99A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4331" y="2011564"/>
            <a:ext cx="4167669" cy="33356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O" b="1" dirty="0">
                <a:solidFill>
                  <a:schemeClr val="tx2"/>
                </a:solidFill>
                <a:latin typeface="Open Sauce" panose="020B0604020202020204" charset="0"/>
              </a:rPr>
              <a:t>La demanda de crédito informal se concentra en micronegocios, cabeceras municipales y sectores como minería y servicios, con mayor prevalencia en departamentos de la región Caribe. </a:t>
            </a:r>
            <a:br>
              <a:rPr lang="es-CO" b="1" dirty="0">
                <a:solidFill>
                  <a:schemeClr val="tx2"/>
                </a:solidFill>
              </a:rPr>
            </a:br>
            <a:endParaRPr lang="es-CO" b="1" dirty="0">
              <a:solidFill>
                <a:schemeClr val="tx2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0285BF8-DD8B-8954-3F70-ABC3F8176BF3}"/>
              </a:ext>
            </a:extLst>
          </p:cNvPr>
          <p:cNvSpPr txBox="1">
            <a:spLocks/>
          </p:cNvSpPr>
          <p:nvPr/>
        </p:nvSpPr>
        <p:spPr>
          <a:xfrm>
            <a:off x="1243720" y="2739523"/>
            <a:ext cx="2855614" cy="9398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6000" b="1" dirty="0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Imagen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D75FB10A-3C99-BEAC-32AC-54EF9F71E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69429" y="268546"/>
            <a:ext cx="3416853" cy="635254"/>
          </a:xfrm>
          <a:prstGeom prst="rect">
            <a:avLst/>
          </a:prstGeom>
        </p:spPr>
      </p:pic>
      <p:pic>
        <p:nvPicPr>
          <p:cNvPr id="2" name="Imagen 1" descr="Imagen que contiene Gráfico&#10;&#10;El contenido generado por IA puede ser incorrecto.">
            <a:extLst>
              <a:ext uri="{FF2B5EF4-FFF2-40B4-BE49-F238E27FC236}">
                <a16:creationId xmlns:a16="http://schemas.microsoft.com/office/drawing/2014/main" id="{9DA1E6F7-74B8-28DF-4104-7087227A9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98" y="1097124"/>
            <a:ext cx="7229672" cy="481729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ABF09E9-97B5-AA36-D245-233DB69FCEC5}"/>
              </a:ext>
            </a:extLst>
          </p:cNvPr>
          <p:cNvSpPr txBox="1"/>
          <p:nvPr/>
        </p:nvSpPr>
        <p:spPr>
          <a:xfrm>
            <a:off x="-1" y="350588"/>
            <a:ext cx="7879405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000" b="1" i="0" dirty="0">
                <a:effectLst/>
                <a:latin typeface="Open Sauce" panose="020B0604020202020204" charset="0"/>
              </a:rPr>
              <a:t>Porcentaje de micronegocios que solicitaron crédito por tipo de proveedor y departamento en 2023.</a:t>
            </a:r>
            <a:br>
              <a:rPr lang="es-CO" b="1" dirty="0">
                <a:latin typeface="Open Sauce" panose="020B0604020202020204" charset="0"/>
              </a:rPr>
            </a:br>
            <a:endParaRPr lang="es-CO" b="1" dirty="0">
              <a:latin typeface="Open Sauce" panose="020B060402020202020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C8ACCD-E63E-542C-7FEA-ED5AE10A5046}"/>
              </a:ext>
            </a:extLst>
          </p:cNvPr>
          <p:cNvSpPr txBox="1"/>
          <p:nvPr/>
        </p:nvSpPr>
        <p:spPr>
          <a:xfrm>
            <a:off x="-1" y="6583275"/>
            <a:ext cx="61282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1600" dirty="0" err="1">
                <a:latin typeface="Arial" panose="020B0604020202020204" pitchFamily="34" charset="0"/>
                <a:cs typeface="Arial" panose="020B0604020202020204" pitchFamily="34" charset="0"/>
              </a:rPr>
              <a:t>BdO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 (2025) con base en </a:t>
            </a:r>
            <a:r>
              <a:rPr lang="es-CO" sz="1600" dirty="0" err="1">
                <a:latin typeface="Arial" panose="020B0604020202020204" pitchFamily="34" charset="0"/>
                <a:cs typeface="Arial" panose="020B0604020202020204" pitchFamily="34" charset="0"/>
              </a:rPr>
              <a:t>Emicron</a:t>
            </a:r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, 2023. </a:t>
            </a:r>
            <a:endParaRPr lang="es-C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BFBFB1D-045A-BAC4-0798-7EA7C889195B}"/>
              </a:ext>
            </a:extLst>
          </p:cNvPr>
          <p:cNvSpPr txBox="1"/>
          <p:nvPr/>
        </p:nvSpPr>
        <p:spPr>
          <a:xfrm>
            <a:off x="0" y="5914523"/>
            <a:ext cx="787940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Nota: Formal financiero = instituciones financieras reguladas y ONG microfinancieras; informal = casas de empeño y agiotistas o gota a gota; formal no financiero = familiares, amigos o vecinos y casas de </a:t>
            </a:r>
            <a:r>
              <a:rPr lang="es-CO" sz="1400" dirty="0" err="1">
                <a:latin typeface="Arial" panose="020B0604020202020204" pitchFamily="34" charset="0"/>
                <a:cs typeface="Arial" panose="020B0604020202020204" pitchFamily="34" charset="0"/>
              </a:rPr>
              <a:t>agroinsumos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9355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E73B6-9319-10F6-9F9F-CFAFE7AE7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CBEB48DF-C8CE-C9C8-AA96-2581BC9C64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324736" cy="6858000"/>
          </a:xfrm>
          <a:prstGeom prst="rect">
            <a:avLst/>
          </a:prstGeom>
          <a:solidFill>
            <a:srgbClr val="0A4E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5CEEDBA-21E8-B08A-9276-509412496845}"/>
              </a:ext>
            </a:extLst>
          </p:cNvPr>
          <p:cNvSpPr>
            <a:spLocks/>
          </p:cNvSpPr>
          <p:nvPr/>
        </p:nvSpPr>
        <p:spPr>
          <a:xfrm>
            <a:off x="0" y="6135511"/>
            <a:ext cx="12324736" cy="722489"/>
          </a:xfrm>
          <a:prstGeom prst="rect">
            <a:avLst/>
          </a:prstGeom>
          <a:solidFill>
            <a:srgbClr val="39E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F8A702FD-0BC6-FC12-20ED-8376386EA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1080" y="289797"/>
            <a:ext cx="3383280" cy="62901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197417C-5712-959B-65DC-8549280ECC08}"/>
              </a:ext>
            </a:extLst>
          </p:cNvPr>
          <p:cNvSpPr txBox="1"/>
          <p:nvPr/>
        </p:nvSpPr>
        <p:spPr>
          <a:xfrm>
            <a:off x="223193" y="2238921"/>
            <a:ext cx="564961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Aquellos con más paciencia tienden a recurrir con mayor frecuencia a entidades financieras formales; sin embargo, el acceso a prestamistas tiene niveles altos tanto para pacientes como impacientes</a:t>
            </a:r>
            <a:r>
              <a:rPr lang="es-ES" sz="2800" b="1" dirty="0">
                <a:solidFill>
                  <a:srgbClr val="FFFFFF"/>
                </a:solidFill>
                <a:latin typeface="Arial" panose="020B0604020202020204" pitchFamily="34" charset="0"/>
              </a:rPr>
              <a:t>​.</a:t>
            </a:r>
            <a:endParaRPr lang="es-CO" sz="28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4292F15-7CE4-D376-4FE0-1164599D5857}"/>
              </a:ext>
            </a:extLst>
          </p:cNvPr>
          <p:cNvSpPr txBox="1"/>
          <p:nvPr/>
        </p:nvSpPr>
        <p:spPr>
          <a:xfrm>
            <a:off x="404166" y="371764"/>
            <a:ext cx="82369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rgbClr val="39E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paciencia influye en las decisiones de financiamiento </a:t>
            </a:r>
            <a:endParaRPr lang="es-CO" sz="3200" dirty="0">
              <a:solidFill>
                <a:srgbClr val="39ECFF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A0E151F-4869-3C76-6E42-6E335505FAEE}"/>
              </a:ext>
            </a:extLst>
          </p:cNvPr>
          <p:cNvSpPr txBox="1"/>
          <p:nvPr/>
        </p:nvSpPr>
        <p:spPr>
          <a:xfrm>
            <a:off x="6290724" y="1448982"/>
            <a:ext cx="5685155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CO" b="1" dirty="0">
                <a:solidFill>
                  <a:schemeClr val="bg1"/>
                </a:solidFill>
                <a:latin typeface="Arial"/>
                <a:cs typeface="Arial"/>
              </a:rPr>
              <a:t>Porcentaje de personas por nivel de paciencia e indicador paciencia (0=impaciente; 1=paciente)</a:t>
            </a:r>
          </a:p>
        </p:txBody>
      </p:sp>
      <p:pic>
        <p:nvPicPr>
          <p:cNvPr id="12" name="Imagen 11" descr="Gráfico&#10;&#10;El contenido generado por IA puede ser incorrecto.">
            <a:extLst>
              <a:ext uri="{FF2B5EF4-FFF2-40B4-BE49-F238E27FC236}">
                <a16:creationId xmlns:a16="http://schemas.microsoft.com/office/drawing/2014/main" id="{C9D6AC72-459F-769B-AD54-F61684B3E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146054"/>
            <a:ext cx="6074605" cy="376047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ACE1278-9F9F-6AE0-099D-09DD9A53417B}"/>
              </a:ext>
            </a:extLst>
          </p:cNvPr>
          <p:cNvSpPr txBox="1"/>
          <p:nvPr/>
        </p:nvSpPr>
        <p:spPr>
          <a:xfrm>
            <a:off x="6010276" y="5882518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O" sz="1200" dirty="0" err="1">
                <a:latin typeface="Arial" panose="020B0604020202020204" pitchFamily="34" charset="0"/>
                <a:cs typeface="Arial" panose="020B0604020202020204" pitchFamily="34" charset="0"/>
              </a:rPr>
              <a:t>BdO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(2025).</a:t>
            </a:r>
          </a:p>
        </p:txBody>
      </p:sp>
    </p:spTree>
    <p:extLst>
      <p:ext uri="{BB962C8B-B14F-4D97-AF65-F5344CB8AC3E}">
        <p14:creationId xmlns:p14="http://schemas.microsoft.com/office/powerpoint/2010/main" val="9075052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09F4F052E79A943947F2F9CBA00B0B1" ma:contentTypeVersion="3" ma:contentTypeDescription="Crear nuevo documento." ma:contentTypeScope="" ma:versionID="5446bafac92679087d7239f661776e12">
  <xsd:schema xmlns:xsd="http://www.w3.org/2001/XMLSchema" xmlns:xs="http://www.w3.org/2001/XMLSchema" xmlns:p="http://schemas.microsoft.com/office/2006/metadata/properties" xmlns:ns2="56a1203b-fda8-44db-85bc-8f5972ab0bd5" targetNamespace="http://schemas.microsoft.com/office/2006/metadata/properties" ma:root="true" ma:fieldsID="f0017a62797b83557b91056cdd97c921" ns2:_="">
    <xsd:import namespace="56a1203b-fda8-44db-85bc-8f5972ab0b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a1203b-fda8-44db-85bc-8f5972ab0b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201D79-9548-4675-AB72-7FCEA3DF26DC}">
  <ds:schemaRefs>
    <ds:schemaRef ds:uri="http://purl.org/dc/terms/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56a1203b-fda8-44db-85bc-8f5972ab0bd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6F7240D-B8BD-4B5B-898B-4F9B49D4C8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a1203b-fda8-44db-85bc-8f5972ab0b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A954F8-79BD-40D0-965E-509BF2856F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6766</TotalTime>
  <Words>888</Words>
  <Application>Microsoft Office PowerPoint</Application>
  <PresentationFormat>Panorámica</PresentationFormat>
  <Paragraphs>88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Open Sauce</vt:lpstr>
      <vt:lpstr>Wingdings</vt:lpstr>
      <vt:lpstr>Tema de Office</vt:lpstr>
      <vt:lpstr>Integración de los micronegocios al sistema financiero formal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Manuel Sebastián Forero Lesmes</dc:creator>
  <cp:lastModifiedBy>María Alejandra Peláez Hidalgo</cp:lastModifiedBy>
  <cp:revision>23</cp:revision>
  <dcterms:created xsi:type="dcterms:W3CDTF">2024-09-03T20:33:04Z</dcterms:created>
  <dcterms:modified xsi:type="dcterms:W3CDTF">2026-03-04T17:43:34Z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0x010100709F4F052E79A943947F2F9CBA00B0B1</vt:lpwstr>
  </property>
</Properties>
</file>