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77" r:id="rId2"/>
    <p:sldMasterId id="2147483686" r:id="rId3"/>
  </p:sldMasterIdLst>
  <p:notesMasterIdLst>
    <p:notesMasterId r:id="rId117"/>
  </p:notesMasterIdLst>
  <p:sldIdLst>
    <p:sldId id="1309" r:id="rId4"/>
    <p:sldId id="2008" r:id="rId5"/>
    <p:sldId id="2221" r:id="rId6"/>
    <p:sldId id="2132" r:id="rId7"/>
    <p:sldId id="2134" r:id="rId8"/>
    <p:sldId id="2232" r:id="rId9"/>
    <p:sldId id="2135" r:id="rId10"/>
    <p:sldId id="2136" r:id="rId11"/>
    <p:sldId id="2137" r:id="rId12"/>
    <p:sldId id="2251" r:id="rId13"/>
    <p:sldId id="2250" r:id="rId14"/>
    <p:sldId id="2138" r:id="rId15"/>
    <p:sldId id="2193" r:id="rId16"/>
    <p:sldId id="2194" r:id="rId17"/>
    <p:sldId id="2195" r:id="rId18"/>
    <p:sldId id="2196" r:id="rId19"/>
    <p:sldId id="2197" r:id="rId20"/>
    <p:sldId id="2198" r:id="rId21"/>
    <p:sldId id="2222" r:id="rId22"/>
    <p:sldId id="2180" r:id="rId23"/>
    <p:sldId id="2199" r:id="rId24"/>
    <p:sldId id="2234" r:id="rId25"/>
    <p:sldId id="2182" r:id="rId26"/>
    <p:sldId id="2235" r:id="rId27"/>
    <p:sldId id="2246" r:id="rId28"/>
    <p:sldId id="2248" r:id="rId29"/>
    <p:sldId id="2247" r:id="rId30"/>
    <p:sldId id="2249" r:id="rId31"/>
    <p:sldId id="2184" r:id="rId32"/>
    <p:sldId id="2252" r:id="rId33"/>
    <p:sldId id="2236" r:id="rId34"/>
    <p:sldId id="2237" r:id="rId35"/>
    <p:sldId id="327" r:id="rId36"/>
    <p:sldId id="2188" r:id="rId37"/>
    <p:sldId id="2231" r:id="rId38"/>
    <p:sldId id="2139" r:id="rId39"/>
    <p:sldId id="2253" r:id="rId40"/>
    <p:sldId id="2238" r:id="rId41"/>
    <p:sldId id="2239" r:id="rId42"/>
    <p:sldId id="2189" r:id="rId43"/>
    <p:sldId id="2223" r:id="rId44"/>
    <p:sldId id="2217" r:id="rId45"/>
    <p:sldId id="2216" r:id="rId46"/>
    <p:sldId id="2203" r:id="rId47"/>
    <p:sldId id="2218" r:id="rId48"/>
    <p:sldId id="2200" r:id="rId49"/>
    <p:sldId id="2205" r:id="rId50"/>
    <p:sldId id="2224" r:id="rId51"/>
    <p:sldId id="2154" r:id="rId52"/>
    <p:sldId id="2206" r:id="rId53"/>
    <p:sldId id="2207" r:id="rId54"/>
    <p:sldId id="2219" r:id="rId55"/>
    <p:sldId id="2240" r:id="rId56"/>
    <p:sldId id="2208" r:id="rId57"/>
    <p:sldId id="2233" r:id="rId58"/>
    <p:sldId id="2241" r:id="rId59"/>
    <p:sldId id="2242" r:id="rId60"/>
    <p:sldId id="2243" r:id="rId61"/>
    <p:sldId id="2244" r:id="rId62"/>
    <p:sldId id="2225" r:id="rId63"/>
    <p:sldId id="2144" r:id="rId64"/>
    <p:sldId id="2146" r:id="rId65"/>
    <p:sldId id="2145" r:id="rId66"/>
    <p:sldId id="2155" r:id="rId67"/>
    <p:sldId id="2156" r:id="rId68"/>
    <p:sldId id="2157" r:id="rId69"/>
    <p:sldId id="2220" r:id="rId70"/>
    <p:sldId id="1290" r:id="rId71"/>
    <p:sldId id="2161" r:id="rId72"/>
    <p:sldId id="2162" r:id="rId73"/>
    <p:sldId id="2163" r:id="rId74"/>
    <p:sldId id="2164" r:id="rId75"/>
    <p:sldId id="2165" r:id="rId76"/>
    <p:sldId id="2166" r:id="rId77"/>
    <p:sldId id="2167" r:id="rId78"/>
    <p:sldId id="2168" r:id="rId79"/>
    <p:sldId id="2209" r:id="rId80"/>
    <p:sldId id="2226" r:id="rId81"/>
    <p:sldId id="2140" r:id="rId82"/>
    <p:sldId id="2141" r:id="rId83"/>
    <p:sldId id="2210" r:id="rId84"/>
    <p:sldId id="2211" r:id="rId85"/>
    <p:sldId id="2160" r:id="rId86"/>
    <p:sldId id="1288" r:id="rId87"/>
    <p:sldId id="2169" r:id="rId88"/>
    <p:sldId id="2170" r:id="rId89"/>
    <p:sldId id="2171" r:id="rId90"/>
    <p:sldId id="2172" r:id="rId91"/>
    <p:sldId id="2142" r:id="rId92"/>
    <p:sldId id="2143" r:id="rId93"/>
    <p:sldId id="1287" r:id="rId94"/>
    <p:sldId id="2158" r:id="rId95"/>
    <p:sldId id="2229" r:id="rId96"/>
    <p:sldId id="2159" r:id="rId97"/>
    <p:sldId id="2228" r:id="rId98"/>
    <p:sldId id="1286" r:id="rId99"/>
    <p:sldId id="2173" r:id="rId100"/>
    <p:sldId id="2174" r:id="rId101"/>
    <p:sldId id="2175" r:id="rId102"/>
    <p:sldId id="1285" r:id="rId103"/>
    <p:sldId id="2176" r:id="rId104"/>
    <p:sldId id="2177" r:id="rId105"/>
    <p:sldId id="2227" r:id="rId106"/>
    <p:sldId id="2178" r:id="rId107"/>
    <p:sldId id="2179" r:id="rId108"/>
    <p:sldId id="2190" r:id="rId109"/>
    <p:sldId id="2191" r:id="rId110"/>
    <p:sldId id="2192" r:id="rId111"/>
    <p:sldId id="2245" r:id="rId112"/>
    <p:sldId id="2212" r:id="rId113"/>
    <p:sldId id="2213" r:id="rId114"/>
    <p:sldId id="2214" r:id="rId115"/>
    <p:sldId id="2215" r:id="rId1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4C804B-0B06-4111-89B1-B0358B5B8778}" name="Indira Margarita Porto Gutierrez" initials="IMPG" userId="S::indira.porto@urosario.edu.co::99ef007f-fa88-4fe1-810c-348d3370902a" providerId="AD"/>
  <p188:author id="{64FD799F-C17F-A801-A800-B22C9F709EA3}" name="Daniel Ricardo Torralba Barreto" initials="DRTB" userId="Daniel Ricardo Torralba Barreto" providerId="None"/>
  <p188:author id="{A3A335B5-5FA2-2A79-970F-879F915174ED}" name="Fabian Bernal Lopez" initials="FBL" userId="Fabian Bernal Lopez"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Garcia" initials="HG" lastIdx="1" clrIdx="0">
    <p:extLst>
      <p:ext uri="{19B8F6BF-5375-455C-9EA6-DF929625EA0E}">
        <p15:presenceInfo xmlns:p15="http://schemas.microsoft.com/office/powerpoint/2012/main" userId="fd65aed7272bb80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9BE1"/>
    <a:srgbClr val="DCC4EE"/>
    <a:srgbClr val="9900CC"/>
    <a:srgbClr val="DAE3F3"/>
    <a:srgbClr val="EADBF5"/>
    <a:srgbClr val="C59EE2"/>
    <a:srgbClr val="F67C29"/>
    <a:srgbClr val="86B135"/>
    <a:srgbClr val="E47D32"/>
    <a:srgbClr val="0972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929E5C-6EED-43E6-8AF9-79CFD6568F5D}" v="253" dt="2023-06-13T17:58:20.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2" autoAdjust="0"/>
    <p:restoredTop sz="91651" autoAdjust="0"/>
  </p:normalViewPr>
  <p:slideViewPr>
    <p:cSldViewPr snapToGrid="0" snapToObjects="1">
      <p:cViewPr varScale="1">
        <p:scale>
          <a:sx n="58" d="100"/>
          <a:sy n="58" d="100"/>
        </p:scale>
        <p:origin x="1160" y="44"/>
      </p:cViewPr>
      <p:guideLst>
        <p:guide orient="horz" pos="2160"/>
        <p:guide pos="3840"/>
      </p:guideLst>
    </p:cSldViewPr>
  </p:slideViewPr>
  <p:notesTextViewPr>
    <p:cViewPr>
      <p:scale>
        <a:sx n="1" d="1"/>
        <a:sy n="1" d="1"/>
      </p:scale>
      <p:origin x="0" y="0"/>
    </p:cViewPr>
  </p:notesTextViewPr>
  <p:sorterViewPr>
    <p:cViewPr>
      <p:scale>
        <a:sx n="80" d="100"/>
        <a:sy n="80" d="100"/>
      </p:scale>
      <p:origin x="0" y="-4155"/>
    </p:cViewPr>
  </p:sorterViewPr>
  <p:notesViewPr>
    <p:cSldViewPr snapToGrid="0" snapToObjects="1">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notesMaster" Target="notesMasters/notesMaster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microsoft.com/office/2016/11/relationships/changesInfo" Target="changesInfos/changesInfo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commentAuthors" Target="commentAuthor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microsoft.com/office/2015/10/relationships/revisionInfo" Target="revisionInfo.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presProps" Target="presProps.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viewProps" Target="viewProps.xml"/><Relationship Id="rId125" Type="http://schemas.microsoft.com/office/2018/10/relationships/authors" Target="author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uario invitado" userId="S::urn:spo:anon#89dc403963e36c73991476a4d1c5a18d6fe373092a213d8a4d492e89c37b408e::" providerId="AD" clId="Web-{F87D0535-1E0D-2DE5-1E17-02FB45A06DD1}"/>
    <pc:docChg chg="modSld">
      <pc:chgData name="Usuario invitado" userId="S::urn:spo:anon#89dc403963e36c73991476a4d1c5a18d6fe373092a213d8a4d492e89c37b408e::" providerId="AD" clId="Web-{F87D0535-1E0D-2DE5-1E17-02FB45A06DD1}" dt="2023-06-03T00:31:09.334" v="11" actId="1076"/>
      <pc:docMkLst>
        <pc:docMk/>
      </pc:docMkLst>
      <pc:sldChg chg="modSp">
        <pc:chgData name="Usuario invitado" userId="S::urn:spo:anon#89dc403963e36c73991476a4d1c5a18d6fe373092a213d8a4d492e89c37b408e::" providerId="AD" clId="Web-{F87D0535-1E0D-2DE5-1E17-02FB45A06DD1}" dt="2023-06-02T23:05:55.197" v="8" actId="20577"/>
        <pc:sldMkLst>
          <pc:docMk/>
          <pc:sldMk cId="1736733848" sldId="2194"/>
        </pc:sldMkLst>
        <pc:spChg chg="mod">
          <ac:chgData name="Usuario invitado" userId="S::urn:spo:anon#89dc403963e36c73991476a4d1c5a18d6fe373092a213d8a4d492e89c37b408e::" providerId="AD" clId="Web-{F87D0535-1E0D-2DE5-1E17-02FB45A06DD1}" dt="2023-06-02T23:05:55.197" v="8" actId="20577"/>
          <ac:spMkLst>
            <pc:docMk/>
            <pc:sldMk cId="1736733848" sldId="2194"/>
            <ac:spMk id="21" creationId="{B8983146-58D8-84F5-E600-5AFC44DCA36C}"/>
          </ac:spMkLst>
        </pc:spChg>
      </pc:sldChg>
      <pc:sldChg chg="modSp">
        <pc:chgData name="Usuario invitado" userId="S::urn:spo:anon#89dc403963e36c73991476a4d1c5a18d6fe373092a213d8a4d492e89c37b408e::" providerId="AD" clId="Web-{F87D0535-1E0D-2DE5-1E17-02FB45A06DD1}" dt="2023-06-02T23:02:33.284" v="3" actId="1076"/>
        <pc:sldMkLst>
          <pc:docMk/>
          <pc:sldMk cId="3921803016" sldId="2196"/>
        </pc:sldMkLst>
        <pc:spChg chg="mod">
          <ac:chgData name="Usuario invitado" userId="S::urn:spo:anon#89dc403963e36c73991476a4d1c5a18d6fe373092a213d8a4d492e89c37b408e::" providerId="AD" clId="Web-{F87D0535-1E0D-2DE5-1E17-02FB45A06DD1}" dt="2023-06-02T22:57:14.742" v="1" actId="20577"/>
          <ac:spMkLst>
            <pc:docMk/>
            <pc:sldMk cId="3921803016" sldId="2196"/>
            <ac:spMk id="5" creationId="{EF3DB24E-D7AA-4857-8A41-EE042D3858C3}"/>
          </ac:spMkLst>
        </pc:spChg>
        <pc:spChg chg="mod">
          <ac:chgData name="Usuario invitado" userId="S::urn:spo:anon#89dc403963e36c73991476a4d1c5a18d6fe373092a213d8a4d492e89c37b408e::" providerId="AD" clId="Web-{F87D0535-1E0D-2DE5-1E17-02FB45A06DD1}" dt="2023-06-02T23:02:33.284" v="3" actId="1076"/>
          <ac:spMkLst>
            <pc:docMk/>
            <pc:sldMk cId="3921803016" sldId="2196"/>
            <ac:spMk id="37" creationId="{2F7F4796-FEAA-B617-4DEC-376F0F93677D}"/>
          </ac:spMkLst>
        </pc:spChg>
      </pc:sldChg>
      <pc:sldChg chg="modSp">
        <pc:chgData name="Usuario invitado" userId="S::urn:spo:anon#89dc403963e36c73991476a4d1c5a18d6fe373092a213d8a4d492e89c37b408e::" providerId="AD" clId="Web-{F87D0535-1E0D-2DE5-1E17-02FB45A06DD1}" dt="2023-06-02T23:07:00.308" v="10" actId="14100"/>
        <pc:sldMkLst>
          <pc:docMk/>
          <pc:sldMk cId="3233359834" sldId="2197"/>
        </pc:sldMkLst>
        <pc:spChg chg="mod">
          <ac:chgData name="Usuario invitado" userId="S::urn:spo:anon#89dc403963e36c73991476a4d1c5a18d6fe373092a213d8a4d492e89c37b408e::" providerId="AD" clId="Web-{F87D0535-1E0D-2DE5-1E17-02FB45A06DD1}" dt="2023-06-02T23:07:00.308" v="10" actId="14100"/>
          <ac:spMkLst>
            <pc:docMk/>
            <pc:sldMk cId="3233359834" sldId="2197"/>
            <ac:spMk id="23" creationId="{C2C0C4B5-EED5-217F-E887-439CCCB0DA22}"/>
          </ac:spMkLst>
        </pc:spChg>
      </pc:sldChg>
      <pc:sldChg chg="modSp">
        <pc:chgData name="Usuario invitado" userId="S::urn:spo:anon#89dc403963e36c73991476a4d1c5a18d6fe373092a213d8a4d492e89c37b408e::" providerId="AD" clId="Web-{F87D0535-1E0D-2DE5-1E17-02FB45A06DD1}" dt="2023-06-03T00:31:09.334" v="11" actId="1076"/>
        <pc:sldMkLst>
          <pc:docMk/>
          <pc:sldMk cId="351328666" sldId="2212"/>
        </pc:sldMkLst>
        <pc:spChg chg="mod">
          <ac:chgData name="Usuario invitado" userId="S::urn:spo:anon#89dc403963e36c73991476a4d1c5a18d6fe373092a213d8a4d492e89c37b408e::" providerId="AD" clId="Web-{F87D0535-1E0D-2DE5-1E17-02FB45A06DD1}" dt="2023-06-03T00:31:09.334" v="11" actId="1076"/>
          <ac:spMkLst>
            <pc:docMk/>
            <pc:sldMk cId="351328666" sldId="2212"/>
            <ac:spMk id="37" creationId="{2F7F4796-FEAA-B617-4DEC-376F0F93677D}"/>
          </ac:spMkLst>
        </pc:spChg>
      </pc:sldChg>
    </pc:docChg>
  </pc:docChgLst>
  <pc:docChgLst>
    <pc:chgData name="practicantecpc1" userId="S::practicantecpc1@compite.com.co::1737f7db-781f-497f-9432-a42775cd6cb8" providerId="AD" clId="Web-{F6E98C7C-713D-6DE2-8DFD-CA68EFDEE2D2}"/>
    <pc:docChg chg="modSld">
      <pc:chgData name="practicantecpc1" userId="S::practicantecpc1@compite.com.co::1737f7db-781f-497f-9432-a42775cd6cb8" providerId="AD" clId="Web-{F6E98C7C-713D-6DE2-8DFD-CA68EFDEE2D2}" dt="2023-06-02T21:40:28.238" v="39" actId="20577"/>
      <pc:docMkLst>
        <pc:docMk/>
      </pc:docMkLst>
      <pc:sldChg chg="modSp">
        <pc:chgData name="practicantecpc1" userId="S::practicantecpc1@compite.com.co::1737f7db-781f-497f-9432-a42775cd6cb8" providerId="AD" clId="Web-{F6E98C7C-713D-6DE2-8DFD-CA68EFDEE2D2}" dt="2023-06-02T21:30:15.658" v="4" actId="1076"/>
        <pc:sldMkLst>
          <pc:docMk/>
          <pc:sldMk cId="3564761939" sldId="2134"/>
        </pc:sldMkLst>
        <pc:spChg chg="mod">
          <ac:chgData name="practicantecpc1" userId="S::practicantecpc1@compite.com.co::1737f7db-781f-497f-9432-a42775cd6cb8" providerId="AD" clId="Web-{F6E98C7C-713D-6DE2-8DFD-CA68EFDEE2D2}" dt="2023-06-02T21:30:15.658" v="4" actId="1076"/>
          <ac:spMkLst>
            <pc:docMk/>
            <pc:sldMk cId="3564761939" sldId="2134"/>
            <ac:spMk id="23" creationId="{C2C0C4B5-EED5-217F-E887-439CCCB0DA22}"/>
          </ac:spMkLst>
        </pc:spChg>
        <pc:spChg chg="mod">
          <ac:chgData name="practicantecpc1" userId="S::practicantecpc1@compite.com.co::1737f7db-781f-497f-9432-a42775cd6cb8" providerId="AD" clId="Web-{F6E98C7C-713D-6DE2-8DFD-CA68EFDEE2D2}" dt="2023-06-02T21:29:46.751" v="3" actId="20577"/>
          <ac:spMkLst>
            <pc:docMk/>
            <pc:sldMk cId="3564761939" sldId="2134"/>
            <ac:spMk id="33" creationId="{F0BA4B12-4F37-C40C-B5A0-4F35856FB96A}"/>
          </ac:spMkLst>
        </pc:spChg>
      </pc:sldChg>
      <pc:sldChg chg="modSp">
        <pc:chgData name="practicantecpc1" userId="S::practicantecpc1@compite.com.co::1737f7db-781f-497f-9432-a42775cd6cb8" providerId="AD" clId="Web-{F6E98C7C-713D-6DE2-8DFD-CA68EFDEE2D2}" dt="2023-06-02T21:37:21.358" v="20" actId="20577"/>
        <pc:sldMkLst>
          <pc:docMk/>
          <pc:sldMk cId="3166805674" sldId="2158"/>
        </pc:sldMkLst>
        <pc:spChg chg="mod">
          <ac:chgData name="practicantecpc1" userId="S::practicantecpc1@compite.com.co::1737f7db-781f-497f-9432-a42775cd6cb8" providerId="AD" clId="Web-{F6E98C7C-713D-6DE2-8DFD-CA68EFDEE2D2}" dt="2023-06-02T21:37:21.358" v="20" actId="20577"/>
          <ac:spMkLst>
            <pc:docMk/>
            <pc:sldMk cId="3166805674" sldId="2158"/>
            <ac:spMk id="33" creationId="{F0BA4B12-4F37-C40C-B5A0-4F35856FB96A}"/>
          </ac:spMkLst>
        </pc:spChg>
      </pc:sldChg>
      <pc:sldChg chg="modSp">
        <pc:chgData name="practicantecpc1" userId="S::practicantecpc1@compite.com.co::1737f7db-781f-497f-9432-a42775cd6cb8" providerId="AD" clId="Web-{F6E98C7C-713D-6DE2-8DFD-CA68EFDEE2D2}" dt="2023-06-02T21:40:28.238" v="39" actId="20577"/>
        <pc:sldMkLst>
          <pc:docMk/>
          <pc:sldMk cId="3367398174" sldId="2159"/>
        </pc:sldMkLst>
        <pc:spChg chg="mod">
          <ac:chgData name="practicantecpc1" userId="S::practicantecpc1@compite.com.co::1737f7db-781f-497f-9432-a42775cd6cb8" providerId="AD" clId="Web-{F6E98C7C-713D-6DE2-8DFD-CA68EFDEE2D2}" dt="2023-06-02T21:40:28.238" v="39" actId="20577"/>
          <ac:spMkLst>
            <pc:docMk/>
            <pc:sldMk cId="3367398174" sldId="2159"/>
            <ac:spMk id="33" creationId="{F0BA4B12-4F37-C40C-B5A0-4F35856FB96A}"/>
          </ac:spMkLst>
        </pc:spChg>
      </pc:sldChg>
      <pc:sldChg chg="modSp">
        <pc:chgData name="practicantecpc1" userId="S::practicantecpc1@compite.com.co::1737f7db-781f-497f-9432-a42775cd6cb8" providerId="AD" clId="Web-{F6E98C7C-713D-6DE2-8DFD-CA68EFDEE2D2}" dt="2023-06-02T21:38:27.657" v="32" actId="20577"/>
        <pc:sldMkLst>
          <pc:docMk/>
          <pc:sldMk cId="3411244120" sldId="2229"/>
        </pc:sldMkLst>
        <pc:spChg chg="mod">
          <ac:chgData name="practicantecpc1" userId="S::practicantecpc1@compite.com.co::1737f7db-781f-497f-9432-a42775cd6cb8" providerId="AD" clId="Web-{F6E98C7C-713D-6DE2-8DFD-CA68EFDEE2D2}" dt="2023-06-02T21:38:27.657" v="32" actId="20577"/>
          <ac:spMkLst>
            <pc:docMk/>
            <pc:sldMk cId="3411244120" sldId="2229"/>
            <ac:spMk id="33" creationId="{F0BA4B12-4F37-C40C-B5A0-4F35856FB96A}"/>
          </ac:spMkLst>
        </pc:spChg>
      </pc:sldChg>
      <pc:sldChg chg="modSp">
        <pc:chgData name="practicantecpc1" userId="S::practicantecpc1@compite.com.co::1737f7db-781f-497f-9432-a42775cd6cb8" providerId="AD" clId="Web-{F6E98C7C-713D-6DE2-8DFD-CA68EFDEE2D2}" dt="2023-06-02T21:32:18.255" v="10" actId="20577"/>
        <pc:sldMkLst>
          <pc:docMk/>
          <pc:sldMk cId="1132992980" sldId="2250"/>
        </pc:sldMkLst>
        <pc:spChg chg="mod">
          <ac:chgData name="practicantecpc1" userId="S::practicantecpc1@compite.com.co::1737f7db-781f-497f-9432-a42775cd6cb8" providerId="AD" clId="Web-{F6E98C7C-713D-6DE2-8DFD-CA68EFDEE2D2}" dt="2023-06-02T21:32:18.255" v="10" actId="20577"/>
          <ac:spMkLst>
            <pc:docMk/>
            <pc:sldMk cId="1132992980" sldId="2250"/>
            <ac:spMk id="33" creationId="{F0BA4B12-4F37-C40C-B5A0-4F35856FB96A}"/>
          </ac:spMkLst>
        </pc:spChg>
      </pc:sldChg>
    </pc:docChg>
  </pc:docChgLst>
  <pc:docChgLst>
    <pc:chgData name="practicantecpc1" userId="S::practicantecpc1@compite.com.co::1737f7db-781f-497f-9432-a42775cd6cb8" providerId="AD" clId="Web-{54971785-4FCB-0796-BF48-B932157CFC85}"/>
    <pc:docChg chg="addSld modSld">
      <pc:chgData name="practicantecpc1" userId="S::practicantecpc1@compite.com.co::1737f7db-781f-497f-9432-a42775cd6cb8" providerId="AD" clId="Web-{54971785-4FCB-0796-BF48-B932157CFC85}" dt="2023-06-01T22:13:42.727" v="140" actId="20577"/>
      <pc:docMkLst>
        <pc:docMk/>
      </pc:docMkLst>
      <pc:sldChg chg="addSp delSp modSp">
        <pc:chgData name="practicantecpc1" userId="S::practicantecpc1@compite.com.co::1737f7db-781f-497f-9432-a42775cd6cb8" providerId="AD" clId="Web-{54971785-4FCB-0796-BF48-B932157CFC85}" dt="2023-06-01T22:11:53.364" v="77" actId="14100"/>
        <pc:sldMkLst>
          <pc:docMk/>
          <pc:sldMk cId="1971651174" sldId="2139"/>
        </pc:sldMkLst>
        <pc:spChg chg="del">
          <ac:chgData name="practicantecpc1" userId="S::practicantecpc1@compite.com.co::1737f7db-781f-497f-9432-a42775cd6cb8" providerId="AD" clId="Web-{54971785-4FCB-0796-BF48-B932157CFC85}" dt="2023-06-01T22:07:11.245" v="30"/>
          <ac:spMkLst>
            <pc:docMk/>
            <pc:sldMk cId="1971651174" sldId="2139"/>
            <ac:spMk id="3" creationId="{560D470E-E19E-34A6-A564-8AAB46A85173}"/>
          </ac:spMkLst>
        </pc:spChg>
        <pc:spChg chg="mod">
          <ac:chgData name="practicantecpc1" userId="S::practicantecpc1@compite.com.co::1737f7db-781f-497f-9432-a42775cd6cb8" providerId="AD" clId="Web-{54971785-4FCB-0796-BF48-B932157CFC85}" dt="2023-06-01T22:06:36.619" v="23" actId="20577"/>
          <ac:spMkLst>
            <pc:docMk/>
            <pc:sldMk cId="1971651174" sldId="2139"/>
            <ac:spMk id="5" creationId="{EF3DB24E-D7AA-4857-8A41-EE042D3858C3}"/>
          </ac:spMkLst>
        </pc:spChg>
        <pc:spChg chg="del">
          <ac:chgData name="practicantecpc1" userId="S::practicantecpc1@compite.com.co::1737f7db-781f-497f-9432-a42775cd6cb8" providerId="AD" clId="Web-{54971785-4FCB-0796-BF48-B932157CFC85}" dt="2023-06-01T22:07:06.104" v="28"/>
          <ac:spMkLst>
            <pc:docMk/>
            <pc:sldMk cId="1971651174" sldId="2139"/>
            <ac:spMk id="13" creationId="{7E697D15-D87F-6888-622E-DAFD0BE0B960}"/>
          </ac:spMkLst>
        </pc:spChg>
        <pc:spChg chg="mod">
          <ac:chgData name="practicantecpc1" userId="S::practicantecpc1@compite.com.co::1737f7db-781f-497f-9432-a42775cd6cb8" providerId="AD" clId="Web-{54971785-4FCB-0796-BF48-B932157CFC85}" dt="2023-06-01T22:07:00.714" v="27" actId="20577"/>
          <ac:spMkLst>
            <pc:docMk/>
            <pc:sldMk cId="1971651174" sldId="2139"/>
            <ac:spMk id="21" creationId="{B8983146-58D8-84F5-E600-5AFC44DCA36C}"/>
          </ac:spMkLst>
        </pc:spChg>
        <pc:spChg chg="mod">
          <ac:chgData name="practicantecpc1" userId="S::practicantecpc1@compite.com.co::1737f7db-781f-497f-9432-a42775cd6cb8" providerId="AD" clId="Web-{54971785-4FCB-0796-BF48-B932157CFC85}" dt="2023-06-01T22:08:30.873" v="60" actId="20577"/>
          <ac:spMkLst>
            <pc:docMk/>
            <pc:sldMk cId="1971651174" sldId="2139"/>
            <ac:spMk id="23" creationId="{C2C0C4B5-EED5-217F-E887-439CCCB0DA22}"/>
          </ac:spMkLst>
        </pc:spChg>
        <pc:spChg chg="mod">
          <ac:chgData name="practicantecpc1" userId="S::practicantecpc1@compite.com.co::1737f7db-781f-497f-9432-a42775cd6cb8" providerId="AD" clId="Web-{54971785-4FCB-0796-BF48-B932157CFC85}" dt="2023-06-01T22:07:11.183" v="29" actId="1076"/>
          <ac:spMkLst>
            <pc:docMk/>
            <pc:sldMk cId="1971651174" sldId="2139"/>
            <ac:spMk id="31" creationId="{75F80FFD-2FED-F632-383C-0AB7C8243C6B}"/>
          </ac:spMkLst>
        </pc:spChg>
        <pc:picChg chg="add del mod">
          <ac:chgData name="practicantecpc1" userId="S::practicantecpc1@compite.com.co::1737f7db-781f-497f-9432-a42775cd6cb8" providerId="AD" clId="Web-{54971785-4FCB-0796-BF48-B932157CFC85}" dt="2023-06-01T22:11:34.457" v="64"/>
          <ac:picMkLst>
            <pc:docMk/>
            <pc:sldMk cId="1971651174" sldId="2139"/>
            <ac:picMk id="2" creationId="{6F228683-71FD-1B07-653D-935D13D42797}"/>
          </ac:picMkLst>
        </pc:picChg>
        <pc:picChg chg="add del mod">
          <ac:chgData name="practicantecpc1" userId="S::practicantecpc1@compite.com.co::1737f7db-781f-497f-9432-a42775cd6cb8" providerId="AD" clId="Web-{54971785-4FCB-0796-BF48-B932157CFC85}" dt="2023-06-01T22:11:40.504" v="68"/>
          <ac:picMkLst>
            <pc:docMk/>
            <pc:sldMk cId="1971651174" sldId="2139"/>
            <ac:picMk id="4" creationId="{5061FE81-24C2-29EB-4730-D30B56EDAF87}"/>
          </ac:picMkLst>
        </pc:picChg>
        <pc:picChg chg="add mod">
          <ac:chgData name="practicantecpc1" userId="S::practicantecpc1@compite.com.co::1737f7db-781f-497f-9432-a42775cd6cb8" providerId="AD" clId="Web-{54971785-4FCB-0796-BF48-B932157CFC85}" dt="2023-06-01T22:11:53.364" v="77" actId="14100"/>
          <ac:picMkLst>
            <pc:docMk/>
            <pc:sldMk cId="1971651174" sldId="2139"/>
            <ac:picMk id="6" creationId="{C48871D4-C6B1-43A7-1953-A24D04D0BAAF}"/>
          </ac:picMkLst>
        </pc:picChg>
      </pc:sldChg>
      <pc:sldChg chg="modSp add replId">
        <pc:chgData name="practicantecpc1" userId="S::practicantecpc1@compite.com.co::1737f7db-781f-497f-9432-a42775cd6cb8" providerId="AD" clId="Web-{54971785-4FCB-0796-BF48-B932157CFC85}" dt="2023-06-01T22:13:42.727" v="140" actId="20577"/>
        <pc:sldMkLst>
          <pc:docMk/>
          <pc:sldMk cId="3827820972" sldId="2253"/>
        </pc:sldMkLst>
        <pc:spChg chg="mod">
          <ac:chgData name="practicantecpc1" userId="S::practicantecpc1@compite.com.co::1737f7db-781f-497f-9432-a42775cd6cb8" providerId="AD" clId="Web-{54971785-4FCB-0796-BF48-B932157CFC85}" dt="2023-06-01T22:12:51.507" v="109" actId="20577"/>
          <ac:spMkLst>
            <pc:docMk/>
            <pc:sldMk cId="3827820972" sldId="2253"/>
            <ac:spMk id="5" creationId="{EF3DB24E-D7AA-4857-8A41-EE042D3858C3}"/>
          </ac:spMkLst>
        </pc:spChg>
        <pc:spChg chg="mod">
          <ac:chgData name="practicantecpc1" userId="S::practicantecpc1@compite.com.co::1737f7db-781f-497f-9432-a42775cd6cb8" providerId="AD" clId="Web-{54971785-4FCB-0796-BF48-B932157CFC85}" dt="2023-06-01T22:13:42.727" v="140" actId="20577"/>
          <ac:spMkLst>
            <pc:docMk/>
            <pc:sldMk cId="3827820972" sldId="2253"/>
            <ac:spMk id="21" creationId="{B8983146-58D8-84F5-E600-5AFC44DCA36C}"/>
          </ac:spMkLst>
        </pc:spChg>
        <pc:spChg chg="mod">
          <ac:chgData name="practicantecpc1" userId="S::practicantecpc1@compite.com.co::1737f7db-781f-497f-9432-a42775cd6cb8" providerId="AD" clId="Web-{54971785-4FCB-0796-BF48-B932157CFC85}" dt="2023-06-01T22:12:13.709" v="89" actId="20577"/>
          <ac:spMkLst>
            <pc:docMk/>
            <pc:sldMk cId="3827820972" sldId="2253"/>
            <ac:spMk id="23" creationId="{C2C0C4B5-EED5-217F-E887-439CCCB0DA22}"/>
          </ac:spMkLst>
        </pc:spChg>
        <pc:spChg chg="mod">
          <ac:chgData name="practicantecpc1" userId="S::practicantecpc1@compite.com.co::1737f7db-781f-497f-9432-a42775cd6cb8" providerId="AD" clId="Web-{54971785-4FCB-0796-BF48-B932157CFC85}" dt="2023-06-01T22:13:34.868" v="136" actId="20577"/>
          <ac:spMkLst>
            <pc:docMk/>
            <pc:sldMk cId="3827820972" sldId="2253"/>
            <ac:spMk id="37" creationId="{2F7F4796-FEAA-B617-4DEC-376F0F93677D}"/>
          </ac:spMkLst>
        </pc:spChg>
      </pc:sldChg>
    </pc:docChg>
  </pc:docChgLst>
  <pc:docChgLst>
    <pc:chgData name="practicantecpc1" userId="S::practicantecpc1@compite.com.co::1737f7db-781f-497f-9432-a42775cd6cb8" providerId="AD" clId="Web-{DD1EF171-4DE5-0FB3-367F-ADD0E6FBF56D}"/>
    <pc:docChg chg="addSld delSld modSld">
      <pc:chgData name="practicantecpc1" userId="S::practicantecpc1@compite.com.co::1737f7db-781f-497f-9432-a42775cd6cb8" providerId="AD" clId="Web-{DD1EF171-4DE5-0FB3-367F-ADD0E6FBF56D}" dt="2023-05-31T21:58:24.359" v="193" actId="1076"/>
      <pc:docMkLst>
        <pc:docMk/>
      </pc:docMkLst>
      <pc:sldChg chg="addSp delSp modSp">
        <pc:chgData name="practicantecpc1" userId="S::practicantecpc1@compite.com.co::1737f7db-781f-497f-9432-a42775cd6cb8" providerId="AD" clId="Web-{DD1EF171-4DE5-0FB3-367F-ADD0E6FBF56D}" dt="2023-05-31T21:27:40.107" v="134" actId="20577"/>
        <pc:sldMkLst>
          <pc:docMk/>
          <pc:sldMk cId="3564761939" sldId="2134"/>
        </pc:sldMkLst>
        <pc:spChg chg="del">
          <ac:chgData name="practicantecpc1" userId="S::practicantecpc1@compite.com.co::1737f7db-781f-497f-9432-a42775cd6cb8" providerId="AD" clId="Web-{DD1EF171-4DE5-0FB3-367F-ADD0E6FBF56D}" dt="2023-05-31T20:37:57.598" v="3"/>
          <ac:spMkLst>
            <pc:docMk/>
            <pc:sldMk cId="3564761939" sldId="2134"/>
            <ac:spMk id="3" creationId="{560D470E-E19E-34A6-A564-8AAB46A85173}"/>
          </ac:spMkLst>
        </pc:spChg>
        <pc:spChg chg="mod">
          <ac:chgData name="practicantecpc1" userId="S::practicantecpc1@compite.com.co::1737f7db-781f-497f-9432-a42775cd6cb8" providerId="AD" clId="Web-{DD1EF171-4DE5-0FB3-367F-ADD0E6FBF56D}" dt="2023-05-31T20:54:19.363" v="56" actId="20577"/>
          <ac:spMkLst>
            <pc:docMk/>
            <pc:sldMk cId="3564761939" sldId="2134"/>
            <ac:spMk id="5" creationId="{EF3DB24E-D7AA-4857-8A41-EE042D3858C3}"/>
          </ac:spMkLst>
        </pc:spChg>
        <pc:spChg chg="del">
          <ac:chgData name="practicantecpc1" userId="S::practicantecpc1@compite.com.co::1737f7db-781f-497f-9432-a42775cd6cb8" providerId="AD" clId="Web-{DD1EF171-4DE5-0FB3-367F-ADD0E6FBF56D}" dt="2023-05-31T20:53:55.454" v="53"/>
          <ac:spMkLst>
            <pc:docMk/>
            <pc:sldMk cId="3564761939" sldId="2134"/>
            <ac:spMk id="13" creationId="{C0D78623-D459-F37E-431D-EA6965893AEB}"/>
          </ac:spMkLst>
        </pc:spChg>
        <pc:spChg chg="mod">
          <ac:chgData name="practicantecpc1" userId="S::practicantecpc1@compite.com.co::1737f7db-781f-497f-9432-a42775cd6cb8" providerId="AD" clId="Web-{DD1EF171-4DE5-0FB3-367F-ADD0E6FBF56D}" dt="2023-05-31T21:27:40.107" v="134" actId="20577"/>
          <ac:spMkLst>
            <pc:docMk/>
            <pc:sldMk cId="3564761939" sldId="2134"/>
            <ac:spMk id="21" creationId="{B8983146-58D8-84F5-E600-5AFC44DCA36C}"/>
          </ac:spMkLst>
        </pc:spChg>
        <pc:picChg chg="add del mod">
          <ac:chgData name="practicantecpc1" userId="S::practicantecpc1@compite.com.co::1737f7db-781f-497f-9432-a42775cd6cb8" providerId="AD" clId="Web-{DD1EF171-4DE5-0FB3-367F-ADD0E6FBF56D}" dt="2023-05-31T20:39:05.069" v="12"/>
          <ac:picMkLst>
            <pc:docMk/>
            <pc:sldMk cId="3564761939" sldId="2134"/>
            <ac:picMk id="2" creationId="{D97BF17F-DEA0-16A6-FD9B-274BEDC5C7CD}"/>
          </ac:picMkLst>
        </pc:picChg>
        <pc:picChg chg="add del mod">
          <ac:chgData name="practicantecpc1" userId="S::practicantecpc1@compite.com.co::1737f7db-781f-497f-9432-a42775cd6cb8" providerId="AD" clId="Web-{DD1EF171-4DE5-0FB3-367F-ADD0E6FBF56D}" dt="2023-05-31T20:39:36.507" v="17"/>
          <ac:picMkLst>
            <pc:docMk/>
            <pc:sldMk cId="3564761939" sldId="2134"/>
            <ac:picMk id="4" creationId="{A95D89B6-5DCE-EF4A-1012-08621A46963C}"/>
          </ac:picMkLst>
        </pc:picChg>
        <pc:picChg chg="add del mod">
          <ac:chgData name="practicantecpc1" userId="S::practicantecpc1@compite.com.co::1737f7db-781f-497f-9432-a42775cd6cb8" providerId="AD" clId="Web-{DD1EF171-4DE5-0FB3-367F-ADD0E6FBF56D}" dt="2023-05-31T20:40:07.352" v="23"/>
          <ac:picMkLst>
            <pc:docMk/>
            <pc:sldMk cId="3564761939" sldId="2134"/>
            <ac:picMk id="6" creationId="{B2FEBA77-D56F-9A67-02C9-503D4DC4979F}"/>
          </ac:picMkLst>
        </pc:picChg>
        <pc:picChg chg="add del mod">
          <ac:chgData name="practicantecpc1" userId="S::practicantecpc1@compite.com.co::1737f7db-781f-497f-9432-a42775cd6cb8" providerId="AD" clId="Web-{DD1EF171-4DE5-0FB3-367F-ADD0E6FBF56D}" dt="2023-05-31T20:40:27.821" v="25"/>
          <ac:picMkLst>
            <pc:docMk/>
            <pc:sldMk cId="3564761939" sldId="2134"/>
            <ac:picMk id="7" creationId="{21D3ADC4-156F-8BAE-CAD3-1A13306906BF}"/>
          </ac:picMkLst>
        </pc:picChg>
        <pc:picChg chg="add del mod">
          <ac:chgData name="practicantecpc1" userId="S::practicantecpc1@compite.com.co::1737f7db-781f-497f-9432-a42775cd6cb8" providerId="AD" clId="Web-{DD1EF171-4DE5-0FB3-367F-ADD0E6FBF56D}" dt="2023-05-31T20:41:32.479" v="29"/>
          <ac:picMkLst>
            <pc:docMk/>
            <pc:sldMk cId="3564761939" sldId="2134"/>
            <ac:picMk id="8" creationId="{B30818F9-57CE-FED7-4442-993AC707D6EF}"/>
          </ac:picMkLst>
        </pc:picChg>
        <pc:picChg chg="add mod">
          <ac:chgData name="practicantecpc1" userId="S::practicantecpc1@compite.com.co::1737f7db-781f-497f-9432-a42775cd6cb8" providerId="AD" clId="Web-{DD1EF171-4DE5-0FB3-367F-ADD0E6FBF56D}" dt="2023-05-31T20:42:35.715" v="35" actId="1076"/>
          <ac:picMkLst>
            <pc:docMk/>
            <pc:sldMk cId="3564761939" sldId="2134"/>
            <ac:picMk id="9" creationId="{A2B97B0E-B246-80F9-DEFF-BB5F914863D4}"/>
          </ac:picMkLst>
        </pc:picChg>
      </pc:sldChg>
      <pc:sldChg chg="addSp delSp modSp">
        <pc:chgData name="practicantecpc1" userId="S::practicantecpc1@compite.com.co::1737f7db-781f-497f-9432-a42775cd6cb8" providerId="AD" clId="Web-{DD1EF171-4DE5-0FB3-367F-ADD0E6FBF56D}" dt="2023-05-31T21:38:55.328" v="138" actId="1076"/>
        <pc:sldMkLst>
          <pc:docMk/>
          <pc:sldMk cId="3992559481" sldId="2137"/>
        </pc:sldMkLst>
        <pc:spChg chg="del">
          <ac:chgData name="practicantecpc1" userId="S::practicantecpc1@compite.com.co::1737f7db-781f-497f-9432-a42775cd6cb8" providerId="AD" clId="Web-{DD1EF171-4DE5-0FB3-367F-ADD0E6FBF56D}" dt="2023-05-31T21:38:48.343" v="135"/>
          <ac:spMkLst>
            <pc:docMk/>
            <pc:sldMk cId="3992559481" sldId="2137"/>
            <ac:spMk id="3" creationId="{560D470E-E19E-34A6-A564-8AAB46A85173}"/>
          </ac:spMkLst>
        </pc:spChg>
        <pc:picChg chg="add mod">
          <ac:chgData name="practicantecpc1" userId="S::practicantecpc1@compite.com.co::1737f7db-781f-497f-9432-a42775cd6cb8" providerId="AD" clId="Web-{DD1EF171-4DE5-0FB3-367F-ADD0E6FBF56D}" dt="2023-05-31T21:38:55.328" v="138" actId="1076"/>
          <ac:picMkLst>
            <pc:docMk/>
            <pc:sldMk cId="3992559481" sldId="2137"/>
            <ac:picMk id="2" creationId="{F8724DC4-7772-7E92-58AE-CB3AA3ABCE6E}"/>
          </ac:picMkLst>
        </pc:picChg>
      </pc:sldChg>
      <pc:sldChg chg="addSp delSp modSp">
        <pc:chgData name="practicantecpc1" userId="S::practicantecpc1@compite.com.co::1737f7db-781f-497f-9432-a42775cd6cb8" providerId="AD" clId="Web-{DD1EF171-4DE5-0FB3-367F-ADD0E6FBF56D}" dt="2023-05-31T21:42:40.146" v="156" actId="1076"/>
        <pc:sldMkLst>
          <pc:docMk/>
          <pc:sldMk cId="2244544587" sldId="2232"/>
        </pc:sldMkLst>
        <pc:spChg chg="del mod">
          <ac:chgData name="practicantecpc1" userId="S::practicantecpc1@compite.com.co::1737f7db-781f-497f-9432-a42775cd6cb8" providerId="AD" clId="Web-{DD1EF171-4DE5-0FB3-367F-ADD0E6FBF56D}" dt="2023-05-31T21:20:06.485" v="76"/>
          <ac:spMkLst>
            <pc:docMk/>
            <pc:sldMk cId="2244544587" sldId="2232"/>
            <ac:spMk id="3" creationId="{560D470E-E19E-34A6-A564-8AAB46A85173}"/>
          </ac:spMkLst>
        </pc:spChg>
        <pc:spChg chg="mod">
          <ac:chgData name="practicantecpc1" userId="S::practicantecpc1@compite.com.co::1737f7db-781f-497f-9432-a42775cd6cb8" providerId="AD" clId="Web-{DD1EF171-4DE5-0FB3-367F-ADD0E6FBF56D}" dt="2023-05-31T21:01:15.748" v="68" actId="20577"/>
          <ac:spMkLst>
            <pc:docMk/>
            <pc:sldMk cId="2244544587" sldId="2232"/>
            <ac:spMk id="5" creationId="{EF3DB24E-D7AA-4857-8A41-EE042D3858C3}"/>
          </ac:spMkLst>
        </pc:spChg>
        <pc:spChg chg="del mod">
          <ac:chgData name="practicantecpc1" userId="S::practicantecpc1@compite.com.co::1737f7db-781f-497f-9432-a42775cd6cb8" providerId="AD" clId="Web-{DD1EF171-4DE5-0FB3-367F-ADD0E6FBF56D}" dt="2023-05-31T21:20:14.704" v="77"/>
          <ac:spMkLst>
            <pc:docMk/>
            <pc:sldMk cId="2244544587" sldId="2232"/>
            <ac:spMk id="13" creationId="{C0D78623-D459-F37E-431D-EA6965893AEB}"/>
          </ac:spMkLst>
        </pc:spChg>
        <pc:spChg chg="mod">
          <ac:chgData name="practicantecpc1" userId="S::practicantecpc1@compite.com.co::1737f7db-781f-497f-9432-a42775cd6cb8" providerId="AD" clId="Web-{DD1EF171-4DE5-0FB3-367F-ADD0E6FBF56D}" dt="2023-05-31T21:25:13.790" v="122" actId="20577"/>
          <ac:spMkLst>
            <pc:docMk/>
            <pc:sldMk cId="2244544587" sldId="2232"/>
            <ac:spMk id="21" creationId="{B8983146-58D8-84F5-E600-5AFC44DCA36C}"/>
          </ac:spMkLst>
        </pc:spChg>
        <pc:spChg chg="mod">
          <ac:chgData name="practicantecpc1" userId="S::practicantecpc1@compite.com.co::1737f7db-781f-497f-9432-a42775cd6cb8" providerId="AD" clId="Web-{DD1EF171-4DE5-0FB3-367F-ADD0E6FBF56D}" dt="2023-05-31T21:26:27.698" v="127" actId="20577"/>
          <ac:spMkLst>
            <pc:docMk/>
            <pc:sldMk cId="2244544587" sldId="2232"/>
            <ac:spMk id="23" creationId="{C2C0C4B5-EED5-217F-E887-439CCCB0DA22}"/>
          </ac:spMkLst>
        </pc:spChg>
        <pc:spChg chg="mod">
          <ac:chgData name="practicantecpc1" userId="S::practicantecpc1@compite.com.co::1737f7db-781f-497f-9432-a42775cd6cb8" providerId="AD" clId="Web-{DD1EF171-4DE5-0FB3-367F-ADD0E6FBF56D}" dt="2023-05-31T21:21:08.252" v="87" actId="1076"/>
          <ac:spMkLst>
            <pc:docMk/>
            <pc:sldMk cId="2244544587" sldId="2232"/>
            <ac:spMk id="31" creationId="{75F80FFD-2FED-F632-383C-0AB7C8243C6B}"/>
          </ac:spMkLst>
        </pc:spChg>
        <pc:spChg chg="mod">
          <ac:chgData name="practicantecpc1" userId="S::practicantecpc1@compite.com.co::1737f7db-781f-497f-9432-a42775cd6cb8" providerId="AD" clId="Web-{DD1EF171-4DE5-0FB3-367F-ADD0E6FBF56D}" dt="2023-05-31T21:20:42.861" v="85" actId="1076"/>
          <ac:spMkLst>
            <pc:docMk/>
            <pc:sldMk cId="2244544587" sldId="2232"/>
            <ac:spMk id="37" creationId="{2F7F4796-FEAA-B617-4DEC-376F0F93677D}"/>
          </ac:spMkLst>
        </pc:spChg>
        <pc:picChg chg="add del mod">
          <ac:chgData name="practicantecpc1" userId="S::practicantecpc1@compite.com.co::1737f7db-781f-497f-9432-a42775cd6cb8" providerId="AD" clId="Web-{DD1EF171-4DE5-0FB3-367F-ADD0E6FBF56D}" dt="2023-05-31T21:22:18.582" v="89"/>
          <ac:picMkLst>
            <pc:docMk/>
            <pc:sldMk cId="2244544587" sldId="2232"/>
            <ac:picMk id="2" creationId="{464C9980-9D84-BEB0-FB65-3ACF38DEB1EC}"/>
          </ac:picMkLst>
        </pc:picChg>
        <pc:picChg chg="add del mod">
          <ac:chgData name="practicantecpc1" userId="S::practicantecpc1@compite.com.co::1737f7db-781f-497f-9432-a42775cd6cb8" providerId="AD" clId="Web-{DD1EF171-4DE5-0FB3-367F-ADD0E6FBF56D}" dt="2023-05-31T21:22:48.833" v="93"/>
          <ac:picMkLst>
            <pc:docMk/>
            <pc:sldMk cId="2244544587" sldId="2232"/>
            <ac:picMk id="4" creationId="{143417EF-DA1C-DC5C-857F-F98A2458ACC9}"/>
          </ac:picMkLst>
        </pc:picChg>
        <pc:picChg chg="add del mod">
          <ac:chgData name="practicantecpc1" userId="S::practicantecpc1@compite.com.co::1737f7db-781f-497f-9432-a42775cd6cb8" providerId="AD" clId="Web-{DD1EF171-4DE5-0FB3-367F-ADD0E6FBF56D}" dt="2023-05-31T21:23:10.177" v="98"/>
          <ac:picMkLst>
            <pc:docMk/>
            <pc:sldMk cId="2244544587" sldId="2232"/>
            <ac:picMk id="6" creationId="{A9E49AC9-D889-E787-7E29-767C2C3D5595}"/>
          </ac:picMkLst>
        </pc:picChg>
        <pc:picChg chg="add del mod">
          <ac:chgData name="practicantecpc1" userId="S::practicantecpc1@compite.com.co::1737f7db-781f-497f-9432-a42775cd6cb8" providerId="AD" clId="Web-{DD1EF171-4DE5-0FB3-367F-ADD0E6FBF56D}" dt="2023-05-31T21:41:14.847" v="139"/>
          <ac:picMkLst>
            <pc:docMk/>
            <pc:sldMk cId="2244544587" sldId="2232"/>
            <ac:picMk id="7" creationId="{4D8CFB13-C60E-E357-2994-4C252D5DB10C}"/>
          </ac:picMkLst>
        </pc:picChg>
        <pc:picChg chg="add del mod">
          <ac:chgData name="practicantecpc1" userId="S::practicantecpc1@compite.com.co::1737f7db-781f-497f-9432-a42775cd6cb8" providerId="AD" clId="Web-{DD1EF171-4DE5-0FB3-367F-ADD0E6FBF56D}" dt="2023-05-31T21:41:59.364" v="149"/>
          <ac:picMkLst>
            <pc:docMk/>
            <pc:sldMk cId="2244544587" sldId="2232"/>
            <ac:picMk id="8" creationId="{F9245194-3920-BCFF-98D3-2C3EC016E7E4}"/>
          </ac:picMkLst>
        </pc:picChg>
        <pc:picChg chg="add mod">
          <ac:chgData name="practicantecpc1" userId="S::practicantecpc1@compite.com.co::1737f7db-781f-497f-9432-a42775cd6cb8" providerId="AD" clId="Web-{DD1EF171-4DE5-0FB3-367F-ADD0E6FBF56D}" dt="2023-05-31T21:42:40.146" v="156" actId="1076"/>
          <ac:picMkLst>
            <pc:docMk/>
            <pc:sldMk cId="2244544587" sldId="2232"/>
            <ac:picMk id="9" creationId="{AACF421B-E666-6D35-66D0-73BB7E085AA7}"/>
          </ac:picMkLst>
        </pc:picChg>
      </pc:sldChg>
      <pc:sldChg chg="addSp delSp modSp add replId">
        <pc:chgData name="practicantecpc1" userId="S::practicantecpc1@compite.com.co::1737f7db-781f-497f-9432-a42775cd6cb8" providerId="AD" clId="Web-{DD1EF171-4DE5-0FB3-367F-ADD0E6FBF56D}" dt="2023-05-31T21:58:24.359" v="193" actId="1076"/>
        <pc:sldMkLst>
          <pc:docMk/>
          <pc:sldMk cId="1132992980" sldId="2250"/>
        </pc:sldMkLst>
        <pc:spChg chg="mod">
          <ac:chgData name="practicantecpc1" userId="S::practicantecpc1@compite.com.co::1737f7db-781f-497f-9432-a42775cd6cb8" providerId="AD" clId="Web-{DD1EF171-4DE5-0FB3-367F-ADD0E6FBF56D}" dt="2023-05-31T20:58:06.883" v="63" actId="20577"/>
          <ac:spMkLst>
            <pc:docMk/>
            <pc:sldMk cId="1132992980" sldId="2250"/>
            <ac:spMk id="5" creationId="{EF3DB24E-D7AA-4857-8A41-EE042D3858C3}"/>
          </ac:spMkLst>
        </pc:spChg>
        <pc:spChg chg="del">
          <ac:chgData name="practicantecpc1" userId="S::practicantecpc1@compite.com.co::1737f7db-781f-497f-9432-a42775cd6cb8" providerId="AD" clId="Web-{DD1EF171-4DE5-0FB3-367F-ADD0E6FBF56D}" dt="2023-05-31T21:57:17.248" v="185"/>
          <ac:spMkLst>
            <pc:docMk/>
            <pc:sldMk cId="1132992980" sldId="2250"/>
            <ac:spMk id="13" creationId="{C0D78623-D459-F37E-431D-EA6965893AEB}"/>
          </ac:spMkLst>
        </pc:spChg>
        <pc:spChg chg="mod">
          <ac:chgData name="practicantecpc1" userId="S::practicantecpc1@compite.com.co::1737f7db-781f-497f-9432-a42775cd6cb8" providerId="AD" clId="Web-{DD1EF171-4DE5-0FB3-367F-ADD0E6FBF56D}" dt="2023-05-31T21:58:05.515" v="189" actId="20577"/>
          <ac:spMkLst>
            <pc:docMk/>
            <pc:sldMk cId="1132992980" sldId="2250"/>
            <ac:spMk id="21" creationId="{B8983146-58D8-84F5-E600-5AFC44DCA36C}"/>
          </ac:spMkLst>
        </pc:spChg>
        <pc:spChg chg="mod">
          <ac:chgData name="practicantecpc1" userId="S::practicantecpc1@compite.com.co::1737f7db-781f-497f-9432-a42775cd6cb8" providerId="AD" clId="Web-{DD1EF171-4DE5-0FB3-367F-ADD0E6FBF56D}" dt="2023-05-31T20:53:43.875" v="52" actId="20577"/>
          <ac:spMkLst>
            <pc:docMk/>
            <pc:sldMk cId="1132992980" sldId="2250"/>
            <ac:spMk id="37" creationId="{2F7F4796-FEAA-B617-4DEC-376F0F93677D}"/>
          </ac:spMkLst>
        </pc:spChg>
        <pc:picChg chg="add mod">
          <ac:chgData name="practicantecpc1" userId="S::practicantecpc1@compite.com.co::1737f7db-781f-497f-9432-a42775cd6cb8" providerId="AD" clId="Web-{DD1EF171-4DE5-0FB3-367F-ADD0E6FBF56D}" dt="2023-05-31T21:58:24.359" v="193" actId="1076"/>
          <ac:picMkLst>
            <pc:docMk/>
            <pc:sldMk cId="1132992980" sldId="2250"/>
            <ac:picMk id="2" creationId="{267EDC4A-DB6F-84D4-C2AE-BE3D4615888A}"/>
          </ac:picMkLst>
        </pc:picChg>
        <pc:picChg chg="del">
          <ac:chgData name="practicantecpc1" userId="S::practicantecpc1@compite.com.co::1737f7db-781f-497f-9432-a42775cd6cb8" providerId="AD" clId="Web-{DD1EF171-4DE5-0FB3-367F-ADD0E6FBF56D}" dt="2023-05-31T21:57:23.388" v="186"/>
          <ac:picMkLst>
            <pc:docMk/>
            <pc:sldMk cId="1132992980" sldId="2250"/>
            <ac:picMk id="9" creationId="{A2B97B0E-B246-80F9-DEFF-BB5F914863D4}"/>
          </ac:picMkLst>
        </pc:picChg>
      </pc:sldChg>
      <pc:sldChg chg="addSp delSp modSp add replId">
        <pc:chgData name="practicantecpc1" userId="S::practicantecpc1@compite.com.co::1737f7db-781f-497f-9432-a42775cd6cb8" providerId="AD" clId="Web-{DD1EF171-4DE5-0FB3-367F-ADD0E6FBF56D}" dt="2023-05-31T21:50:26.299" v="184" actId="1076"/>
        <pc:sldMkLst>
          <pc:docMk/>
          <pc:sldMk cId="1391602410" sldId="2251"/>
        </pc:sldMkLst>
        <pc:spChg chg="del">
          <ac:chgData name="practicantecpc1" userId="S::practicantecpc1@compite.com.co::1737f7db-781f-497f-9432-a42775cd6cb8" providerId="AD" clId="Web-{DD1EF171-4DE5-0FB3-367F-ADD0E6FBF56D}" dt="2023-05-31T21:49:10.688" v="172"/>
          <ac:spMkLst>
            <pc:docMk/>
            <pc:sldMk cId="1391602410" sldId="2251"/>
            <ac:spMk id="3" creationId="{560D470E-E19E-34A6-A564-8AAB46A85173}"/>
          </ac:spMkLst>
        </pc:spChg>
        <pc:spChg chg="mod">
          <ac:chgData name="practicantecpc1" userId="S::practicantecpc1@compite.com.co::1737f7db-781f-497f-9432-a42775cd6cb8" providerId="AD" clId="Web-{DD1EF171-4DE5-0FB3-367F-ADD0E6FBF56D}" dt="2023-05-31T21:48:25.812" v="160" actId="20577"/>
          <ac:spMkLst>
            <pc:docMk/>
            <pc:sldMk cId="1391602410" sldId="2251"/>
            <ac:spMk id="5" creationId="{EF3DB24E-D7AA-4857-8A41-EE042D3858C3}"/>
          </ac:spMkLst>
        </pc:spChg>
        <pc:spChg chg="del">
          <ac:chgData name="practicantecpc1" userId="S::practicantecpc1@compite.com.co::1737f7db-781f-497f-9432-a42775cd6cb8" providerId="AD" clId="Web-{DD1EF171-4DE5-0FB3-367F-ADD0E6FBF56D}" dt="2023-05-31T21:49:10.829" v="173"/>
          <ac:spMkLst>
            <pc:docMk/>
            <pc:sldMk cId="1391602410" sldId="2251"/>
            <ac:spMk id="13" creationId="{C0D78623-D459-F37E-431D-EA6965893AEB}"/>
          </ac:spMkLst>
        </pc:spChg>
        <pc:spChg chg="mod">
          <ac:chgData name="practicantecpc1" userId="S::practicantecpc1@compite.com.co::1737f7db-781f-497f-9432-a42775cd6cb8" providerId="AD" clId="Web-{DD1EF171-4DE5-0FB3-367F-ADD0E6FBF56D}" dt="2023-05-31T21:49:03.766" v="170" actId="20577"/>
          <ac:spMkLst>
            <pc:docMk/>
            <pc:sldMk cId="1391602410" sldId="2251"/>
            <ac:spMk id="21" creationId="{B8983146-58D8-84F5-E600-5AFC44DCA36C}"/>
          </ac:spMkLst>
        </pc:spChg>
        <pc:spChg chg="mod">
          <ac:chgData name="practicantecpc1" userId="S::practicantecpc1@compite.com.co::1737f7db-781f-497f-9432-a42775cd6cb8" providerId="AD" clId="Web-{DD1EF171-4DE5-0FB3-367F-ADD0E6FBF56D}" dt="2023-05-31T21:49:27.641" v="175" actId="20577"/>
          <ac:spMkLst>
            <pc:docMk/>
            <pc:sldMk cId="1391602410" sldId="2251"/>
            <ac:spMk id="23" creationId="{C2C0C4B5-EED5-217F-E887-439CCCB0DA22}"/>
          </ac:spMkLst>
        </pc:spChg>
        <pc:spChg chg="mod">
          <ac:chgData name="practicantecpc1" userId="S::practicantecpc1@compite.com.co::1737f7db-781f-497f-9432-a42775cd6cb8" providerId="AD" clId="Web-{DD1EF171-4DE5-0FB3-367F-ADD0E6FBF56D}" dt="2023-05-31T21:49:03.969" v="171" actId="1076"/>
          <ac:spMkLst>
            <pc:docMk/>
            <pc:sldMk cId="1391602410" sldId="2251"/>
            <ac:spMk id="31" creationId="{75F80FFD-2FED-F632-383C-0AB7C8243C6B}"/>
          </ac:spMkLst>
        </pc:spChg>
        <pc:picChg chg="add del mod">
          <ac:chgData name="practicantecpc1" userId="S::practicantecpc1@compite.com.co::1737f7db-781f-497f-9432-a42775cd6cb8" providerId="AD" clId="Web-{DD1EF171-4DE5-0FB3-367F-ADD0E6FBF56D}" dt="2023-05-31T21:50:03.736" v="179"/>
          <ac:picMkLst>
            <pc:docMk/>
            <pc:sldMk cId="1391602410" sldId="2251"/>
            <ac:picMk id="2" creationId="{7F078D98-2946-693C-CDCB-BA91600FA19F}"/>
          </ac:picMkLst>
        </pc:picChg>
        <pc:picChg chg="add mod">
          <ac:chgData name="practicantecpc1" userId="S::practicantecpc1@compite.com.co::1737f7db-781f-497f-9432-a42775cd6cb8" providerId="AD" clId="Web-{DD1EF171-4DE5-0FB3-367F-ADD0E6FBF56D}" dt="2023-05-31T21:50:26.299" v="184" actId="1076"/>
          <ac:picMkLst>
            <pc:docMk/>
            <pc:sldMk cId="1391602410" sldId="2251"/>
            <ac:picMk id="4" creationId="{A2705704-BC0C-FDD3-BCD2-35B96C4B45C2}"/>
          </ac:picMkLst>
        </pc:picChg>
      </pc:sldChg>
      <pc:sldChg chg="add del replId">
        <pc:chgData name="practicantecpc1" userId="S::practicantecpc1@compite.com.co::1737f7db-781f-497f-9432-a42775cd6cb8" providerId="AD" clId="Web-{DD1EF171-4DE5-0FB3-367F-ADD0E6FBF56D}" dt="2023-05-31T21:42:08.067" v="151"/>
        <pc:sldMkLst>
          <pc:docMk/>
          <pc:sldMk cId="3032191662" sldId="2252"/>
        </pc:sldMkLst>
      </pc:sldChg>
    </pc:docChg>
  </pc:docChgLst>
  <pc:docChgLst>
    <pc:chgData name="practicantecpc1" userId="S::practicantecpc1@compite.com.co::1737f7db-781f-497f-9432-a42775cd6cb8" providerId="AD" clId="Web-{6F602652-0C7A-1A63-2BF5-E3EB844DECB1}"/>
    <pc:docChg chg="modSld">
      <pc:chgData name="practicantecpc1" userId="S::practicantecpc1@compite.com.co::1737f7db-781f-497f-9432-a42775cd6cb8" providerId="AD" clId="Web-{6F602652-0C7A-1A63-2BF5-E3EB844DECB1}" dt="2023-06-02T16:33:42.760" v="119" actId="20577"/>
      <pc:docMkLst>
        <pc:docMk/>
      </pc:docMkLst>
      <pc:sldChg chg="addSp delSp modSp">
        <pc:chgData name="practicantecpc1" userId="S::practicantecpc1@compite.com.co::1737f7db-781f-497f-9432-a42775cd6cb8" providerId="AD" clId="Web-{6F602652-0C7A-1A63-2BF5-E3EB844DECB1}" dt="2023-06-02T15:00:35.797" v="35" actId="1076"/>
        <pc:sldMkLst>
          <pc:docMk/>
          <pc:sldMk cId="915753733" sldId="2154"/>
        </pc:sldMkLst>
        <pc:spChg chg="del">
          <ac:chgData name="practicantecpc1" userId="S::practicantecpc1@compite.com.co::1737f7db-781f-497f-9432-a42775cd6cb8" providerId="AD" clId="Web-{6F602652-0C7A-1A63-2BF5-E3EB844DECB1}" dt="2023-06-02T14:41:15.690" v="20"/>
          <ac:spMkLst>
            <pc:docMk/>
            <pc:sldMk cId="915753733" sldId="2154"/>
            <ac:spMk id="3" creationId="{560D470E-E19E-34A6-A564-8AAB46A85173}"/>
          </ac:spMkLst>
        </pc:spChg>
        <pc:picChg chg="add del mod">
          <ac:chgData name="practicantecpc1" userId="S::practicantecpc1@compite.com.co::1737f7db-781f-497f-9432-a42775cd6cb8" providerId="AD" clId="Web-{6F602652-0C7A-1A63-2BF5-E3EB844DECB1}" dt="2023-06-02T14:42:26.879" v="24"/>
          <ac:picMkLst>
            <pc:docMk/>
            <pc:sldMk cId="915753733" sldId="2154"/>
            <ac:picMk id="2" creationId="{27074CFB-19F3-882B-6184-973EEB959258}"/>
          </ac:picMkLst>
        </pc:picChg>
        <pc:picChg chg="add mod">
          <ac:chgData name="practicantecpc1" userId="S::practicantecpc1@compite.com.co::1737f7db-781f-497f-9432-a42775cd6cb8" providerId="AD" clId="Web-{6F602652-0C7A-1A63-2BF5-E3EB844DECB1}" dt="2023-06-02T15:00:35.797" v="35" actId="1076"/>
          <ac:picMkLst>
            <pc:docMk/>
            <pc:sldMk cId="915753733" sldId="2154"/>
            <ac:picMk id="2" creationId="{90AA2703-49D5-C04D-187C-2D10557AAF6C}"/>
          </ac:picMkLst>
        </pc:picChg>
        <pc:picChg chg="add del mod">
          <ac:chgData name="practicantecpc1" userId="S::practicantecpc1@compite.com.co::1737f7db-781f-497f-9432-a42775cd6cb8" providerId="AD" clId="Web-{6F602652-0C7A-1A63-2BF5-E3EB844DECB1}" dt="2023-06-02T14:42:33.833" v="28"/>
          <ac:picMkLst>
            <pc:docMk/>
            <pc:sldMk cId="915753733" sldId="2154"/>
            <ac:picMk id="4" creationId="{715940A9-B37C-2F74-BD2B-89D7118EFFF4}"/>
          </ac:picMkLst>
        </pc:picChg>
        <pc:picChg chg="add del mod">
          <ac:chgData name="practicantecpc1" userId="S::practicantecpc1@compite.com.co::1737f7db-781f-497f-9432-a42775cd6cb8" providerId="AD" clId="Web-{6F602652-0C7A-1A63-2BF5-E3EB844DECB1}" dt="2023-06-02T15:00:30.281" v="32"/>
          <ac:picMkLst>
            <pc:docMk/>
            <pc:sldMk cId="915753733" sldId="2154"/>
            <ac:picMk id="6" creationId="{4340A872-AFC2-A7D3-ED80-255A47BB3273}"/>
          </ac:picMkLst>
        </pc:picChg>
      </pc:sldChg>
      <pc:sldChg chg="modSp">
        <pc:chgData name="practicantecpc1" userId="S::practicantecpc1@compite.com.co::1737f7db-781f-497f-9432-a42775cd6cb8" providerId="AD" clId="Web-{6F602652-0C7A-1A63-2BF5-E3EB844DECB1}" dt="2023-06-02T16:33:42.760" v="119" actId="20577"/>
        <pc:sldMkLst>
          <pc:docMk/>
          <pc:sldMk cId="3166805674" sldId="2158"/>
        </pc:sldMkLst>
        <pc:spChg chg="mod">
          <ac:chgData name="practicantecpc1" userId="S::practicantecpc1@compite.com.co::1737f7db-781f-497f-9432-a42775cd6cb8" providerId="AD" clId="Web-{6F602652-0C7A-1A63-2BF5-E3EB844DECB1}" dt="2023-06-02T16:33:42.760" v="119" actId="20577"/>
          <ac:spMkLst>
            <pc:docMk/>
            <pc:sldMk cId="3166805674" sldId="2158"/>
            <ac:spMk id="23" creationId="{C2C0C4B5-EED5-217F-E887-439CCCB0DA22}"/>
          </ac:spMkLst>
        </pc:spChg>
      </pc:sldChg>
      <pc:sldChg chg="modSp">
        <pc:chgData name="practicantecpc1" userId="S::practicantecpc1@compite.com.co::1737f7db-781f-497f-9432-a42775cd6cb8" providerId="AD" clId="Web-{6F602652-0C7A-1A63-2BF5-E3EB844DECB1}" dt="2023-06-02T15:37:41.218" v="81" actId="20577"/>
        <pc:sldMkLst>
          <pc:docMk/>
          <pc:sldMk cId="3367398174" sldId="2159"/>
        </pc:sldMkLst>
        <pc:spChg chg="mod">
          <ac:chgData name="practicantecpc1" userId="S::practicantecpc1@compite.com.co::1737f7db-781f-497f-9432-a42775cd6cb8" providerId="AD" clId="Web-{6F602652-0C7A-1A63-2BF5-E3EB844DECB1}" dt="2023-06-02T15:37:41.218" v="81" actId="20577"/>
          <ac:spMkLst>
            <pc:docMk/>
            <pc:sldMk cId="3367398174" sldId="2159"/>
            <ac:spMk id="23" creationId="{C2C0C4B5-EED5-217F-E887-439CCCB0DA22}"/>
          </ac:spMkLst>
        </pc:spChg>
        <pc:spChg chg="mod">
          <ac:chgData name="practicantecpc1" userId="S::practicantecpc1@compite.com.co::1737f7db-781f-497f-9432-a42775cd6cb8" providerId="AD" clId="Web-{6F602652-0C7A-1A63-2BF5-E3EB844DECB1}" dt="2023-06-02T15:37:17.436" v="74" actId="20577"/>
          <ac:spMkLst>
            <pc:docMk/>
            <pc:sldMk cId="3367398174" sldId="2159"/>
            <ac:spMk id="36" creationId="{4C5C8A5C-3EA7-2DE3-3028-27BEF3ED67EB}"/>
          </ac:spMkLst>
        </pc:spChg>
      </pc:sldChg>
      <pc:sldChg chg="modSp">
        <pc:chgData name="practicantecpc1" userId="S::practicantecpc1@compite.com.co::1737f7db-781f-497f-9432-a42775cd6cb8" providerId="AD" clId="Web-{6F602652-0C7A-1A63-2BF5-E3EB844DECB1}" dt="2023-06-02T15:07:04.574" v="71" actId="14100"/>
        <pc:sldMkLst>
          <pc:docMk/>
          <pc:sldMk cId="811551883" sldId="2206"/>
        </pc:sldMkLst>
        <pc:spChg chg="mod">
          <ac:chgData name="practicantecpc1" userId="S::practicantecpc1@compite.com.co::1737f7db-781f-497f-9432-a42775cd6cb8" providerId="AD" clId="Web-{6F602652-0C7A-1A63-2BF5-E3EB844DECB1}" dt="2023-06-02T15:05:11.165" v="49" actId="20577"/>
          <ac:spMkLst>
            <pc:docMk/>
            <pc:sldMk cId="811551883" sldId="2206"/>
            <ac:spMk id="21" creationId="{B8983146-58D8-84F5-E600-5AFC44DCA36C}"/>
          </ac:spMkLst>
        </pc:spChg>
        <pc:spChg chg="mod">
          <ac:chgData name="practicantecpc1" userId="S::practicantecpc1@compite.com.co::1737f7db-781f-497f-9432-a42775cd6cb8" providerId="AD" clId="Web-{6F602652-0C7A-1A63-2BF5-E3EB844DECB1}" dt="2023-06-02T15:07:04.574" v="71" actId="14100"/>
          <ac:spMkLst>
            <pc:docMk/>
            <pc:sldMk cId="811551883" sldId="2206"/>
            <ac:spMk id="23" creationId="{C2C0C4B5-EED5-217F-E887-439CCCB0DA22}"/>
          </ac:spMkLst>
        </pc:spChg>
        <pc:spChg chg="mod">
          <ac:chgData name="practicantecpc1" userId="S::practicantecpc1@compite.com.co::1737f7db-781f-497f-9432-a42775cd6cb8" providerId="AD" clId="Web-{6F602652-0C7A-1A63-2BF5-E3EB844DECB1}" dt="2023-06-02T15:05:13.524" v="50" actId="1076"/>
          <ac:spMkLst>
            <pc:docMk/>
            <pc:sldMk cId="811551883" sldId="2206"/>
            <ac:spMk id="31" creationId="{75F80FFD-2FED-F632-383C-0AB7C8243C6B}"/>
          </ac:spMkLst>
        </pc:spChg>
        <pc:spChg chg="mod">
          <ac:chgData name="practicantecpc1" userId="S::practicantecpc1@compite.com.co::1737f7db-781f-497f-9432-a42775cd6cb8" providerId="AD" clId="Web-{6F602652-0C7A-1A63-2BF5-E3EB844DECB1}" dt="2023-06-02T15:06:11.370" v="60" actId="1076"/>
          <ac:spMkLst>
            <pc:docMk/>
            <pc:sldMk cId="811551883" sldId="2206"/>
            <ac:spMk id="32" creationId="{CE89DD55-C2FE-85D3-3F35-98B0C7E2104F}"/>
          </ac:spMkLst>
        </pc:spChg>
        <pc:spChg chg="mod">
          <ac:chgData name="practicantecpc1" userId="S::practicantecpc1@compite.com.co::1737f7db-781f-497f-9432-a42775cd6cb8" providerId="AD" clId="Web-{6F602652-0C7A-1A63-2BF5-E3EB844DECB1}" dt="2023-06-02T15:06:17.870" v="61" actId="1076"/>
          <ac:spMkLst>
            <pc:docMk/>
            <pc:sldMk cId="811551883" sldId="2206"/>
            <ac:spMk id="33" creationId="{F0BA4B12-4F37-C40C-B5A0-4F35856FB96A}"/>
          </ac:spMkLst>
        </pc:spChg>
      </pc:sldChg>
      <pc:sldChg chg="addSp delSp modSp">
        <pc:chgData name="practicantecpc1" userId="S::practicantecpc1@compite.com.co::1737f7db-781f-497f-9432-a42775cd6cb8" providerId="AD" clId="Web-{6F602652-0C7A-1A63-2BF5-E3EB844DECB1}" dt="2023-06-02T16:17:00.116" v="104" actId="20577"/>
        <pc:sldMkLst>
          <pc:docMk/>
          <pc:sldMk cId="3373233852" sldId="2228"/>
        </pc:sldMkLst>
        <pc:spChg chg="del">
          <ac:chgData name="practicantecpc1" userId="S::practicantecpc1@compite.com.co::1737f7db-781f-497f-9432-a42775cd6cb8" providerId="AD" clId="Web-{6F602652-0C7A-1A63-2BF5-E3EB844DECB1}" dt="2023-06-02T16:14:39.908" v="82"/>
          <ac:spMkLst>
            <pc:docMk/>
            <pc:sldMk cId="3373233852" sldId="2228"/>
            <ac:spMk id="3" creationId="{560D470E-E19E-34A6-A564-8AAB46A85173}"/>
          </ac:spMkLst>
        </pc:spChg>
        <pc:spChg chg="mod">
          <ac:chgData name="practicantecpc1" userId="S::practicantecpc1@compite.com.co::1737f7db-781f-497f-9432-a42775cd6cb8" providerId="AD" clId="Web-{6F602652-0C7A-1A63-2BF5-E3EB844DECB1}" dt="2023-06-02T16:17:00.116" v="104" actId="20577"/>
          <ac:spMkLst>
            <pc:docMk/>
            <pc:sldMk cId="3373233852" sldId="2228"/>
            <ac:spMk id="23" creationId="{C2C0C4B5-EED5-217F-E887-439CCCB0DA22}"/>
          </ac:spMkLst>
        </pc:spChg>
        <pc:picChg chg="add del mod">
          <ac:chgData name="practicantecpc1" userId="S::practicantecpc1@compite.com.co::1737f7db-781f-497f-9432-a42775cd6cb8" providerId="AD" clId="Web-{6F602652-0C7A-1A63-2BF5-E3EB844DECB1}" dt="2023-06-02T16:14:52.971" v="87"/>
          <ac:picMkLst>
            <pc:docMk/>
            <pc:sldMk cId="3373233852" sldId="2228"/>
            <ac:picMk id="2" creationId="{979B8E07-A1AC-270D-C4F4-A1B25AD46715}"/>
          </ac:picMkLst>
        </pc:picChg>
        <pc:picChg chg="add del mod">
          <ac:chgData name="practicantecpc1" userId="S::practicantecpc1@compite.com.co::1737f7db-781f-497f-9432-a42775cd6cb8" providerId="AD" clId="Web-{6F602652-0C7A-1A63-2BF5-E3EB844DECB1}" dt="2023-06-02T16:15:38.004" v="95"/>
          <ac:picMkLst>
            <pc:docMk/>
            <pc:sldMk cId="3373233852" sldId="2228"/>
            <ac:picMk id="4" creationId="{9EBC5CA7-1874-7C0E-B003-37157029ABF3}"/>
          </ac:picMkLst>
        </pc:picChg>
        <pc:picChg chg="add mod">
          <ac:chgData name="practicantecpc1" userId="S::practicantecpc1@compite.com.co::1737f7db-781f-497f-9432-a42775cd6cb8" providerId="AD" clId="Web-{6F602652-0C7A-1A63-2BF5-E3EB844DECB1}" dt="2023-06-02T16:15:53.863" v="98" actId="1076"/>
          <ac:picMkLst>
            <pc:docMk/>
            <pc:sldMk cId="3373233852" sldId="2228"/>
            <ac:picMk id="6" creationId="{EB27F55D-9339-8B15-AD6C-2C3929B32D93}"/>
          </ac:picMkLst>
        </pc:picChg>
      </pc:sldChg>
      <pc:sldChg chg="modSp">
        <pc:chgData name="practicantecpc1" userId="S::practicantecpc1@compite.com.co::1737f7db-781f-497f-9432-a42775cd6cb8" providerId="AD" clId="Web-{6F602652-0C7A-1A63-2BF5-E3EB844DECB1}" dt="2023-06-02T16:33:39.635" v="118" actId="20577"/>
        <pc:sldMkLst>
          <pc:docMk/>
          <pc:sldMk cId="3411244120" sldId="2229"/>
        </pc:sldMkLst>
        <pc:spChg chg="mod">
          <ac:chgData name="practicantecpc1" userId="S::practicantecpc1@compite.com.co::1737f7db-781f-497f-9432-a42775cd6cb8" providerId="AD" clId="Web-{6F602652-0C7A-1A63-2BF5-E3EB844DECB1}" dt="2023-06-02T16:33:39.635" v="118" actId="20577"/>
          <ac:spMkLst>
            <pc:docMk/>
            <pc:sldMk cId="3411244120" sldId="2229"/>
            <ac:spMk id="23" creationId="{C2C0C4B5-EED5-217F-E887-439CCCB0DA22}"/>
          </ac:spMkLst>
        </pc:spChg>
      </pc:sldChg>
      <pc:sldChg chg="addSp delSp modSp">
        <pc:chgData name="practicantecpc1" userId="S::practicantecpc1@compite.com.co::1737f7db-781f-497f-9432-a42775cd6cb8" providerId="AD" clId="Web-{6F602652-0C7A-1A63-2BF5-E3EB844DECB1}" dt="2023-06-02T16:28:50.109" v="110" actId="1076"/>
        <pc:sldMkLst>
          <pc:docMk/>
          <pc:sldMk cId="1132992980" sldId="2250"/>
        </pc:sldMkLst>
        <pc:spChg chg="mod">
          <ac:chgData name="practicantecpc1" userId="S::practicantecpc1@compite.com.co::1737f7db-781f-497f-9432-a42775cd6cb8" providerId="AD" clId="Web-{6F602652-0C7A-1A63-2BF5-E3EB844DECB1}" dt="2023-06-02T16:24:55.195" v="106" actId="20577"/>
          <ac:spMkLst>
            <pc:docMk/>
            <pc:sldMk cId="1132992980" sldId="2250"/>
            <ac:spMk id="37" creationId="{2F7F4796-FEAA-B617-4DEC-376F0F93677D}"/>
          </ac:spMkLst>
        </pc:spChg>
        <pc:picChg chg="del">
          <ac:chgData name="practicantecpc1" userId="S::practicantecpc1@compite.com.co::1737f7db-781f-497f-9432-a42775cd6cb8" providerId="AD" clId="Web-{6F602652-0C7A-1A63-2BF5-E3EB844DECB1}" dt="2023-06-02T16:28:37.718" v="107"/>
          <ac:picMkLst>
            <pc:docMk/>
            <pc:sldMk cId="1132992980" sldId="2250"/>
            <ac:picMk id="2" creationId="{267EDC4A-DB6F-84D4-C2AE-BE3D4615888A}"/>
          </ac:picMkLst>
        </pc:picChg>
        <pc:picChg chg="add mod">
          <ac:chgData name="practicantecpc1" userId="S::practicantecpc1@compite.com.co::1737f7db-781f-497f-9432-a42775cd6cb8" providerId="AD" clId="Web-{6F602652-0C7A-1A63-2BF5-E3EB844DECB1}" dt="2023-06-02T16:28:50.109" v="110" actId="1076"/>
          <ac:picMkLst>
            <pc:docMk/>
            <pc:sldMk cId="1132992980" sldId="2250"/>
            <ac:picMk id="3" creationId="{15C20B77-F60F-412C-AFC5-93DA63C474A7}"/>
          </ac:picMkLst>
        </pc:picChg>
      </pc:sldChg>
      <pc:sldChg chg="addSp delSp modSp">
        <pc:chgData name="practicantecpc1" userId="S::practicantecpc1@compite.com.co::1737f7db-781f-497f-9432-a42775cd6cb8" providerId="AD" clId="Web-{6F602652-0C7A-1A63-2BF5-E3EB844DECB1}" dt="2023-06-02T14:17:18.454" v="19" actId="20577"/>
        <pc:sldMkLst>
          <pc:docMk/>
          <pc:sldMk cId="3827820972" sldId="2253"/>
        </pc:sldMkLst>
        <pc:spChg chg="del">
          <ac:chgData name="practicantecpc1" userId="S::practicantecpc1@compite.com.co::1737f7db-781f-497f-9432-a42775cd6cb8" providerId="AD" clId="Web-{6F602652-0C7A-1A63-2BF5-E3EB844DECB1}" dt="2023-06-02T14:11:57.429" v="0"/>
          <ac:spMkLst>
            <pc:docMk/>
            <pc:sldMk cId="3827820972" sldId="2253"/>
            <ac:spMk id="3" creationId="{560D470E-E19E-34A6-A564-8AAB46A85173}"/>
          </ac:spMkLst>
        </pc:spChg>
        <pc:spChg chg="del">
          <ac:chgData name="practicantecpc1" userId="S::practicantecpc1@compite.com.co::1737f7db-781f-497f-9432-a42775cd6cb8" providerId="AD" clId="Web-{6F602652-0C7A-1A63-2BF5-E3EB844DECB1}" dt="2023-06-02T14:12:04.726" v="1"/>
          <ac:spMkLst>
            <pc:docMk/>
            <pc:sldMk cId="3827820972" sldId="2253"/>
            <ac:spMk id="13" creationId="{7E697D15-D87F-6888-622E-DAFD0BE0B960}"/>
          </ac:spMkLst>
        </pc:spChg>
        <pc:spChg chg="mod">
          <ac:chgData name="practicantecpc1" userId="S::practicantecpc1@compite.com.co::1737f7db-781f-497f-9432-a42775cd6cb8" providerId="AD" clId="Web-{6F602652-0C7A-1A63-2BF5-E3EB844DECB1}" dt="2023-06-02T14:17:18.454" v="19" actId="20577"/>
          <ac:spMkLst>
            <pc:docMk/>
            <pc:sldMk cId="3827820972" sldId="2253"/>
            <ac:spMk id="21" creationId="{B8983146-58D8-84F5-E600-5AFC44DCA36C}"/>
          </ac:spMkLst>
        </pc:spChg>
        <pc:picChg chg="add del mod">
          <ac:chgData name="practicantecpc1" userId="S::practicantecpc1@compite.com.co::1737f7db-781f-497f-9432-a42775cd6cb8" providerId="AD" clId="Web-{6F602652-0C7A-1A63-2BF5-E3EB844DECB1}" dt="2023-06-02T14:12:12.383" v="4"/>
          <ac:picMkLst>
            <pc:docMk/>
            <pc:sldMk cId="3827820972" sldId="2253"/>
            <ac:picMk id="2" creationId="{A8211193-47B5-443F-39AB-FB91D73D9597}"/>
          </ac:picMkLst>
        </pc:picChg>
        <pc:picChg chg="add del mod">
          <ac:chgData name="practicantecpc1" userId="S::practicantecpc1@compite.com.co::1737f7db-781f-497f-9432-a42775cd6cb8" providerId="AD" clId="Web-{6F602652-0C7A-1A63-2BF5-E3EB844DECB1}" dt="2023-06-02T14:12:46.509" v="8"/>
          <ac:picMkLst>
            <pc:docMk/>
            <pc:sldMk cId="3827820972" sldId="2253"/>
            <ac:picMk id="4" creationId="{89E041A4-4E5E-C459-ADE0-032D3DBBFC9B}"/>
          </ac:picMkLst>
        </pc:picChg>
        <pc:picChg chg="add mod">
          <ac:chgData name="practicantecpc1" userId="S::practicantecpc1@compite.com.co::1737f7db-781f-497f-9432-a42775cd6cb8" providerId="AD" clId="Web-{6F602652-0C7A-1A63-2BF5-E3EB844DECB1}" dt="2023-06-02T14:12:47.025" v="11" actId="1076"/>
          <ac:picMkLst>
            <pc:docMk/>
            <pc:sldMk cId="3827820972" sldId="2253"/>
            <ac:picMk id="6" creationId="{5691A3CC-5ABA-1826-5D1E-4D714D74FB0B}"/>
          </ac:picMkLst>
        </pc:picChg>
      </pc:sldChg>
    </pc:docChg>
  </pc:docChgLst>
  <pc:docChgLst>
    <pc:chgData name="Fabian Bernal Lopez" userId="a2b67318-d2f6-4283-843a-aa662118e1da" providerId="ADAL" clId="{99929E5C-6EED-43E6-8AF9-79CFD6568F5D}"/>
    <pc:docChg chg="undo custSel modSld">
      <pc:chgData name="Fabian Bernal Lopez" userId="a2b67318-d2f6-4283-843a-aa662118e1da" providerId="ADAL" clId="{99929E5C-6EED-43E6-8AF9-79CFD6568F5D}" dt="2023-06-26T14:09:15.104" v="670" actId="20577"/>
      <pc:docMkLst>
        <pc:docMk/>
      </pc:docMkLst>
      <pc:sldChg chg="modSp mod">
        <pc:chgData name="Fabian Bernal Lopez" userId="a2b67318-d2f6-4283-843a-aa662118e1da" providerId="ADAL" clId="{99929E5C-6EED-43E6-8AF9-79CFD6568F5D}" dt="2023-06-13T17:58:48.481" v="586" actId="20577"/>
        <pc:sldMkLst>
          <pc:docMk/>
          <pc:sldMk cId="1266299701" sldId="2140"/>
        </pc:sldMkLst>
        <pc:spChg chg="mod">
          <ac:chgData name="Fabian Bernal Lopez" userId="a2b67318-d2f6-4283-843a-aa662118e1da" providerId="ADAL" clId="{99929E5C-6EED-43E6-8AF9-79CFD6568F5D}" dt="2023-06-07T13:15:45.611" v="109" actId="6549"/>
          <ac:spMkLst>
            <pc:docMk/>
            <pc:sldMk cId="1266299701" sldId="2140"/>
            <ac:spMk id="3" creationId="{560D470E-E19E-34A6-A564-8AAB46A85173}"/>
          </ac:spMkLst>
        </pc:spChg>
        <pc:spChg chg="mod">
          <ac:chgData name="Fabian Bernal Lopez" userId="a2b67318-d2f6-4283-843a-aa662118e1da" providerId="ADAL" clId="{99929E5C-6EED-43E6-8AF9-79CFD6568F5D}" dt="2023-06-07T13:14:59.431" v="17" actId="20577"/>
          <ac:spMkLst>
            <pc:docMk/>
            <pc:sldMk cId="1266299701" sldId="2140"/>
            <ac:spMk id="5" creationId="{EF3DB24E-D7AA-4857-8A41-EE042D3858C3}"/>
          </ac:spMkLst>
        </pc:spChg>
        <pc:spChg chg="mod">
          <ac:chgData name="Fabian Bernal Lopez" userId="a2b67318-d2f6-4283-843a-aa662118e1da" providerId="ADAL" clId="{99929E5C-6EED-43E6-8AF9-79CFD6568F5D}" dt="2023-06-07T13:16:05.664" v="150" actId="20577"/>
          <ac:spMkLst>
            <pc:docMk/>
            <pc:sldMk cId="1266299701" sldId="2140"/>
            <ac:spMk id="21" creationId="{B8983146-58D8-84F5-E600-5AFC44DCA36C}"/>
          </ac:spMkLst>
        </pc:spChg>
        <pc:spChg chg="mod">
          <ac:chgData name="Fabian Bernal Lopez" userId="a2b67318-d2f6-4283-843a-aa662118e1da" providerId="ADAL" clId="{99929E5C-6EED-43E6-8AF9-79CFD6568F5D}" dt="2023-06-13T17:58:48.481" v="586" actId="20577"/>
          <ac:spMkLst>
            <pc:docMk/>
            <pc:sldMk cId="1266299701" sldId="2140"/>
            <ac:spMk id="32" creationId="{CE89DD55-C2FE-85D3-3F35-98B0C7E2104F}"/>
          </ac:spMkLst>
        </pc:spChg>
        <pc:spChg chg="mod">
          <ac:chgData name="Fabian Bernal Lopez" userId="a2b67318-d2f6-4283-843a-aa662118e1da" providerId="ADAL" clId="{99929E5C-6EED-43E6-8AF9-79CFD6568F5D}" dt="2023-06-07T14:39:52.499" v="165" actId="20577"/>
          <ac:spMkLst>
            <pc:docMk/>
            <pc:sldMk cId="1266299701" sldId="2140"/>
            <ac:spMk id="34" creationId="{829AEC0A-F1D4-E8DA-DE35-F73B95854842}"/>
          </ac:spMkLst>
        </pc:spChg>
      </pc:sldChg>
      <pc:sldChg chg="delSp modSp mod">
        <pc:chgData name="Fabian Bernal Lopez" userId="a2b67318-d2f6-4283-843a-aa662118e1da" providerId="ADAL" clId="{99929E5C-6EED-43E6-8AF9-79CFD6568F5D}" dt="2023-06-13T17:53:05.893" v="392" actId="20577"/>
        <pc:sldMkLst>
          <pc:docMk/>
          <pc:sldMk cId="3391219803" sldId="2145"/>
        </pc:sldMkLst>
        <pc:spChg chg="mod">
          <ac:chgData name="Fabian Bernal Lopez" userId="a2b67318-d2f6-4283-843a-aa662118e1da" providerId="ADAL" clId="{99929E5C-6EED-43E6-8AF9-79CFD6568F5D}" dt="2023-06-13T17:53:05.893" v="392" actId="20577"/>
          <ac:spMkLst>
            <pc:docMk/>
            <pc:sldMk cId="3391219803" sldId="2145"/>
            <ac:spMk id="14" creationId="{A9A02A7E-090F-FF05-C6AC-F023F3937309}"/>
          </ac:spMkLst>
        </pc:spChg>
        <pc:spChg chg="del">
          <ac:chgData name="Fabian Bernal Lopez" userId="a2b67318-d2f6-4283-843a-aa662118e1da" providerId="ADAL" clId="{99929E5C-6EED-43E6-8AF9-79CFD6568F5D}" dt="2023-06-07T14:49:01.299" v="277" actId="478"/>
          <ac:spMkLst>
            <pc:docMk/>
            <pc:sldMk cId="3391219803" sldId="2145"/>
            <ac:spMk id="15" creationId="{38FF7F0D-81B6-143F-3092-79860E7B86B3}"/>
          </ac:spMkLst>
        </pc:spChg>
        <pc:spChg chg="del">
          <ac:chgData name="Fabian Bernal Lopez" userId="a2b67318-d2f6-4283-843a-aa662118e1da" providerId="ADAL" clId="{99929E5C-6EED-43E6-8AF9-79CFD6568F5D}" dt="2023-06-07T14:49:02.978" v="278" actId="478"/>
          <ac:spMkLst>
            <pc:docMk/>
            <pc:sldMk cId="3391219803" sldId="2145"/>
            <ac:spMk id="16" creationId="{7147EED1-E3FE-939B-F462-64120A99C795}"/>
          </ac:spMkLst>
        </pc:spChg>
        <pc:spChg chg="del mod">
          <ac:chgData name="Fabian Bernal Lopez" userId="a2b67318-d2f6-4283-843a-aa662118e1da" providerId="ADAL" clId="{99929E5C-6EED-43E6-8AF9-79CFD6568F5D}" dt="2023-06-07T14:50:41.763" v="300" actId="478"/>
          <ac:spMkLst>
            <pc:docMk/>
            <pc:sldMk cId="3391219803" sldId="2145"/>
            <ac:spMk id="17" creationId="{2435B1C3-29F0-51F5-AADE-C4B5D4AAE5C7}"/>
          </ac:spMkLst>
        </pc:spChg>
        <pc:spChg chg="mod">
          <ac:chgData name="Fabian Bernal Lopez" userId="a2b67318-d2f6-4283-843a-aa662118e1da" providerId="ADAL" clId="{99929E5C-6EED-43E6-8AF9-79CFD6568F5D}" dt="2023-06-07T14:48:55.396" v="275" actId="1076"/>
          <ac:spMkLst>
            <pc:docMk/>
            <pc:sldMk cId="3391219803" sldId="2145"/>
            <ac:spMk id="21" creationId="{B8983146-58D8-84F5-E600-5AFC44DCA36C}"/>
          </ac:spMkLst>
        </pc:spChg>
        <pc:spChg chg="mod">
          <ac:chgData name="Fabian Bernal Lopez" userId="a2b67318-d2f6-4283-843a-aa662118e1da" providerId="ADAL" clId="{99929E5C-6EED-43E6-8AF9-79CFD6568F5D}" dt="2023-06-07T14:48:58.001" v="276" actId="1076"/>
          <ac:spMkLst>
            <pc:docMk/>
            <pc:sldMk cId="3391219803" sldId="2145"/>
            <ac:spMk id="37" creationId="{2F7F4796-FEAA-B617-4DEC-376F0F93677D}"/>
          </ac:spMkLst>
        </pc:spChg>
      </pc:sldChg>
      <pc:sldChg chg="delSp modSp mod">
        <pc:chgData name="Fabian Bernal Lopez" userId="a2b67318-d2f6-4283-843a-aa662118e1da" providerId="ADAL" clId="{99929E5C-6EED-43E6-8AF9-79CFD6568F5D}" dt="2023-06-13T17:53:24.563" v="399" actId="20577"/>
        <pc:sldMkLst>
          <pc:docMk/>
          <pc:sldMk cId="302000388" sldId="2155"/>
        </pc:sldMkLst>
        <pc:spChg chg="mod">
          <ac:chgData name="Fabian Bernal Lopez" userId="a2b67318-d2f6-4283-843a-aa662118e1da" providerId="ADAL" clId="{99929E5C-6EED-43E6-8AF9-79CFD6568F5D}" dt="2023-06-13T17:53:24.563" v="399" actId="20577"/>
          <ac:spMkLst>
            <pc:docMk/>
            <pc:sldMk cId="302000388" sldId="2155"/>
            <ac:spMk id="14" creationId="{A9A02A7E-090F-FF05-C6AC-F023F3937309}"/>
          </ac:spMkLst>
        </pc:spChg>
        <pc:spChg chg="del">
          <ac:chgData name="Fabian Bernal Lopez" userId="a2b67318-d2f6-4283-843a-aa662118e1da" providerId="ADAL" clId="{99929E5C-6EED-43E6-8AF9-79CFD6568F5D}" dt="2023-06-07T14:45:40.212" v="228" actId="478"/>
          <ac:spMkLst>
            <pc:docMk/>
            <pc:sldMk cId="302000388" sldId="2155"/>
            <ac:spMk id="15" creationId="{38FF7F0D-81B6-143F-3092-79860E7B86B3}"/>
          </ac:spMkLst>
        </pc:spChg>
        <pc:spChg chg="del">
          <ac:chgData name="Fabian Bernal Lopez" userId="a2b67318-d2f6-4283-843a-aa662118e1da" providerId="ADAL" clId="{99929E5C-6EED-43E6-8AF9-79CFD6568F5D}" dt="2023-06-07T14:45:42.098" v="229" actId="478"/>
          <ac:spMkLst>
            <pc:docMk/>
            <pc:sldMk cId="302000388" sldId="2155"/>
            <ac:spMk id="16" creationId="{7147EED1-E3FE-939B-F462-64120A99C795}"/>
          </ac:spMkLst>
        </pc:spChg>
        <pc:spChg chg="del">
          <ac:chgData name="Fabian Bernal Lopez" userId="a2b67318-d2f6-4283-843a-aa662118e1da" providerId="ADAL" clId="{99929E5C-6EED-43E6-8AF9-79CFD6568F5D}" dt="2023-06-07T14:50:43.761" v="301" actId="478"/>
          <ac:spMkLst>
            <pc:docMk/>
            <pc:sldMk cId="302000388" sldId="2155"/>
            <ac:spMk id="17" creationId="{2435B1C3-29F0-51F5-AADE-C4B5D4AAE5C7}"/>
          </ac:spMkLst>
        </pc:spChg>
        <pc:spChg chg="mod">
          <ac:chgData name="Fabian Bernal Lopez" userId="a2b67318-d2f6-4283-843a-aa662118e1da" providerId="ADAL" clId="{99929E5C-6EED-43E6-8AF9-79CFD6568F5D}" dt="2023-06-07T14:45:16.817" v="226" actId="1076"/>
          <ac:spMkLst>
            <pc:docMk/>
            <pc:sldMk cId="302000388" sldId="2155"/>
            <ac:spMk id="21" creationId="{B8983146-58D8-84F5-E600-5AFC44DCA36C}"/>
          </ac:spMkLst>
        </pc:spChg>
        <pc:spChg chg="mod">
          <ac:chgData name="Fabian Bernal Lopez" userId="a2b67318-d2f6-4283-843a-aa662118e1da" providerId="ADAL" clId="{99929E5C-6EED-43E6-8AF9-79CFD6568F5D}" dt="2023-06-07T14:45:20.833" v="227" actId="1076"/>
          <ac:spMkLst>
            <pc:docMk/>
            <pc:sldMk cId="302000388" sldId="2155"/>
            <ac:spMk id="37" creationId="{2F7F4796-FEAA-B617-4DEC-376F0F93677D}"/>
          </ac:spMkLst>
        </pc:spChg>
      </pc:sldChg>
      <pc:sldChg chg="modSp mod">
        <pc:chgData name="Fabian Bernal Lopez" userId="a2b67318-d2f6-4283-843a-aa662118e1da" providerId="ADAL" clId="{99929E5C-6EED-43E6-8AF9-79CFD6568F5D}" dt="2023-06-13T17:57:00.674" v="560" actId="20577"/>
        <pc:sldMkLst>
          <pc:docMk/>
          <pc:sldMk cId="2012096808" sldId="2156"/>
        </pc:sldMkLst>
        <pc:spChg chg="mod">
          <ac:chgData name="Fabian Bernal Lopez" userId="a2b67318-d2f6-4283-843a-aa662118e1da" providerId="ADAL" clId="{99929E5C-6EED-43E6-8AF9-79CFD6568F5D}" dt="2023-06-13T17:55:55.004" v="419" actId="20577"/>
          <ac:spMkLst>
            <pc:docMk/>
            <pc:sldMk cId="2012096808" sldId="2156"/>
            <ac:spMk id="3" creationId="{560D470E-E19E-34A6-A564-8AAB46A85173}"/>
          </ac:spMkLst>
        </pc:spChg>
        <pc:spChg chg="mod">
          <ac:chgData name="Fabian Bernal Lopez" userId="a2b67318-d2f6-4283-843a-aa662118e1da" providerId="ADAL" clId="{99929E5C-6EED-43E6-8AF9-79CFD6568F5D}" dt="2023-06-13T17:56:33.526" v="498" actId="20577"/>
          <ac:spMkLst>
            <pc:docMk/>
            <pc:sldMk cId="2012096808" sldId="2156"/>
            <ac:spMk id="21" creationId="{B8983146-58D8-84F5-E600-5AFC44DCA36C}"/>
          </ac:spMkLst>
        </pc:spChg>
        <pc:spChg chg="mod">
          <ac:chgData name="Fabian Bernal Lopez" userId="a2b67318-d2f6-4283-843a-aa662118e1da" providerId="ADAL" clId="{99929E5C-6EED-43E6-8AF9-79CFD6568F5D}" dt="2023-06-13T17:57:00.674" v="560" actId="20577"/>
          <ac:spMkLst>
            <pc:docMk/>
            <pc:sldMk cId="2012096808" sldId="2156"/>
            <ac:spMk id="32" creationId="{CE89DD55-C2FE-85D3-3F35-98B0C7E2104F}"/>
          </ac:spMkLst>
        </pc:spChg>
        <pc:spChg chg="mod">
          <ac:chgData name="Fabian Bernal Lopez" userId="a2b67318-d2f6-4283-843a-aa662118e1da" providerId="ADAL" clId="{99929E5C-6EED-43E6-8AF9-79CFD6568F5D}" dt="2023-06-13T17:56:55.447" v="555" actId="20577"/>
          <ac:spMkLst>
            <pc:docMk/>
            <pc:sldMk cId="2012096808" sldId="2156"/>
            <ac:spMk id="37" creationId="{2F7F4796-FEAA-B617-4DEC-376F0F93677D}"/>
          </ac:spMkLst>
        </pc:spChg>
      </pc:sldChg>
      <pc:sldChg chg="modSp">
        <pc:chgData name="Fabian Bernal Lopez" userId="a2b67318-d2f6-4283-843a-aa662118e1da" providerId="ADAL" clId="{99929E5C-6EED-43E6-8AF9-79CFD6568F5D}" dt="2023-06-13T17:57:56.492" v="576" actId="20577"/>
        <pc:sldMkLst>
          <pc:docMk/>
          <pc:sldMk cId="3046703683" sldId="2165"/>
        </pc:sldMkLst>
        <pc:spChg chg="mod">
          <ac:chgData name="Fabian Bernal Lopez" userId="a2b67318-d2f6-4283-843a-aa662118e1da" providerId="ADAL" clId="{99929E5C-6EED-43E6-8AF9-79CFD6568F5D}" dt="2023-06-13T17:57:56.492" v="576" actId="20577"/>
          <ac:spMkLst>
            <pc:docMk/>
            <pc:sldMk cId="3046703683" sldId="2165"/>
            <ac:spMk id="14" creationId="{380BCC77-B8BA-FFFA-99E3-96F98E9E6E64}"/>
          </ac:spMkLst>
        </pc:spChg>
      </pc:sldChg>
      <pc:sldChg chg="modSp">
        <pc:chgData name="Fabian Bernal Lopez" userId="a2b67318-d2f6-4283-843a-aa662118e1da" providerId="ADAL" clId="{99929E5C-6EED-43E6-8AF9-79CFD6568F5D}" dt="2023-06-13T17:58:07.584" v="579" actId="20577"/>
        <pc:sldMkLst>
          <pc:docMk/>
          <pc:sldMk cId="3115477641" sldId="2166"/>
        </pc:sldMkLst>
        <pc:spChg chg="mod">
          <ac:chgData name="Fabian Bernal Lopez" userId="a2b67318-d2f6-4283-843a-aa662118e1da" providerId="ADAL" clId="{99929E5C-6EED-43E6-8AF9-79CFD6568F5D}" dt="2023-06-13T17:58:07.584" v="579" actId="20577"/>
          <ac:spMkLst>
            <pc:docMk/>
            <pc:sldMk cId="3115477641" sldId="2166"/>
            <ac:spMk id="13" creationId="{D79000D1-F7FD-85B3-100B-877C74B8E4D3}"/>
          </ac:spMkLst>
        </pc:spChg>
      </pc:sldChg>
      <pc:sldChg chg="modSp">
        <pc:chgData name="Fabian Bernal Lopez" userId="a2b67318-d2f6-4283-843a-aa662118e1da" providerId="ADAL" clId="{99929E5C-6EED-43E6-8AF9-79CFD6568F5D}" dt="2023-06-13T17:58:20.183" v="582" actId="20577"/>
        <pc:sldMkLst>
          <pc:docMk/>
          <pc:sldMk cId="3560237906" sldId="2168"/>
        </pc:sldMkLst>
        <pc:spChg chg="mod">
          <ac:chgData name="Fabian Bernal Lopez" userId="a2b67318-d2f6-4283-843a-aa662118e1da" providerId="ADAL" clId="{99929E5C-6EED-43E6-8AF9-79CFD6568F5D}" dt="2023-06-13T17:58:20.183" v="582" actId="20577"/>
          <ac:spMkLst>
            <pc:docMk/>
            <pc:sldMk cId="3560237906" sldId="2168"/>
            <ac:spMk id="14" creationId="{4FC262BB-A97C-7582-F150-9FA0CD6A37FB}"/>
          </ac:spMkLst>
        </pc:spChg>
      </pc:sldChg>
      <pc:sldChg chg="modSp mod">
        <pc:chgData name="Fabian Bernal Lopez" userId="a2b67318-d2f6-4283-843a-aa662118e1da" providerId="ADAL" clId="{99929E5C-6EED-43E6-8AF9-79CFD6568F5D}" dt="2023-06-13T17:51:58.810" v="385" actId="6549"/>
        <pc:sldMkLst>
          <pc:docMk/>
          <pc:sldMk cId="4181890020" sldId="2207"/>
        </pc:sldMkLst>
        <pc:spChg chg="mod">
          <ac:chgData name="Fabian Bernal Lopez" userId="a2b67318-d2f6-4283-843a-aa662118e1da" providerId="ADAL" clId="{99929E5C-6EED-43E6-8AF9-79CFD6568F5D}" dt="2023-06-13T17:51:58.810" v="385" actId="6549"/>
          <ac:spMkLst>
            <pc:docMk/>
            <pc:sldMk cId="4181890020" sldId="2207"/>
            <ac:spMk id="21" creationId="{B8983146-58D8-84F5-E600-5AFC44DCA36C}"/>
          </ac:spMkLst>
        </pc:spChg>
      </pc:sldChg>
      <pc:sldChg chg="modSp mod">
        <pc:chgData name="Fabian Bernal Lopez" userId="a2b67318-d2f6-4283-843a-aa662118e1da" providerId="ADAL" clId="{99929E5C-6EED-43E6-8AF9-79CFD6568F5D}" dt="2023-06-13T18:02:01.464" v="660" actId="20577"/>
        <pc:sldMkLst>
          <pc:docMk/>
          <pc:sldMk cId="351328666" sldId="2212"/>
        </pc:sldMkLst>
        <pc:spChg chg="mod">
          <ac:chgData name="Fabian Bernal Lopez" userId="a2b67318-d2f6-4283-843a-aa662118e1da" providerId="ADAL" clId="{99929E5C-6EED-43E6-8AF9-79CFD6568F5D}" dt="2023-06-13T18:02:01.464" v="660" actId="20577"/>
          <ac:spMkLst>
            <pc:docMk/>
            <pc:sldMk cId="351328666" sldId="2212"/>
            <ac:spMk id="21" creationId="{B8983146-58D8-84F5-E600-5AFC44DCA36C}"/>
          </ac:spMkLst>
        </pc:spChg>
        <pc:spChg chg="mod">
          <ac:chgData name="Fabian Bernal Lopez" userId="a2b67318-d2f6-4283-843a-aa662118e1da" providerId="ADAL" clId="{99929E5C-6EED-43E6-8AF9-79CFD6568F5D}" dt="2023-06-13T18:01:37.989" v="629" actId="1038"/>
          <ac:spMkLst>
            <pc:docMk/>
            <pc:sldMk cId="351328666" sldId="2212"/>
            <ac:spMk id="37" creationId="{2F7F4796-FEAA-B617-4DEC-376F0F93677D}"/>
          </ac:spMkLst>
        </pc:spChg>
      </pc:sldChg>
      <pc:sldChg chg="modSp mod">
        <pc:chgData name="Fabian Bernal Lopez" userId="a2b67318-d2f6-4283-843a-aa662118e1da" providerId="ADAL" clId="{99929E5C-6EED-43E6-8AF9-79CFD6568F5D}" dt="2023-06-13T18:02:18.885" v="663" actId="20577"/>
        <pc:sldMkLst>
          <pc:docMk/>
          <pc:sldMk cId="1055277422" sldId="2213"/>
        </pc:sldMkLst>
        <pc:spChg chg="mod">
          <ac:chgData name="Fabian Bernal Lopez" userId="a2b67318-d2f6-4283-843a-aa662118e1da" providerId="ADAL" clId="{99929E5C-6EED-43E6-8AF9-79CFD6568F5D}" dt="2023-06-13T18:02:18.885" v="663" actId="20577"/>
          <ac:spMkLst>
            <pc:docMk/>
            <pc:sldMk cId="1055277422" sldId="2213"/>
            <ac:spMk id="21" creationId="{B8983146-58D8-84F5-E600-5AFC44DCA36C}"/>
          </ac:spMkLst>
        </pc:spChg>
      </pc:sldChg>
      <pc:sldChg chg="modSp mod">
        <pc:chgData name="Fabian Bernal Lopez" userId="a2b67318-d2f6-4283-843a-aa662118e1da" providerId="ADAL" clId="{99929E5C-6EED-43E6-8AF9-79CFD6568F5D}" dt="2023-06-13T18:02:29.940" v="667" actId="20577"/>
        <pc:sldMkLst>
          <pc:docMk/>
          <pc:sldMk cId="3288921255" sldId="2214"/>
        </pc:sldMkLst>
        <pc:spChg chg="mod">
          <ac:chgData name="Fabian Bernal Lopez" userId="a2b67318-d2f6-4283-843a-aa662118e1da" providerId="ADAL" clId="{99929E5C-6EED-43E6-8AF9-79CFD6568F5D}" dt="2023-06-13T18:02:29.940" v="667" actId="20577"/>
          <ac:spMkLst>
            <pc:docMk/>
            <pc:sldMk cId="3288921255" sldId="2214"/>
            <ac:spMk id="21" creationId="{B8983146-58D8-84F5-E600-5AFC44DCA36C}"/>
          </ac:spMkLst>
        </pc:spChg>
      </pc:sldChg>
      <pc:sldChg chg="modSp mod">
        <pc:chgData name="Fabian Bernal Lopez" userId="a2b67318-d2f6-4283-843a-aa662118e1da" providerId="ADAL" clId="{99929E5C-6EED-43E6-8AF9-79CFD6568F5D}" dt="2023-06-13T18:02:34.828" v="669"/>
        <pc:sldMkLst>
          <pc:docMk/>
          <pc:sldMk cId="2073709891" sldId="2215"/>
        </pc:sldMkLst>
        <pc:spChg chg="mod">
          <ac:chgData name="Fabian Bernal Lopez" userId="a2b67318-d2f6-4283-843a-aa662118e1da" providerId="ADAL" clId="{99929E5C-6EED-43E6-8AF9-79CFD6568F5D}" dt="2023-06-13T18:02:34.828" v="669"/>
          <ac:spMkLst>
            <pc:docMk/>
            <pc:sldMk cId="2073709891" sldId="2215"/>
            <ac:spMk id="21" creationId="{B8983146-58D8-84F5-E600-5AFC44DCA36C}"/>
          </ac:spMkLst>
        </pc:spChg>
      </pc:sldChg>
      <pc:sldChg chg="modSp mod">
        <pc:chgData name="Fabian Bernal Lopez" userId="a2b67318-d2f6-4283-843a-aa662118e1da" providerId="ADAL" clId="{99929E5C-6EED-43E6-8AF9-79CFD6568F5D}" dt="2023-06-26T14:09:15.104" v="670" actId="20577"/>
        <pc:sldMkLst>
          <pc:docMk/>
          <pc:sldMk cId="513962393" sldId="2219"/>
        </pc:sldMkLst>
        <pc:spChg chg="mod">
          <ac:chgData name="Fabian Bernal Lopez" userId="a2b67318-d2f6-4283-843a-aa662118e1da" providerId="ADAL" clId="{99929E5C-6EED-43E6-8AF9-79CFD6568F5D}" dt="2023-06-07T14:52:22.283" v="369" actId="114"/>
          <ac:spMkLst>
            <pc:docMk/>
            <pc:sldMk cId="513962393" sldId="2219"/>
            <ac:spMk id="16" creationId="{2EC18D0D-D47C-3549-A629-533D7E2C4A3C}"/>
          </ac:spMkLst>
        </pc:spChg>
        <pc:spChg chg="mod">
          <ac:chgData name="Fabian Bernal Lopez" userId="a2b67318-d2f6-4283-843a-aa662118e1da" providerId="ADAL" clId="{99929E5C-6EED-43E6-8AF9-79CFD6568F5D}" dt="2023-06-26T14:09:15.104" v="670" actId="20577"/>
          <ac:spMkLst>
            <pc:docMk/>
            <pc:sldMk cId="513962393" sldId="2219"/>
            <ac:spMk id="21" creationId="{B8983146-58D8-84F5-E600-5AFC44DCA36C}"/>
          </ac:spMkLst>
        </pc:spChg>
      </pc:sldChg>
      <pc:sldChg chg="modSp mod">
        <pc:chgData name="Fabian Bernal Lopez" userId="a2b67318-d2f6-4283-843a-aa662118e1da" providerId="ADAL" clId="{99929E5C-6EED-43E6-8AF9-79CFD6568F5D}" dt="2023-06-13T17:59:58.054" v="592" actId="20577"/>
        <pc:sldMkLst>
          <pc:docMk/>
          <pc:sldMk cId="3411244120" sldId="2229"/>
        </pc:sldMkLst>
        <pc:spChg chg="mod">
          <ac:chgData name="Fabian Bernal Lopez" userId="a2b67318-d2f6-4283-843a-aa662118e1da" providerId="ADAL" clId="{99929E5C-6EED-43E6-8AF9-79CFD6568F5D}" dt="2023-06-13T17:59:58.054" v="592" actId="20577"/>
          <ac:spMkLst>
            <pc:docMk/>
            <pc:sldMk cId="3411244120" sldId="2229"/>
            <ac:spMk id="21" creationId="{B8983146-58D8-84F5-E600-5AFC44DCA36C}"/>
          </ac:spMkLst>
        </pc:spChg>
      </pc:sldChg>
      <pc:sldChg chg="modSp mod">
        <pc:chgData name="Fabian Bernal Lopez" userId="a2b67318-d2f6-4283-843a-aa662118e1da" providerId="ADAL" clId="{99929E5C-6EED-43E6-8AF9-79CFD6568F5D}" dt="2023-06-07T14:52:02.746" v="367" actId="33524"/>
        <pc:sldMkLst>
          <pc:docMk/>
          <pc:sldMk cId="4236160398" sldId="2233"/>
        </pc:sldMkLst>
        <pc:spChg chg="mod">
          <ac:chgData name="Fabian Bernal Lopez" userId="a2b67318-d2f6-4283-843a-aa662118e1da" providerId="ADAL" clId="{99929E5C-6EED-43E6-8AF9-79CFD6568F5D}" dt="2023-06-07T14:52:02.746" v="367" actId="33524"/>
          <ac:spMkLst>
            <pc:docMk/>
            <pc:sldMk cId="4236160398" sldId="2233"/>
            <ac:spMk id="21" creationId="{B8983146-58D8-84F5-E600-5AFC44DCA36C}"/>
          </ac:spMkLst>
        </pc:spChg>
      </pc:sldChg>
      <pc:sldChg chg="modSp mod">
        <pc:chgData name="Fabian Bernal Lopez" userId="a2b67318-d2f6-4283-843a-aa662118e1da" providerId="ADAL" clId="{99929E5C-6EED-43E6-8AF9-79CFD6568F5D}" dt="2023-06-13T17:50:00.996" v="384" actId="20577"/>
        <pc:sldMkLst>
          <pc:docMk/>
          <pc:sldMk cId="2258087524" sldId="2236"/>
        </pc:sldMkLst>
        <pc:spChg chg="mod">
          <ac:chgData name="Fabian Bernal Lopez" userId="a2b67318-d2f6-4283-843a-aa662118e1da" providerId="ADAL" clId="{99929E5C-6EED-43E6-8AF9-79CFD6568F5D}" dt="2023-06-13T17:50:00.996" v="384" actId="20577"/>
          <ac:spMkLst>
            <pc:docMk/>
            <pc:sldMk cId="2258087524" sldId="2236"/>
            <ac:spMk id="21" creationId="{B8983146-58D8-84F5-E600-5AFC44DCA36C}"/>
          </ac:spMkLst>
        </pc:spChg>
      </pc:sldChg>
      <pc:sldChg chg="modSp">
        <pc:chgData name="Fabian Bernal Lopez" userId="a2b67318-d2f6-4283-843a-aa662118e1da" providerId="ADAL" clId="{99929E5C-6EED-43E6-8AF9-79CFD6568F5D}" dt="2023-06-07T14:51:49.913" v="366" actId="20577"/>
        <pc:sldMkLst>
          <pc:docMk/>
          <pc:sldMk cId="1656059454" sldId="2244"/>
        </pc:sldMkLst>
        <pc:spChg chg="mod">
          <ac:chgData name="Fabian Bernal Lopez" userId="a2b67318-d2f6-4283-843a-aa662118e1da" providerId="ADAL" clId="{99929E5C-6EED-43E6-8AF9-79CFD6568F5D}" dt="2023-06-07T14:51:49.913" v="366" actId="20577"/>
          <ac:spMkLst>
            <pc:docMk/>
            <pc:sldMk cId="1656059454" sldId="2244"/>
            <ac:spMk id="3" creationId="{560D470E-E19E-34A6-A564-8AAB46A85173}"/>
          </ac:spMkLst>
        </pc:spChg>
      </pc:sldChg>
      <pc:sldChg chg="modSp mod">
        <pc:chgData name="Fabian Bernal Lopez" userId="a2b67318-d2f6-4283-843a-aa662118e1da" providerId="ADAL" clId="{99929E5C-6EED-43E6-8AF9-79CFD6568F5D}" dt="2023-06-13T18:01:27.457" v="616" actId="20577"/>
        <pc:sldMkLst>
          <pc:docMk/>
          <pc:sldMk cId="1401286341" sldId="2245"/>
        </pc:sldMkLst>
        <pc:spChg chg="mod">
          <ac:chgData name="Fabian Bernal Lopez" userId="a2b67318-d2f6-4283-843a-aa662118e1da" providerId="ADAL" clId="{99929E5C-6EED-43E6-8AF9-79CFD6568F5D}" dt="2023-06-13T18:01:27.457" v="616" actId="20577"/>
          <ac:spMkLst>
            <pc:docMk/>
            <pc:sldMk cId="1401286341" sldId="2245"/>
            <ac:spMk id="21" creationId="{B8983146-58D8-84F5-E600-5AFC44DCA36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2E5E04-2156-4F10-BE78-E5E52ADA071A}" type="doc">
      <dgm:prSet loTypeId="urn:microsoft.com/office/officeart/2005/8/layout/hierarchy6" loCatId="hierarchy" qsTypeId="urn:microsoft.com/office/officeart/2005/8/quickstyle/simple1" qsCatId="simple" csTypeId="urn:microsoft.com/office/officeart/2005/8/colors/colorful4" csCatId="colorful" phldr="1"/>
      <dgm:spPr/>
      <dgm:t>
        <a:bodyPr/>
        <a:lstStyle/>
        <a:p>
          <a:endParaRPr lang="es-ES"/>
        </a:p>
      </dgm:t>
    </dgm:pt>
    <dgm:pt modelId="{193198E2-330C-4EF4-BAD5-3CAE2D6C09A8}">
      <dgm:prSet phldrT="[Texto]" custT="1"/>
      <dgm:spPr>
        <a:solidFill>
          <a:srgbClr val="7030A0"/>
        </a:solidFill>
      </dgm:spPr>
      <dgm:t>
        <a:bodyPr/>
        <a:lstStyle/>
        <a:p>
          <a:r>
            <a:rPr lang="es-ES" sz="2000" b="1" dirty="0">
              <a:latin typeface="Arial" panose="020B0604020202020204" pitchFamily="34" charset="0"/>
              <a:cs typeface="Arial" panose="020B0604020202020204" pitchFamily="34" charset="0"/>
            </a:rPr>
            <a:t>Índice Departamental de Competitividad</a:t>
          </a:r>
        </a:p>
      </dgm:t>
    </dgm:pt>
    <dgm:pt modelId="{EF0E9747-BAE2-445A-BB80-C417390BA10E}" type="parTrans" cxnId="{60538EAF-A702-4790-B0E9-897C007805C1}">
      <dgm:prSet/>
      <dgm:spPr/>
      <dgm:t>
        <a:bodyPr/>
        <a:lstStyle/>
        <a:p>
          <a:endParaRPr lang="es-ES" sz="2000">
            <a:latin typeface="Arial" panose="020B0604020202020204" pitchFamily="34" charset="0"/>
            <a:cs typeface="Arial" panose="020B0604020202020204" pitchFamily="34" charset="0"/>
          </a:endParaRPr>
        </a:p>
      </dgm:t>
    </dgm:pt>
    <dgm:pt modelId="{6A07A5D9-4AB1-4DCD-8FA0-B2D45AFF258A}" type="sibTrans" cxnId="{60538EAF-A702-4790-B0E9-897C007805C1}">
      <dgm:prSet/>
      <dgm:spPr/>
      <dgm:t>
        <a:bodyPr/>
        <a:lstStyle/>
        <a:p>
          <a:endParaRPr lang="es-ES" sz="2000">
            <a:latin typeface="Arial" panose="020B0604020202020204" pitchFamily="34" charset="0"/>
            <a:cs typeface="Arial" panose="020B0604020202020204" pitchFamily="34" charset="0"/>
          </a:endParaRPr>
        </a:p>
      </dgm:t>
    </dgm:pt>
    <dgm:pt modelId="{E2C4917A-F041-419A-942E-361AB20A46BE}">
      <dgm:prSet phldrT="[Texto]" custT="1"/>
      <dgm:spPr>
        <a:solidFill>
          <a:srgbClr val="DCC4EE"/>
        </a:solidFill>
      </dgm:spPr>
      <dgm:t>
        <a:bodyPr/>
        <a:lstStyle/>
        <a:p>
          <a:r>
            <a:rPr lang="es-ES" sz="1800" b="1" dirty="0">
              <a:solidFill>
                <a:srgbClr val="7030A0"/>
              </a:solidFill>
              <a:latin typeface="Arial" panose="020B0604020202020204" pitchFamily="34" charset="0"/>
              <a:cs typeface="Arial" panose="020B0604020202020204" pitchFamily="34" charset="0"/>
            </a:rPr>
            <a:t>Capital humano</a:t>
          </a:r>
        </a:p>
      </dgm:t>
    </dgm:pt>
    <dgm:pt modelId="{706C97F5-06F3-4B53-A0FD-BDBAB9456F47}" type="parTrans" cxnId="{46F34749-9978-4727-B500-2F7E15FBD324}">
      <dgm:prSet/>
      <dgm:spPr>
        <a:ln>
          <a:solidFill>
            <a:srgbClr val="003621"/>
          </a:solidFill>
        </a:ln>
      </dgm:spPr>
      <dgm:t>
        <a:bodyPr/>
        <a:lstStyle/>
        <a:p>
          <a:endParaRPr lang="es-ES" sz="2000">
            <a:latin typeface="Arial" panose="020B0604020202020204" pitchFamily="34" charset="0"/>
            <a:cs typeface="Arial" panose="020B0604020202020204" pitchFamily="34" charset="0"/>
          </a:endParaRPr>
        </a:p>
      </dgm:t>
    </dgm:pt>
    <dgm:pt modelId="{563051F5-2D2F-48F0-8A47-46168A35D7AF}" type="sibTrans" cxnId="{46F34749-9978-4727-B500-2F7E15FBD324}">
      <dgm:prSet/>
      <dgm:spPr/>
      <dgm:t>
        <a:bodyPr/>
        <a:lstStyle/>
        <a:p>
          <a:endParaRPr lang="es-ES" sz="2000">
            <a:latin typeface="Arial" panose="020B0604020202020204" pitchFamily="34" charset="0"/>
            <a:cs typeface="Arial" panose="020B0604020202020204" pitchFamily="34" charset="0"/>
          </a:endParaRPr>
        </a:p>
      </dgm:t>
    </dgm:pt>
    <dgm:pt modelId="{2EE50BF8-0D75-41C4-9D79-42E75CF07DCB}">
      <dgm:prSet custT="1"/>
      <dgm:spPr>
        <a:solidFill>
          <a:srgbClr val="DCC4EE"/>
        </a:solidFill>
      </dgm:spPr>
      <dgm:t>
        <a:bodyPr/>
        <a:lstStyle/>
        <a:p>
          <a:r>
            <a:rPr lang="es-ES" sz="1800" b="1" dirty="0">
              <a:solidFill>
                <a:srgbClr val="7030A0"/>
              </a:solidFill>
              <a:latin typeface="Arial" panose="020B0604020202020204" pitchFamily="34" charset="0"/>
              <a:cs typeface="Arial" panose="020B0604020202020204" pitchFamily="34" charset="0"/>
            </a:rPr>
            <a:t>Condiciones habilitantes</a:t>
          </a:r>
        </a:p>
      </dgm:t>
    </dgm:pt>
    <dgm:pt modelId="{75D5EBE1-D090-4228-B60B-E68D57E98DBB}" type="parTrans" cxnId="{B75309C4-9580-4C88-BECE-0F4541FDA976}">
      <dgm:prSet/>
      <dgm:spPr>
        <a:ln>
          <a:solidFill>
            <a:srgbClr val="003621"/>
          </a:solidFill>
        </a:ln>
      </dgm:spPr>
      <dgm:t>
        <a:bodyPr/>
        <a:lstStyle/>
        <a:p>
          <a:endParaRPr lang="es-ES" sz="2000">
            <a:latin typeface="Arial" panose="020B0604020202020204" pitchFamily="34" charset="0"/>
            <a:cs typeface="Arial" panose="020B0604020202020204" pitchFamily="34" charset="0"/>
          </a:endParaRPr>
        </a:p>
      </dgm:t>
    </dgm:pt>
    <dgm:pt modelId="{8661AA30-25C6-4DD6-A413-F37AF4FA2205}" type="sibTrans" cxnId="{B75309C4-9580-4C88-BECE-0F4541FDA976}">
      <dgm:prSet/>
      <dgm:spPr/>
      <dgm:t>
        <a:bodyPr/>
        <a:lstStyle/>
        <a:p>
          <a:endParaRPr lang="es-ES" sz="2000">
            <a:latin typeface="Arial" panose="020B0604020202020204" pitchFamily="34" charset="0"/>
            <a:cs typeface="Arial" panose="020B0604020202020204" pitchFamily="34" charset="0"/>
          </a:endParaRPr>
        </a:p>
      </dgm:t>
    </dgm:pt>
    <dgm:pt modelId="{55C998FE-226A-4280-9680-4E6385A7B620}">
      <dgm:prSet phldrT="[Texto]" custT="1"/>
      <dgm:spPr>
        <a:solidFill>
          <a:srgbClr val="DCC4EE"/>
        </a:solidFill>
      </dgm:spPr>
      <dgm:t>
        <a:bodyPr/>
        <a:lstStyle/>
        <a:p>
          <a:r>
            <a:rPr lang="es-ES" sz="1800" b="1" dirty="0">
              <a:solidFill>
                <a:srgbClr val="7030A0"/>
              </a:solidFill>
              <a:latin typeface="Arial" panose="020B0604020202020204" pitchFamily="34" charset="0"/>
              <a:cs typeface="Arial" panose="020B0604020202020204" pitchFamily="34" charset="0"/>
            </a:rPr>
            <a:t>Eficiencia de los mercados</a:t>
          </a:r>
        </a:p>
      </dgm:t>
    </dgm:pt>
    <dgm:pt modelId="{279CB41D-3E75-495E-ACC1-F21B00BA95FA}" type="parTrans" cxnId="{B2EFD12B-E728-4155-87F5-DCE9A3198707}">
      <dgm:prSet/>
      <dgm:spPr>
        <a:ln>
          <a:solidFill>
            <a:srgbClr val="003621"/>
          </a:solidFill>
        </a:ln>
      </dgm:spPr>
      <dgm:t>
        <a:bodyPr/>
        <a:lstStyle/>
        <a:p>
          <a:endParaRPr lang="es-ES" sz="2000">
            <a:latin typeface="Arial" panose="020B0604020202020204" pitchFamily="34" charset="0"/>
            <a:cs typeface="Arial" panose="020B0604020202020204" pitchFamily="34" charset="0"/>
          </a:endParaRPr>
        </a:p>
      </dgm:t>
    </dgm:pt>
    <dgm:pt modelId="{6F116D95-455B-4BDF-A428-DE256A7B2DFB}" type="sibTrans" cxnId="{B2EFD12B-E728-4155-87F5-DCE9A3198707}">
      <dgm:prSet/>
      <dgm:spPr/>
      <dgm:t>
        <a:bodyPr/>
        <a:lstStyle/>
        <a:p>
          <a:endParaRPr lang="es-ES" sz="2000">
            <a:latin typeface="Arial" panose="020B0604020202020204" pitchFamily="34" charset="0"/>
            <a:cs typeface="Arial" panose="020B0604020202020204" pitchFamily="34" charset="0"/>
          </a:endParaRPr>
        </a:p>
      </dgm:t>
    </dgm:pt>
    <dgm:pt modelId="{3AD31C20-E525-43C8-95DB-9E3169F593D0}">
      <dgm:prSet phldrT="[Texto]" custT="1"/>
      <dgm:spPr>
        <a:solidFill>
          <a:srgbClr val="DCC4EE"/>
        </a:solidFill>
      </dgm:spPr>
      <dgm:t>
        <a:bodyPr/>
        <a:lstStyle/>
        <a:p>
          <a:r>
            <a:rPr lang="es-ES" sz="1800" b="1" dirty="0">
              <a:solidFill>
                <a:srgbClr val="7030A0"/>
              </a:solidFill>
              <a:latin typeface="Arial" panose="020B0604020202020204" pitchFamily="34" charset="0"/>
              <a:cs typeface="Arial" panose="020B0604020202020204" pitchFamily="34" charset="0"/>
            </a:rPr>
            <a:t>Ecosistema innovador</a:t>
          </a:r>
        </a:p>
      </dgm:t>
    </dgm:pt>
    <dgm:pt modelId="{F89FA57F-506A-475E-984A-9A6E13EBC79B}" type="parTrans" cxnId="{F929DA0A-403B-4FC3-ACDF-EB54D2B7C922}">
      <dgm:prSet/>
      <dgm:spPr>
        <a:ln>
          <a:solidFill>
            <a:srgbClr val="003621"/>
          </a:solidFill>
        </a:ln>
      </dgm:spPr>
      <dgm:t>
        <a:bodyPr/>
        <a:lstStyle/>
        <a:p>
          <a:endParaRPr lang="es-ES" sz="2000">
            <a:latin typeface="Arial" panose="020B0604020202020204" pitchFamily="34" charset="0"/>
            <a:cs typeface="Arial" panose="020B0604020202020204" pitchFamily="34" charset="0"/>
          </a:endParaRPr>
        </a:p>
      </dgm:t>
    </dgm:pt>
    <dgm:pt modelId="{A8BED65D-F537-4D2F-AC9D-29893A2E57C0}" type="sibTrans" cxnId="{F929DA0A-403B-4FC3-ACDF-EB54D2B7C922}">
      <dgm:prSet/>
      <dgm:spPr/>
      <dgm:t>
        <a:bodyPr/>
        <a:lstStyle/>
        <a:p>
          <a:endParaRPr lang="es-ES" sz="2000">
            <a:latin typeface="Arial" panose="020B0604020202020204" pitchFamily="34" charset="0"/>
            <a:cs typeface="Arial" panose="020B0604020202020204" pitchFamily="34" charset="0"/>
          </a:endParaRPr>
        </a:p>
      </dgm:t>
    </dgm:pt>
    <dgm:pt modelId="{C801DE6C-39A2-44F4-8714-EEFE5BF759F0}">
      <dgm:prSet phldrT="[Texto]" custT="1"/>
      <dgm:spPr>
        <a:solidFill>
          <a:schemeClr val="bg1"/>
        </a:solidFill>
        <a:ln>
          <a:solidFill>
            <a:srgbClr val="C39BE1"/>
          </a:solidFill>
        </a:ln>
      </dgm:spPr>
      <dgm:t>
        <a:bodyPr/>
        <a:lstStyle/>
        <a:p>
          <a:pPr algn="l"/>
          <a:r>
            <a:rPr lang="es-CO" sz="1800" b="1" dirty="0">
              <a:solidFill>
                <a:srgbClr val="7030A0"/>
              </a:solidFill>
              <a:latin typeface="Arial" panose="020B0604020202020204" pitchFamily="34" charset="0"/>
              <a:cs typeface="Arial" panose="020B0604020202020204" pitchFamily="34" charset="0"/>
            </a:rPr>
            <a:t>Pilar 5. </a:t>
          </a:r>
          <a:r>
            <a:rPr lang="es-CO" sz="1800" b="0" dirty="0">
              <a:solidFill>
                <a:schemeClr val="tx1">
                  <a:lumMod val="85000"/>
                  <a:lumOff val="15000"/>
                </a:schemeClr>
              </a:solidFill>
              <a:latin typeface="Arial" panose="020B0604020202020204" pitchFamily="34" charset="0"/>
              <a:cs typeface="Arial" panose="020B0604020202020204" pitchFamily="34" charset="0"/>
            </a:rPr>
            <a:t>Salud</a:t>
          </a:r>
        </a:p>
        <a:p>
          <a:pPr algn="l"/>
          <a:r>
            <a:rPr lang="es-CO" sz="1800" b="1" dirty="0">
              <a:solidFill>
                <a:srgbClr val="7030A0"/>
              </a:solidFill>
              <a:latin typeface="Arial" panose="020B0604020202020204" pitchFamily="34" charset="0"/>
              <a:cs typeface="Arial" panose="020B0604020202020204" pitchFamily="34" charset="0"/>
            </a:rPr>
            <a:t>Pilar 6. </a:t>
          </a:r>
          <a:r>
            <a:rPr lang="es-CO" sz="1800" dirty="0">
              <a:solidFill>
                <a:schemeClr val="tx1">
                  <a:lumMod val="85000"/>
                  <a:lumOff val="15000"/>
                </a:schemeClr>
              </a:solidFill>
              <a:latin typeface="Arial" panose="020B0604020202020204" pitchFamily="34" charset="0"/>
              <a:cs typeface="Arial" panose="020B0604020202020204" pitchFamily="34" charset="0"/>
            </a:rPr>
            <a:t>Educación básica y media</a:t>
          </a:r>
        </a:p>
        <a:p>
          <a:pPr algn="l"/>
          <a:r>
            <a:rPr lang="es-CO" sz="1800" b="1" dirty="0">
              <a:solidFill>
                <a:srgbClr val="7030A0"/>
              </a:solidFill>
              <a:latin typeface="Arial" panose="020B0604020202020204" pitchFamily="34" charset="0"/>
              <a:cs typeface="Arial" panose="020B0604020202020204" pitchFamily="34" charset="0"/>
            </a:rPr>
            <a:t>Pilar 7. </a:t>
          </a:r>
          <a:r>
            <a:rPr lang="es-CO" sz="1800" b="0" dirty="0">
              <a:solidFill>
                <a:schemeClr val="tx1">
                  <a:lumMod val="85000"/>
                  <a:lumOff val="15000"/>
                </a:schemeClr>
              </a:solidFill>
              <a:latin typeface="Arial" panose="020B0604020202020204" pitchFamily="34" charset="0"/>
              <a:cs typeface="Arial" panose="020B0604020202020204" pitchFamily="34" charset="0"/>
            </a:rPr>
            <a:t>Educación superior y formación para el trabajo</a:t>
          </a:r>
          <a:endParaRPr lang="es-CO" sz="1800" b="1" dirty="0">
            <a:solidFill>
              <a:schemeClr val="tx1">
                <a:lumMod val="85000"/>
                <a:lumOff val="15000"/>
              </a:schemeClr>
            </a:solidFill>
            <a:latin typeface="Arial" panose="020B0604020202020204" pitchFamily="34" charset="0"/>
            <a:cs typeface="Arial" panose="020B0604020202020204" pitchFamily="34" charset="0"/>
          </a:endParaRPr>
        </a:p>
      </dgm:t>
    </dgm:pt>
    <dgm:pt modelId="{6897BCAA-0F18-473D-BD50-0C65107CED2E}" type="parTrans" cxnId="{0DA718ED-8676-4D4A-96DC-67C406D12D24}">
      <dgm:prSet/>
      <dgm:spPr>
        <a:ln>
          <a:solidFill>
            <a:schemeClr val="bg1"/>
          </a:solidFill>
        </a:ln>
      </dgm:spPr>
      <dgm:t>
        <a:bodyPr/>
        <a:lstStyle/>
        <a:p>
          <a:endParaRPr lang="es-ES" sz="2000">
            <a:latin typeface="Arial" panose="020B0604020202020204" pitchFamily="34" charset="0"/>
            <a:cs typeface="Arial" panose="020B0604020202020204" pitchFamily="34" charset="0"/>
          </a:endParaRPr>
        </a:p>
      </dgm:t>
    </dgm:pt>
    <dgm:pt modelId="{E0F5E770-5F72-4E66-BECF-71ECE7579871}" type="sibTrans" cxnId="{0DA718ED-8676-4D4A-96DC-67C406D12D24}">
      <dgm:prSet/>
      <dgm:spPr/>
      <dgm:t>
        <a:bodyPr/>
        <a:lstStyle/>
        <a:p>
          <a:endParaRPr lang="es-ES" sz="2000">
            <a:latin typeface="Arial" panose="020B0604020202020204" pitchFamily="34" charset="0"/>
            <a:cs typeface="Arial" panose="020B0604020202020204" pitchFamily="34" charset="0"/>
          </a:endParaRPr>
        </a:p>
      </dgm:t>
    </dgm:pt>
    <dgm:pt modelId="{0B9EB3B2-B67F-49DE-95DE-B725930E5010}">
      <dgm:prSet phldrT="[Texto]" custT="1"/>
      <dgm:spPr>
        <a:solidFill>
          <a:schemeClr val="bg1"/>
        </a:solidFill>
        <a:ln>
          <a:solidFill>
            <a:srgbClr val="C39BE1"/>
          </a:solidFill>
        </a:ln>
      </dgm:spPr>
      <dgm:t>
        <a:bodyPr/>
        <a:lstStyle/>
        <a:p>
          <a:pPr algn="l"/>
          <a:r>
            <a:rPr lang="es-CO" sz="1800" b="1" i="0" u="none" dirty="0">
              <a:solidFill>
                <a:srgbClr val="7030A0"/>
              </a:solidFill>
              <a:latin typeface="Arial" panose="020B0604020202020204" pitchFamily="34" charset="0"/>
              <a:cs typeface="Arial" panose="020B0604020202020204" pitchFamily="34" charset="0"/>
            </a:rPr>
            <a:t>Pilar 8. </a:t>
          </a:r>
          <a:r>
            <a:rPr lang="es-CO" sz="1800" b="0" i="0" u="none" dirty="0">
              <a:solidFill>
                <a:schemeClr val="tx1">
                  <a:lumMod val="85000"/>
                  <a:lumOff val="15000"/>
                </a:schemeClr>
              </a:solidFill>
              <a:latin typeface="Arial" panose="020B0604020202020204" pitchFamily="34" charset="0"/>
              <a:cs typeface="Arial" panose="020B0604020202020204" pitchFamily="34" charset="0"/>
            </a:rPr>
            <a:t>Entorno para los negocios</a:t>
          </a:r>
        </a:p>
        <a:p>
          <a:pPr algn="l"/>
          <a:r>
            <a:rPr lang="es-CO" sz="1800" b="1" i="0" u="none" dirty="0">
              <a:solidFill>
                <a:srgbClr val="7030A0"/>
              </a:solidFill>
              <a:latin typeface="Arial" panose="020B0604020202020204" pitchFamily="34" charset="0"/>
              <a:cs typeface="Arial" panose="020B0604020202020204" pitchFamily="34" charset="0"/>
            </a:rPr>
            <a:t>Pilar 9. </a:t>
          </a:r>
          <a:r>
            <a:rPr lang="es-CO" sz="1800" b="0" i="0" u="none" dirty="0">
              <a:solidFill>
                <a:schemeClr val="tx1">
                  <a:lumMod val="85000"/>
                  <a:lumOff val="15000"/>
                </a:schemeClr>
              </a:solidFill>
              <a:latin typeface="Arial" panose="020B0604020202020204" pitchFamily="34" charset="0"/>
              <a:cs typeface="Arial" panose="020B0604020202020204" pitchFamily="34" charset="0"/>
            </a:rPr>
            <a:t>Mercado laboral</a:t>
          </a:r>
        </a:p>
        <a:p>
          <a:pPr algn="l"/>
          <a:r>
            <a:rPr lang="es-CO" sz="1800" b="1" i="0" u="none" dirty="0">
              <a:solidFill>
                <a:srgbClr val="7030A0"/>
              </a:solidFill>
              <a:latin typeface="Arial" panose="020B0604020202020204" pitchFamily="34" charset="0"/>
              <a:cs typeface="Arial" panose="020B0604020202020204" pitchFamily="34" charset="0"/>
            </a:rPr>
            <a:t>Pilar 10. </a:t>
          </a:r>
          <a:r>
            <a:rPr lang="es-CO" sz="1800" b="0" i="0" u="none" dirty="0">
              <a:solidFill>
                <a:schemeClr val="tx1">
                  <a:lumMod val="85000"/>
                  <a:lumOff val="15000"/>
                </a:schemeClr>
              </a:solidFill>
              <a:latin typeface="Arial" panose="020B0604020202020204" pitchFamily="34" charset="0"/>
              <a:cs typeface="Arial" panose="020B0604020202020204" pitchFamily="34" charset="0"/>
            </a:rPr>
            <a:t>Sistema financiero</a:t>
          </a:r>
          <a:endParaRPr lang="es-CO" sz="1800" b="0" dirty="0">
            <a:solidFill>
              <a:schemeClr val="tx1">
                <a:lumMod val="85000"/>
                <a:lumOff val="15000"/>
              </a:schemeClr>
            </a:solidFill>
            <a:latin typeface="Arial" panose="020B0604020202020204" pitchFamily="34" charset="0"/>
            <a:cs typeface="Arial" panose="020B0604020202020204" pitchFamily="34" charset="0"/>
          </a:endParaRPr>
        </a:p>
        <a:p>
          <a:pPr algn="l"/>
          <a:r>
            <a:rPr lang="es-CO" sz="1800" b="1" dirty="0">
              <a:solidFill>
                <a:srgbClr val="7030A0"/>
              </a:solidFill>
              <a:latin typeface="Arial" panose="020B0604020202020204" pitchFamily="34" charset="0"/>
              <a:cs typeface="Arial" panose="020B0604020202020204" pitchFamily="34" charset="0"/>
            </a:rPr>
            <a:t>Pilar 11. </a:t>
          </a:r>
          <a:r>
            <a:rPr lang="es-CO" sz="1800" dirty="0">
              <a:solidFill>
                <a:schemeClr val="tx1">
                  <a:lumMod val="85000"/>
                  <a:lumOff val="15000"/>
                </a:schemeClr>
              </a:solidFill>
              <a:latin typeface="Arial" panose="020B0604020202020204" pitchFamily="34" charset="0"/>
              <a:cs typeface="Arial" panose="020B0604020202020204" pitchFamily="34" charset="0"/>
            </a:rPr>
            <a:t>Tamaño del mercado</a:t>
          </a:r>
          <a:endParaRPr lang="es-ES" sz="1800" dirty="0">
            <a:solidFill>
              <a:schemeClr val="tx1">
                <a:lumMod val="85000"/>
                <a:lumOff val="15000"/>
              </a:schemeClr>
            </a:solidFill>
            <a:latin typeface="Arial" panose="020B0604020202020204" pitchFamily="34" charset="0"/>
            <a:cs typeface="Arial" panose="020B0604020202020204" pitchFamily="34" charset="0"/>
          </a:endParaRPr>
        </a:p>
      </dgm:t>
    </dgm:pt>
    <dgm:pt modelId="{945A3B12-35A5-45DB-BA00-017A770EBC8F}" type="parTrans" cxnId="{0E89BA63-6302-43DF-A195-E45B46EC5ED5}">
      <dgm:prSet/>
      <dgm:spPr>
        <a:ln>
          <a:solidFill>
            <a:schemeClr val="bg1"/>
          </a:solidFill>
        </a:ln>
      </dgm:spPr>
      <dgm:t>
        <a:bodyPr/>
        <a:lstStyle/>
        <a:p>
          <a:endParaRPr lang="es-ES" sz="2000">
            <a:latin typeface="Arial" panose="020B0604020202020204" pitchFamily="34" charset="0"/>
            <a:cs typeface="Arial" panose="020B0604020202020204" pitchFamily="34" charset="0"/>
          </a:endParaRPr>
        </a:p>
      </dgm:t>
    </dgm:pt>
    <dgm:pt modelId="{DADA4EAC-07A2-45AA-AE8D-5C2CBF05860D}" type="sibTrans" cxnId="{0E89BA63-6302-43DF-A195-E45B46EC5ED5}">
      <dgm:prSet/>
      <dgm:spPr/>
      <dgm:t>
        <a:bodyPr/>
        <a:lstStyle/>
        <a:p>
          <a:endParaRPr lang="es-ES" sz="2000">
            <a:latin typeface="Arial" panose="020B0604020202020204" pitchFamily="34" charset="0"/>
            <a:cs typeface="Arial" panose="020B0604020202020204" pitchFamily="34" charset="0"/>
          </a:endParaRPr>
        </a:p>
      </dgm:t>
    </dgm:pt>
    <dgm:pt modelId="{A84789F2-C769-49A1-BEC4-E49FE0845E00}">
      <dgm:prSet phldrT="[Texto]" custT="1"/>
      <dgm:spPr>
        <a:solidFill>
          <a:schemeClr val="bg1"/>
        </a:solidFill>
        <a:ln>
          <a:solidFill>
            <a:srgbClr val="C39BE1"/>
          </a:solidFill>
        </a:ln>
      </dgm:spPr>
      <dgm:t>
        <a:bodyPr/>
        <a:lstStyle/>
        <a:p>
          <a:pPr algn="l"/>
          <a:r>
            <a:rPr lang="es-CO" sz="1800" b="1" dirty="0">
              <a:solidFill>
                <a:srgbClr val="7030A0"/>
              </a:solidFill>
              <a:latin typeface="Arial" panose="020B0604020202020204" pitchFamily="34" charset="0"/>
              <a:cs typeface="Arial" panose="020B0604020202020204" pitchFamily="34" charset="0"/>
            </a:rPr>
            <a:t>Pilar 12. </a:t>
          </a:r>
          <a:r>
            <a:rPr lang="es-CO" sz="1800" dirty="0">
              <a:solidFill>
                <a:schemeClr val="tx1">
                  <a:lumMod val="85000"/>
                  <a:lumOff val="15000"/>
                </a:schemeClr>
              </a:solidFill>
              <a:latin typeface="Arial" panose="020B0604020202020204" pitchFamily="34" charset="0"/>
              <a:cs typeface="Arial" panose="020B0604020202020204" pitchFamily="34" charset="0"/>
            </a:rPr>
            <a:t>Sofisticación y diversificación</a:t>
          </a:r>
        </a:p>
        <a:p>
          <a:pPr algn="l"/>
          <a:r>
            <a:rPr lang="es-CO" sz="1800" b="1" dirty="0">
              <a:solidFill>
                <a:srgbClr val="7030A0"/>
              </a:solidFill>
              <a:latin typeface="Arial" panose="020B0604020202020204" pitchFamily="34" charset="0"/>
              <a:cs typeface="Arial" panose="020B0604020202020204" pitchFamily="34" charset="0"/>
            </a:rPr>
            <a:t>Pilar 13. </a:t>
          </a:r>
          <a:r>
            <a:rPr lang="es-CO" sz="1800" dirty="0">
              <a:solidFill>
                <a:schemeClr val="tx1">
                  <a:lumMod val="85000"/>
                  <a:lumOff val="15000"/>
                </a:schemeClr>
              </a:solidFill>
              <a:latin typeface="Arial" panose="020B0604020202020204" pitchFamily="34" charset="0"/>
              <a:cs typeface="Arial" panose="020B0604020202020204" pitchFamily="34" charset="0"/>
            </a:rPr>
            <a:t>Innovación</a:t>
          </a:r>
          <a:endParaRPr lang="es-ES" sz="1800" dirty="0">
            <a:solidFill>
              <a:schemeClr val="tx1">
                <a:lumMod val="85000"/>
                <a:lumOff val="15000"/>
              </a:schemeClr>
            </a:solidFill>
            <a:latin typeface="Arial" panose="020B0604020202020204" pitchFamily="34" charset="0"/>
            <a:cs typeface="Arial" panose="020B0604020202020204" pitchFamily="34" charset="0"/>
          </a:endParaRPr>
        </a:p>
      </dgm:t>
    </dgm:pt>
    <dgm:pt modelId="{470C4B55-532A-4A2E-BD36-C6DB4C925E92}" type="parTrans" cxnId="{AB39CEA3-BFAE-46AF-8344-F3CE73B5DBD6}">
      <dgm:prSet/>
      <dgm:spPr>
        <a:ln>
          <a:solidFill>
            <a:schemeClr val="bg1"/>
          </a:solidFill>
        </a:ln>
      </dgm:spPr>
      <dgm:t>
        <a:bodyPr/>
        <a:lstStyle/>
        <a:p>
          <a:endParaRPr lang="es-ES" sz="2000">
            <a:latin typeface="Arial" panose="020B0604020202020204" pitchFamily="34" charset="0"/>
            <a:cs typeface="Arial" panose="020B0604020202020204" pitchFamily="34" charset="0"/>
          </a:endParaRPr>
        </a:p>
      </dgm:t>
    </dgm:pt>
    <dgm:pt modelId="{615D4D51-7603-43DF-85FC-1B10C63A31C7}" type="sibTrans" cxnId="{AB39CEA3-BFAE-46AF-8344-F3CE73B5DBD6}">
      <dgm:prSet/>
      <dgm:spPr/>
      <dgm:t>
        <a:bodyPr/>
        <a:lstStyle/>
        <a:p>
          <a:endParaRPr lang="es-ES" sz="2000">
            <a:latin typeface="Arial" panose="020B0604020202020204" pitchFamily="34" charset="0"/>
            <a:cs typeface="Arial" panose="020B0604020202020204" pitchFamily="34" charset="0"/>
          </a:endParaRPr>
        </a:p>
      </dgm:t>
    </dgm:pt>
    <dgm:pt modelId="{D482A26C-6037-46FF-9646-AB5060DA2B71}">
      <dgm:prSet custT="1"/>
      <dgm:spPr>
        <a:solidFill>
          <a:schemeClr val="bg1"/>
        </a:solidFill>
        <a:ln>
          <a:solidFill>
            <a:srgbClr val="C39BE1"/>
          </a:solidFill>
        </a:ln>
      </dgm:spPr>
      <dgm:t>
        <a:bodyPr/>
        <a:lstStyle/>
        <a:p>
          <a:pPr algn="l"/>
          <a:r>
            <a:rPr lang="es-CO" sz="1800" b="1" kern="1200" dirty="0">
              <a:solidFill>
                <a:srgbClr val="7030A0"/>
              </a:solidFill>
              <a:latin typeface="Arial" panose="020B0604020202020204" pitchFamily="34" charset="0"/>
              <a:cs typeface="Arial" panose="020B0604020202020204" pitchFamily="34" charset="0"/>
            </a:rPr>
            <a:t>Pilar 1. </a:t>
          </a:r>
          <a:r>
            <a:rPr lang="es-CO" sz="1800" kern="1200" dirty="0">
              <a:solidFill>
                <a:schemeClr val="tx1">
                  <a:lumMod val="85000"/>
                  <a:lumOff val="15000"/>
                </a:schemeClr>
              </a:solidFill>
              <a:latin typeface="Arial" panose="020B0604020202020204" pitchFamily="34" charset="0"/>
              <a:cs typeface="Arial" panose="020B0604020202020204" pitchFamily="34" charset="0"/>
            </a:rPr>
            <a:t>Instituciones</a:t>
          </a:r>
        </a:p>
        <a:p>
          <a:pPr algn="l"/>
          <a:r>
            <a:rPr lang="es-CO" sz="1800" b="1" kern="1200" dirty="0">
              <a:solidFill>
                <a:srgbClr val="7030A0"/>
              </a:solidFill>
              <a:latin typeface="Arial" panose="020B0604020202020204" pitchFamily="34" charset="0"/>
              <a:cs typeface="Arial" panose="020B0604020202020204" pitchFamily="34" charset="0"/>
            </a:rPr>
            <a:t>Pilar 2. </a:t>
          </a:r>
          <a:r>
            <a:rPr lang="es-CO" sz="1800" kern="1200" dirty="0">
              <a:solidFill>
                <a:schemeClr val="tx1">
                  <a:lumMod val="85000"/>
                  <a:lumOff val="15000"/>
                </a:schemeClr>
              </a:solidFill>
              <a:latin typeface="Arial" panose="020B0604020202020204" pitchFamily="34" charset="0"/>
              <a:cs typeface="Arial" panose="020B0604020202020204" pitchFamily="34" charset="0"/>
            </a:rPr>
            <a:t>Infraestructura </a:t>
          </a:r>
          <a:r>
            <a:rPr lang="es-CO" sz="1800" b="1" kern="1200" dirty="0">
              <a:solidFill>
                <a:srgbClr val="7030A0"/>
              </a:solidFill>
              <a:latin typeface="Arial" panose="020B0604020202020204" pitchFamily="34" charset="0"/>
              <a:cs typeface="Arial" panose="020B0604020202020204" pitchFamily="34" charset="0"/>
            </a:rPr>
            <a:t>Pilar 3</a:t>
          </a:r>
          <a:r>
            <a:rPr lang="es-CO" sz="1800" kern="1200" dirty="0">
              <a:solidFill>
                <a:srgbClr val="7030A0"/>
              </a:solidFill>
              <a:latin typeface="Arial" panose="020B0604020202020204" pitchFamily="34" charset="0"/>
              <a:cs typeface="Arial" panose="020B0604020202020204" pitchFamily="34" charset="0"/>
            </a:rPr>
            <a:t>. </a:t>
          </a:r>
          <a:r>
            <a:rPr lang="es-CO" sz="1800" kern="1200" dirty="0">
              <a:solidFill>
                <a:prstClr val="black">
                  <a:lumMod val="85000"/>
                  <a:lumOff val="15000"/>
                </a:prstClr>
              </a:solidFill>
              <a:latin typeface="Arial" panose="020B0604020202020204" pitchFamily="34" charset="0"/>
              <a:ea typeface="+mn-ea"/>
              <a:cs typeface="Arial" panose="020B0604020202020204" pitchFamily="34" charset="0"/>
            </a:rPr>
            <a:t>Adopción TIC</a:t>
          </a:r>
        </a:p>
        <a:p>
          <a:pPr algn="l"/>
          <a:r>
            <a:rPr lang="es-CO" sz="1800" b="1" kern="1200" dirty="0">
              <a:solidFill>
                <a:srgbClr val="7030A0"/>
              </a:solidFill>
              <a:latin typeface="Arial" panose="020B0604020202020204" pitchFamily="34" charset="0"/>
              <a:cs typeface="Arial" panose="020B0604020202020204" pitchFamily="34" charset="0"/>
            </a:rPr>
            <a:t>Pilar 4. </a:t>
          </a:r>
          <a:r>
            <a:rPr lang="es-CO" sz="1800" kern="1200" dirty="0">
              <a:solidFill>
                <a:schemeClr val="tx1">
                  <a:lumMod val="85000"/>
                  <a:lumOff val="15000"/>
                </a:schemeClr>
              </a:solidFill>
              <a:latin typeface="Arial" panose="020B0604020202020204" pitchFamily="34" charset="0"/>
              <a:cs typeface="Arial" panose="020B0604020202020204" pitchFamily="34" charset="0"/>
            </a:rPr>
            <a:t>Sostenibilidad ambiental</a:t>
          </a:r>
          <a:endParaRPr lang="es-ES" sz="1800" kern="1200" dirty="0">
            <a:solidFill>
              <a:schemeClr val="tx1">
                <a:lumMod val="85000"/>
                <a:lumOff val="15000"/>
              </a:schemeClr>
            </a:solidFill>
            <a:latin typeface="Arial" panose="020B0604020202020204" pitchFamily="34" charset="0"/>
            <a:cs typeface="Arial" panose="020B0604020202020204" pitchFamily="34" charset="0"/>
          </a:endParaRPr>
        </a:p>
      </dgm:t>
    </dgm:pt>
    <dgm:pt modelId="{7E8D0702-D7BB-4EB1-B033-E67653380F00}" type="sibTrans" cxnId="{CD27C118-F532-4FCA-B12E-261D2528F82E}">
      <dgm:prSet/>
      <dgm:spPr/>
      <dgm:t>
        <a:bodyPr/>
        <a:lstStyle/>
        <a:p>
          <a:endParaRPr lang="es-ES" sz="2000">
            <a:latin typeface="Arial" panose="020B0604020202020204" pitchFamily="34" charset="0"/>
            <a:cs typeface="Arial" panose="020B0604020202020204" pitchFamily="34" charset="0"/>
          </a:endParaRPr>
        </a:p>
      </dgm:t>
    </dgm:pt>
    <dgm:pt modelId="{F8BE4FD1-5738-45D0-B931-F75E2FEBB7CE}" type="parTrans" cxnId="{CD27C118-F532-4FCA-B12E-261D2528F82E}">
      <dgm:prSet/>
      <dgm:spPr>
        <a:ln>
          <a:solidFill>
            <a:schemeClr val="bg1"/>
          </a:solidFill>
        </a:ln>
      </dgm:spPr>
      <dgm:t>
        <a:bodyPr/>
        <a:lstStyle/>
        <a:p>
          <a:endParaRPr lang="es-ES" sz="2000">
            <a:latin typeface="Arial" panose="020B0604020202020204" pitchFamily="34" charset="0"/>
            <a:cs typeface="Arial" panose="020B0604020202020204" pitchFamily="34" charset="0"/>
          </a:endParaRPr>
        </a:p>
      </dgm:t>
    </dgm:pt>
    <dgm:pt modelId="{1F1439B7-B7E9-4211-87EC-EFD94EC19764}" type="pres">
      <dgm:prSet presAssocID="{DB2E5E04-2156-4F10-BE78-E5E52ADA071A}" presName="mainComposite" presStyleCnt="0">
        <dgm:presLayoutVars>
          <dgm:chPref val="1"/>
          <dgm:dir/>
          <dgm:animOne val="branch"/>
          <dgm:animLvl val="lvl"/>
          <dgm:resizeHandles val="exact"/>
        </dgm:presLayoutVars>
      </dgm:prSet>
      <dgm:spPr/>
    </dgm:pt>
    <dgm:pt modelId="{FE3BDB13-D4BE-4E7D-A031-C5F17FEE1716}" type="pres">
      <dgm:prSet presAssocID="{DB2E5E04-2156-4F10-BE78-E5E52ADA071A}" presName="hierFlow" presStyleCnt="0"/>
      <dgm:spPr/>
    </dgm:pt>
    <dgm:pt modelId="{FC37246E-4159-4CEA-B701-7A4544F94054}" type="pres">
      <dgm:prSet presAssocID="{DB2E5E04-2156-4F10-BE78-E5E52ADA071A}" presName="hierChild1" presStyleCnt="0">
        <dgm:presLayoutVars>
          <dgm:chPref val="1"/>
          <dgm:animOne val="branch"/>
          <dgm:animLvl val="lvl"/>
        </dgm:presLayoutVars>
      </dgm:prSet>
      <dgm:spPr/>
    </dgm:pt>
    <dgm:pt modelId="{681D503F-45B3-47F8-9CFB-0806DA4FDB5C}" type="pres">
      <dgm:prSet presAssocID="{193198E2-330C-4EF4-BAD5-3CAE2D6C09A8}" presName="Name14" presStyleCnt="0"/>
      <dgm:spPr/>
    </dgm:pt>
    <dgm:pt modelId="{6F234C12-D72C-4EB3-BE08-D5F6289D47A5}" type="pres">
      <dgm:prSet presAssocID="{193198E2-330C-4EF4-BAD5-3CAE2D6C09A8}" presName="level1Shape" presStyleLbl="node0" presStyleIdx="0" presStyleCnt="1" custScaleX="2000000" custScaleY="225573" custLinFactNeighborX="9251" custLinFactNeighborY="-53771">
        <dgm:presLayoutVars>
          <dgm:chPref val="3"/>
        </dgm:presLayoutVars>
      </dgm:prSet>
      <dgm:spPr/>
    </dgm:pt>
    <dgm:pt modelId="{3C31D1E3-1E08-4A8E-9B85-1C1191E66C4B}" type="pres">
      <dgm:prSet presAssocID="{193198E2-330C-4EF4-BAD5-3CAE2D6C09A8}" presName="hierChild2" presStyleCnt="0"/>
      <dgm:spPr/>
    </dgm:pt>
    <dgm:pt modelId="{F35A4E57-C6E9-4469-A8FC-FF65DF43DB6C}" type="pres">
      <dgm:prSet presAssocID="{75D5EBE1-D090-4228-B60B-E68D57E98DBB}" presName="Name19" presStyleLbl="parChTrans1D2" presStyleIdx="0" presStyleCnt="4"/>
      <dgm:spPr/>
    </dgm:pt>
    <dgm:pt modelId="{EEB6C4B7-CB65-4311-AC90-8111783722A7}" type="pres">
      <dgm:prSet presAssocID="{2EE50BF8-0D75-41C4-9D79-42E75CF07DCB}" presName="Name21" presStyleCnt="0"/>
      <dgm:spPr/>
    </dgm:pt>
    <dgm:pt modelId="{6C51BEE8-33FD-4D0A-BD16-FBC05347CDEE}" type="pres">
      <dgm:prSet presAssocID="{2EE50BF8-0D75-41C4-9D79-42E75CF07DCB}" presName="level2Shape" presStyleLbl="node2" presStyleIdx="0" presStyleCnt="4" custScaleX="757665" custScaleY="307162" custLinFactNeighborX="29762"/>
      <dgm:spPr/>
    </dgm:pt>
    <dgm:pt modelId="{343C95E5-5C26-4BB0-96FD-7FCCA393FAE9}" type="pres">
      <dgm:prSet presAssocID="{2EE50BF8-0D75-41C4-9D79-42E75CF07DCB}" presName="hierChild3" presStyleCnt="0"/>
      <dgm:spPr/>
    </dgm:pt>
    <dgm:pt modelId="{A3F96136-0831-4414-A321-D17B94949400}" type="pres">
      <dgm:prSet presAssocID="{F8BE4FD1-5738-45D0-B931-F75E2FEBB7CE}" presName="Name19" presStyleLbl="parChTrans1D3" presStyleIdx="0" presStyleCnt="4"/>
      <dgm:spPr/>
    </dgm:pt>
    <dgm:pt modelId="{23047C4C-D223-4EB1-8061-153613F28550}" type="pres">
      <dgm:prSet presAssocID="{D482A26C-6037-46FF-9646-AB5060DA2B71}" presName="Name21" presStyleCnt="0"/>
      <dgm:spPr/>
    </dgm:pt>
    <dgm:pt modelId="{DFC46DB6-4A0E-4A7E-8AB9-2878B6BAA6D3}" type="pres">
      <dgm:prSet presAssocID="{D482A26C-6037-46FF-9646-AB5060DA2B71}" presName="level2Shape" presStyleLbl="node3" presStyleIdx="0" presStyleCnt="4" custScaleX="757665" custScaleY="1214578" custLinFactNeighborX="29656" custLinFactNeighborY="5647"/>
      <dgm:spPr/>
    </dgm:pt>
    <dgm:pt modelId="{D1321928-6E06-45C3-A1F4-87D8B3B4521C}" type="pres">
      <dgm:prSet presAssocID="{D482A26C-6037-46FF-9646-AB5060DA2B71}" presName="hierChild3" presStyleCnt="0"/>
      <dgm:spPr/>
    </dgm:pt>
    <dgm:pt modelId="{1139A420-CD09-4FD5-86D2-20A1F69001AF}" type="pres">
      <dgm:prSet presAssocID="{706C97F5-06F3-4B53-A0FD-BDBAB9456F47}" presName="Name19" presStyleLbl="parChTrans1D2" presStyleIdx="1" presStyleCnt="4"/>
      <dgm:spPr/>
    </dgm:pt>
    <dgm:pt modelId="{36A3463D-39C8-45A2-8651-38522C49903A}" type="pres">
      <dgm:prSet presAssocID="{E2C4917A-F041-419A-942E-361AB20A46BE}" presName="Name21" presStyleCnt="0"/>
      <dgm:spPr/>
    </dgm:pt>
    <dgm:pt modelId="{B32EBFAE-2D0D-49B6-BB1D-1B6150883DCA}" type="pres">
      <dgm:prSet presAssocID="{E2C4917A-F041-419A-942E-361AB20A46BE}" presName="level2Shape" presStyleLbl="node2" presStyleIdx="1" presStyleCnt="4" custScaleX="757665" custScaleY="307162" custLinFactNeighborX="12653"/>
      <dgm:spPr/>
    </dgm:pt>
    <dgm:pt modelId="{0D3AA5B8-DA4E-4CC9-9C09-1DB48FF0B8A2}" type="pres">
      <dgm:prSet presAssocID="{E2C4917A-F041-419A-942E-361AB20A46BE}" presName="hierChild3" presStyleCnt="0"/>
      <dgm:spPr/>
    </dgm:pt>
    <dgm:pt modelId="{6DE1021D-8EEB-4FAE-80F9-DD485A4DB503}" type="pres">
      <dgm:prSet presAssocID="{6897BCAA-0F18-473D-BD50-0C65107CED2E}" presName="Name19" presStyleLbl="parChTrans1D3" presStyleIdx="1" presStyleCnt="4"/>
      <dgm:spPr/>
    </dgm:pt>
    <dgm:pt modelId="{56ED90DB-529B-4595-9FAF-95309F0DB6A0}" type="pres">
      <dgm:prSet presAssocID="{C801DE6C-39A2-44F4-8714-EEFE5BF759F0}" presName="Name21" presStyleCnt="0"/>
      <dgm:spPr/>
    </dgm:pt>
    <dgm:pt modelId="{B9525053-5584-4281-8420-3954BF5D902A}" type="pres">
      <dgm:prSet presAssocID="{C801DE6C-39A2-44F4-8714-EEFE5BF759F0}" presName="level2Shape" presStyleLbl="node3" presStyleIdx="1" presStyleCnt="4" custScaleX="757665" custScaleY="1214578" custLinFactNeighborX="11259" custLinFactNeighborY="6563"/>
      <dgm:spPr/>
    </dgm:pt>
    <dgm:pt modelId="{3D1024AE-80EE-4F30-8DF8-F1C645608439}" type="pres">
      <dgm:prSet presAssocID="{C801DE6C-39A2-44F4-8714-EEFE5BF759F0}" presName="hierChild3" presStyleCnt="0"/>
      <dgm:spPr/>
    </dgm:pt>
    <dgm:pt modelId="{4095A0A6-526D-4F99-8267-AF211122EB86}" type="pres">
      <dgm:prSet presAssocID="{279CB41D-3E75-495E-ACC1-F21B00BA95FA}" presName="Name19" presStyleLbl="parChTrans1D2" presStyleIdx="2" presStyleCnt="4"/>
      <dgm:spPr/>
    </dgm:pt>
    <dgm:pt modelId="{A9EA94E3-62BC-4A04-8476-B72B0F5EC79D}" type="pres">
      <dgm:prSet presAssocID="{55C998FE-226A-4280-9680-4E6385A7B620}" presName="Name21" presStyleCnt="0"/>
      <dgm:spPr/>
    </dgm:pt>
    <dgm:pt modelId="{99D4C9D5-1629-4DF5-B63F-DF21DC9A0969}" type="pres">
      <dgm:prSet presAssocID="{55C998FE-226A-4280-9680-4E6385A7B620}" presName="level2Shape" presStyleLbl="node2" presStyleIdx="2" presStyleCnt="4" custScaleX="757665" custScaleY="307162"/>
      <dgm:spPr/>
    </dgm:pt>
    <dgm:pt modelId="{6FFC3DF7-8977-4BE4-BFC9-BF68446FD4AC}" type="pres">
      <dgm:prSet presAssocID="{55C998FE-226A-4280-9680-4E6385A7B620}" presName="hierChild3" presStyleCnt="0"/>
      <dgm:spPr/>
    </dgm:pt>
    <dgm:pt modelId="{7BFB22C1-D478-46EE-9234-E6DEC7B10EB5}" type="pres">
      <dgm:prSet presAssocID="{945A3B12-35A5-45DB-BA00-017A770EBC8F}" presName="Name19" presStyleLbl="parChTrans1D3" presStyleIdx="2" presStyleCnt="4"/>
      <dgm:spPr/>
    </dgm:pt>
    <dgm:pt modelId="{AE4900D6-8659-45BF-B36E-852ED41F0B42}" type="pres">
      <dgm:prSet presAssocID="{0B9EB3B2-B67F-49DE-95DE-B725930E5010}" presName="Name21" presStyleCnt="0"/>
      <dgm:spPr/>
    </dgm:pt>
    <dgm:pt modelId="{CDC6D736-404D-44C1-8DF2-96CE1ED760AA}" type="pres">
      <dgm:prSet presAssocID="{0B9EB3B2-B67F-49DE-95DE-B725930E5010}" presName="level2Shape" presStyleLbl="node3" presStyleIdx="2" presStyleCnt="4" custScaleX="757665" custScaleY="1214578"/>
      <dgm:spPr/>
    </dgm:pt>
    <dgm:pt modelId="{C4F496A4-9A24-4B2E-BCF7-2E57C826980D}" type="pres">
      <dgm:prSet presAssocID="{0B9EB3B2-B67F-49DE-95DE-B725930E5010}" presName="hierChild3" presStyleCnt="0"/>
      <dgm:spPr/>
    </dgm:pt>
    <dgm:pt modelId="{DBAE224B-6E3D-4A97-980B-775120D52B7D}" type="pres">
      <dgm:prSet presAssocID="{F89FA57F-506A-475E-984A-9A6E13EBC79B}" presName="Name19" presStyleLbl="parChTrans1D2" presStyleIdx="3" presStyleCnt="4"/>
      <dgm:spPr/>
    </dgm:pt>
    <dgm:pt modelId="{CCD2D363-348A-4B0D-ABC5-AD08E94A0289}" type="pres">
      <dgm:prSet presAssocID="{3AD31C20-E525-43C8-95DB-9E3169F593D0}" presName="Name21" presStyleCnt="0"/>
      <dgm:spPr/>
    </dgm:pt>
    <dgm:pt modelId="{9DD72BDA-3662-48DD-AC11-A28B2D2A5AD5}" type="pres">
      <dgm:prSet presAssocID="{3AD31C20-E525-43C8-95DB-9E3169F593D0}" presName="level2Shape" presStyleLbl="node2" presStyleIdx="3" presStyleCnt="4" custScaleX="757665" custScaleY="307162"/>
      <dgm:spPr/>
    </dgm:pt>
    <dgm:pt modelId="{E3B88B8C-0B59-4A5A-BFF8-985520625B65}" type="pres">
      <dgm:prSet presAssocID="{3AD31C20-E525-43C8-95DB-9E3169F593D0}" presName="hierChild3" presStyleCnt="0"/>
      <dgm:spPr/>
    </dgm:pt>
    <dgm:pt modelId="{02FF04FE-776D-4B74-9622-E2D59BA4D9F9}" type="pres">
      <dgm:prSet presAssocID="{470C4B55-532A-4A2E-BD36-C6DB4C925E92}" presName="Name19" presStyleLbl="parChTrans1D3" presStyleIdx="3" presStyleCnt="4"/>
      <dgm:spPr/>
    </dgm:pt>
    <dgm:pt modelId="{03C7FD0C-C648-4C14-844A-995ED9DC187F}" type="pres">
      <dgm:prSet presAssocID="{A84789F2-C769-49A1-BEC4-E49FE0845E00}" presName="Name21" presStyleCnt="0"/>
      <dgm:spPr/>
    </dgm:pt>
    <dgm:pt modelId="{C9AA01B7-88DF-4AEE-99EB-038A00B85371}" type="pres">
      <dgm:prSet presAssocID="{A84789F2-C769-49A1-BEC4-E49FE0845E00}" presName="level2Shape" presStyleLbl="node3" presStyleIdx="3" presStyleCnt="4" custScaleX="757665" custScaleY="1214578"/>
      <dgm:spPr/>
    </dgm:pt>
    <dgm:pt modelId="{605F2B03-7F6C-4139-89CC-79D4B965154D}" type="pres">
      <dgm:prSet presAssocID="{A84789F2-C769-49A1-BEC4-E49FE0845E00}" presName="hierChild3" presStyleCnt="0"/>
      <dgm:spPr/>
    </dgm:pt>
    <dgm:pt modelId="{4C639BEA-B704-488A-AF24-B9DA82D5D5F1}" type="pres">
      <dgm:prSet presAssocID="{DB2E5E04-2156-4F10-BE78-E5E52ADA071A}" presName="bgShapesFlow" presStyleCnt="0"/>
      <dgm:spPr/>
    </dgm:pt>
  </dgm:ptLst>
  <dgm:cxnLst>
    <dgm:cxn modelId="{460AD101-EDAE-4C63-80C8-C5663EF7B395}" type="presOf" srcId="{706C97F5-06F3-4B53-A0FD-BDBAB9456F47}" destId="{1139A420-CD09-4FD5-86D2-20A1F69001AF}" srcOrd="0" destOrd="0" presId="urn:microsoft.com/office/officeart/2005/8/layout/hierarchy6"/>
    <dgm:cxn modelId="{0F211F08-BF22-4A06-9A4C-28B9D2575ADA}" type="presOf" srcId="{75D5EBE1-D090-4228-B60B-E68D57E98DBB}" destId="{F35A4E57-C6E9-4469-A8FC-FF65DF43DB6C}" srcOrd="0" destOrd="0" presId="urn:microsoft.com/office/officeart/2005/8/layout/hierarchy6"/>
    <dgm:cxn modelId="{F929DA0A-403B-4FC3-ACDF-EB54D2B7C922}" srcId="{193198E2-330C-4EF4-BAD5-3CAE2D6C09A8}" destId="{3AD31C20-E525-43C8-95DB-9E3169F593D0}" srcOrd="3" destOrd="0" parTransId="{F89FA57F-506A-475E-984A-9A6E13EBC79B}" sibTransId="{A8BED65D-F537-4D2F-AC9D-29893A2E57C0}"/>
    <dgm:cxn modelId="{CD27C118-F532-4FCA-B12E-261D2528F82E}" srcId="{2EE50BF8-0D75-41C4-9D79-42E75CF07DCB}" destId="{D482A26C-6037-46FF-9646-AB5060DA2B71}" srcOrd="0" destOrd="0" parTransId="{F8BE4FD1-5738-45D0-B931-F75E2FEBB7CE}" sibTransId="{7E8D0702-D7BB-4EB1-B033-E67653380F00}"/>
    <dgm:cxn modelId="{83FDA52A-3A06-4442-8899-70E5E424342F}" type="presOf" srcId="{945A3B12-35A5-45DB-BA00-017A770EBC8F}" destId="{7BFB22C1-D478-46EE-9234-E6DEC7B10EB5}" srcOrd="0" destOrd="0" presId="urn:microsoft.com/office/officeart/2005/8/layout/hierarchy6"/>
    <dgm:cxn modelId="{B2EFD12B-E728-4155-87F5-DCE9A3198707}" srcId="{193198E2-330C-4EF4-BAD5-3CAE2D6C09A8}" destId="{55C998FE-226A-4280-9680-4E6385A7B620}" srcOrd="2" destOrd="0" parTransId="{279CB41D-3E75-495E-ACC1-F21B00BA95FA}" sibTransId="{6F116D95-455B-4BDF-A428-DE256A7B2DFB}"/>
    <dgm:cxn modelId="{BBBA1A32-6181-40E0-BD30-BD49DDEB7E15}" type="presOf" srcId="{6897BCAA-0F18-473D-BD50-0C65107CED2E}" destId="{6DE1021D-8EEB-4FAE-80F9-DD485A4DB503}" srcOrd="0" destOrd="0" presId="urn:microsoft.com/office/officeart/2005/8/layout/hierarchy6"/>
    <dgm:cxn modelId="{9EA0B13D-4D77-40D4-AAC8-51EE1CB21B7A}" type="presOf" srcId="{193198E2-330C-4EF4-BAD5-3CAE2D6C09A8}" destId="{6F234C12-D72C-4EB3-BE08-D5F6289D47A5}" srcOrd="0" destOrd="0" presId="urn:microsoft.com/office/officeart/2005/8/layout/hierarchy6"/>
    <dgm:cxn modelId="{15973142-0135-49FE-BC8F-16665450128B}" type="presOf" srcId="{279CB41D-3E75-495E-ACC1-F21B00BA95FA}" destId="{4095A0A6-526D-4F99-8267-AF211122EB86}" srcOrd="0" destOrd="0" presId="urn:microsoft.com/office/officeart/2005/8/layout/hierarchy6"/>
    <dgm:cxn modelId="{0E89BA63-6302-43DF-A195-E45B46EC5ED5}" srcId="{55C998FE-226A-4280-9680-4E6385A7B620}" destId="{0B9EB3B2-B67F-49DE-95DE-B725930E5010}" srcOrd="0" destOrd="0" parTransId="{945A3B12-35A5-45DB-BA00-017A770EBC8F}" sibTransId="{DADA4EAC-07A2-45AA-AE8D-5C2CBF05860D}"/>
    <dgm:cxn modelId="{46F34749-9978-4727-B500-2F7E15FBD324}" srcId="{193198E2-330C-4EF4-BAD5-3CAE2D6C09A8}" destId="{E2C4917A-F041-419A-942E-361AB20A46BE}" srcOrd="1" destOrd="0" parTransId="{706C97F5-06F3-4B53-A0FD-BDBAB9456F47}" sibTransId="{563051F5-2D2F-48F0-8A47-46168A35D7AF}"/>
    <dgm:cxn modelId="{6F83956D-A6C5-4455-987B-64F5100EBC8B}" type="presOf" srcId="{2EE50BF8-0D75-41C4-9D79-42E75CF07DCB}" destId="{6C51BEE8-33FD-4D0A-BD16-FBC05347CDEE}" srcOrd="0" destOrd="0" presId="urn:microsoft.com/office/officeart/2005/8/layout/hierarchy6"/>
    <dgm:cxn modelId="{10862A4E-14BB-46B0-AA08-FA71E3B91DCA}" type="presOf" srcId="{A84789F2-C769-49A1-BEC4-E49FE0845E00}" destId="{C9AA01B7-88DF-4AEE-99EB-038A00B85371}" srcOrd="0" destOrd="0" presId="urn:microsoft.com/office/officeart/2005/8/layout/hierarchy6"/>
    <dgm:cxn modelId="{DE5B1B73-778F-4AF1-B0AB-9451931E3EA3}" type="presOf" srcId="{E2C4917A-F041-419A-942E-361AB20A46BE}" destId="{B32EBFAE-2D0D-49B6-BB1D-1B6150883DCA}" srcOrd="0" destOrd="0" presId="urn:microsoft.com/office/officeart/2005/8/layout/hierarchy6"/>
    <dgm:cxn modelId="{20E39088-CF3B-430E-A05E-A9CD6706896D}" type="presOf" srcId="{F8BE4FD1-5738-45D0-B931-F75E2FEBB7CE}" destId="{A3F96136-0831-4414-A321-D17B94949400}" srcOrd="0" destOrd="0" presId="urn:microsoft.com/office/officeart/2005/8/layout/hierarchy6"/>
    <dgm:cxn modelId="{E925958B-7289-40C5-9C05-AD7246C173BA}" type="presOf" srcId="{470C4B55-532A-4A2E-BD36-C6DB4C925E92}" destId="{02FF04FE-776D-4B74-9622-E2D59BA4D9F9}" srcOrd="0" destOrd="0" presId="urn:microsoft.com/office/officeart/2005/8/layout/hierarchy6"/>
    <dgm:cxn modelId="{E14D7B9C-64C4-4206-AFFF-7724F8698AD9}" type="presOf" srcId="{F89FA57F-506A-475E-984A-9A6E13EBC79B}" destId="{DBAE224B-6E3D-4A97-980B-775120D52B7D}" srcOrd="0" destOrd="0" presId="urn:microsoft.com/office/officeart/2005/8/layout/hierarchy6"/>
    <dgm:cxn modelId="{AB39CEA3-BFAE-46AF-8344-F3CE73B5DBD6}" srcId="{3AD31C20-E525-43C8-95DB-9E3169F593D0}" destId="{A84789F2-C769-49A1-BEC4-E49FE0845E00}" srcOrd="0" destOrd="0" parTransId="{470C4B55-532A-4A2E-BD36-C6DB4C925E92}" sibTransId="{615D4D51-7603-43DF-85FC-1B10C63A31C7}"/>
    <dgm:cxn modelId="{2B0EA2A6-31DE-43E3-A276-3B4A875A29AF}" type="presOf" srcId="{DB2E5E04-2156-4F10-BE78-E5E52ADA071A}" destId="{1F1439B7-B7E9-4211-87EC-EFD94EC19764}" srcOrd="0" destOrd="0" presId="urn:microsoft.com/office/officeart/2005/8/layout/hierarchy6"/>
    <dgm:cxn modelId="{60538EAF-A702-4790-B0E9-897C007805C1}" srcId="{DB2E5E04-2156-4F10-BE78-E5E52ADA071A}" destId="{193198E2-330C-4EF4-BAD5-3CAE2D6C09A8}" srcOrd="0" destOrd="0" parTransId="{EF0E9747-BAE2-445A-BB80-C417390BA10E}" sibTransId="{6A07A5D9-4AB1-4DCD-8FA0-B2D45AFF258A}"/>
    <dgm:cxn modelId="{EDE3B1B8-BC62-4EF0-9A67-FF03791BF757}" type="presOf" srcId="{C801DE6C-39A2-44F4-8714-EEFE5BF759F0}" destId="{B9525053-5584-4281-8420-3954BF5D902A}" srcOrd="0" destOrd="0" presId="urn:microsoft.com/office/officeart/2005/8/layout/hierarchy6"/>
    <dgm:cxn modelId="{894F1CBD-0AD1-42D6-B4B0-431F0282CF33}" type="presOf" srcId="{3AD31C20-E525-43C8-95DB-9E3169F593D0}" destId="{9DD72BDA-3662-48DD-AC11-A28B2D2A5AD5}" srcOrd="0" destOrd="0" presId="urn:microsoft.com/office/officeart/2005/8/layout/hierarchy6"/>
    <dgm:cxn modelId="{A16723BE-3F68-493B-AFF4-8D1AA46E4408}" type="presOf" srcId="{55C998FE-226A-4280-9680-4E6385A7B620}" destId="{99D4C9D5-1629-4DF5-B63F-DF21DC9A0969}" srcOrd="0" destOrd="0" presId="urn:microsoft.com/office/officeart/2005/8/layout/hierarchy6"/>
    <dgm:cxn modelId="{B75309C4-9580-4C88-BECE-0F4541FDA976}" srcId="{193198E2-330C-4EF4-BAD5-3CAE2D6C09A8}" destId="{2EE50BF8-0D75-41C4-9D79-42E75CF07DCB}" srcOrd="0" destOrd="0" parTransId="{75D5EBE1-D090-4228-B60B-E68D57E98DBB}" sibTransId="{8661AA30-25C6-4DD6-A413-F37AF4FA2205}"/>
    <dgm:cxn modelId="{275EEEC7-753F-4B77-886D-822F995C9807}" type="presOf" srcId="{D482A26C-6037-46FF-9646-AB5060DA2B71}" destId="{DFC46DB6-4A0E-4A7E-8AB9-2878B6BAA6D3}" srcOrd="0" destOrd="0" presId="urn:microsoft.com/office/officeart/2005/8/layout/hierarchy6"/>
    <dgm:cxn modelId="{8D4A43CE-835C-4A03-900D-816AE788BDB0}" type="presOf" srcId="{0B9EB3B2-B67F-49DE-95DE-B725930E5010}" destId="{CDC6D736-404D-44C1-8DF2-96CE1ED760AA}" srcOrd="0" destOrd="0" presId="urn:microsoft.com/office/officeart/2005/8/layout/hierarchy6"/>
    <dgm:cxn modelId="{0DA718ED-8676-4D4A-96DC-67C406D12D24}" srcId="{E2C4917A-F041-419A-942E-361AB20A46BE}" destId="{C801DE6C-39A2-44F4-8714-EEFE5BF759F0}" srcOrd="0" destOrd="0" parTransId="{6897BCAA-0F18-473D-BD50-0C65107CED2E}" sibTransId="{E0F5E770-5F72-4E66-BECF-71ECE7579871}"/>
    <dgm:cxn modelId="{1381324A-744E-4BC3-8330-79088B3FEE3E}" type="presParOf" srcId="{1F1439B7-B7E9-4211-87EC-EFD94EC19764}" destId="{FE3BDB13-D4BE-4E7D-A031-C5F17FEE1716}" srcOrd="0" destOrd="0" presId="urn:microsoft.com/office/officeart/2005/8/layout/hierarchy6"/>
    <dgm:cxn modelId="{FB03D475-6C7E-4B41-9F01-F9D9A4A69150}" type="presParOf" srcId="{FE3BDB13-D4BE-4E7D-A031-C5F17FEE1716}" destId="{FC37246E-4159-4CEA-B701-7A4544F94054}" srcOrd="0" destOrd="0" presId="urn:microsoft.com/office/officeart/2005/8/layout/hierarchy6"/>
    <dgm:cxn modelId="{C920D9A9-665B-4EA8-9A3A-83E5B5948B52}" type="presParOf" srcId="{FC37246E-4159-4CEA-B701-7A4544F94054}" destId="{681D503F-45B3-47F8-9CFB-0806DA4FDB5C}" srcOrd="0" destOrd="0" presId="urn:microsoft.com/office/officeart/2005/8/layout/hierarchy6"/>
    <dgm:cxn modelId="{653BF680-7224-48FE-9315-44CD167C9DE2}" type="presParOf" srcId="{681D503F-45B3-47F8-9CFB-0806DA4FDB5C}" destId="{6F234C12-D72C-4EB3-BE08-D5F6289D47A5}" srcOrd="0" destOrd="0" presId="urn:microsoft.com/office/officeart/2005/8/layout/hierarchy6"/>
    <dgm:cxn modelId="{E19B9945-7FD1-4EFE-8B30-A02E86288C29}" type="presParOf" srcId="{681D503F-45B3-47F8-9CFB-0806DA4FDB5C}" destId="{3C31D1E3-1E08-4A8E-9B85-1C1191E66C4B}" srcOrd="1" destOrd="0" presId="urn:microsoft.com/office/officeart/2005/8/layout/hierarchy6"/>
    <dgm:cxn modelId="{3565C2FD-0689-4A2E-8FDF-6E5BC1DE08F5}" type="presParOf" srcId="{3C31D1E3-1E08-4A8E-9B85-1C1191E66C4B}" destId="{F35A4E57-C6E9-4469-A8FC-FF65DF43DB6C}" srcOrd="0" destOrd="0" presId="urn:microsoft.com/office/officeart/2005/8/layout/hierarchy6"/>
    <dgm:cxn modelId="{E03E0EEF-F2EF-4332-AD4D-22FFFE45F424}" type="presParOf" srcId="{3C31D1E3-1E08-4A8E-9B85-1C1191E66C4B}" destId="{EEB6C4B7-CB65-4311-AC90-8111783722A7}" srcOrd="1" destOrd="0" presId="urn:microsoft.com/office/officeart/2005/8/layout/hierarchy6"/>
    <dgm:cxn modelId="{2FCA9D03-8978-4DA2-8C38-882CDBC9F917}" type="presParOf" srcId="{EEB6C4B7-CB65-4311-AC90-8111783722A7}" destId="{6C51BEE8-33FD-4D0A-BD16-FBC05347CDEE}" srcOrd="0" destOrd="0" presId="urn:microsoft.com/office/officeart/2005/8/layout/hierarchy6"/>
    <dgm:cxn modelId="{CA9BD008-3D59-443A-9ADD-AC4C4219D93D}" type="presParOf" srcId="{EEB6C4B7-CB65-4311-AC90-8111783722A7}" destId="{343C95E5-5C26-4BB0-96FD-7FCCA393FAE9}" srcOrd="1" destOrd="0" presId="urn:microsoft.com/office/officeart/2005/8/layout/hierarchy6"/>
    <dgm:cxn modelId="{AFE854E2-09D2-4DC7-AF4B-2DCD15A57910}" type="presParOf" srcId="{343C95E5-5C26-4BB0-96FD-7FCCA393FAE9}" destId="{A3F96136-0831-4414-A321-D17B94949400}" srcOrd="0" destOrd="0" presId="urn:microsoft.com/office/officeart/2005/8/layout/hierarchy6"/>
    <dgm:cxn modelId="{C7CE188C-EEB6-4339-8FF2-974EB49747EC}" type="presParOf" srcId="{343C95E5-5C26-4BB0-96FD-7FCCA393FAE9}" destId="{23047C4C-D223-4EB1-8061-153613F28550}" srcOrd="1" destOrd="0" presId="urn:microsoft.com/office/officeart/2005/8/layout/hierarchy6"/>
    <dgm:cxn modelId="{D2A56281-EE02-4B87-B8E9-BA13DDB0F3F1}" type="presParOf" srcId="{23047C4C-D223-4EB1-8061-153613F28550}" destId="{DFC46DB6-4A0E-4A7E-8AB9-2878B6BAA6D3}" srcOrd="0" destOrd="0" presId="urn:microsoft.com/office/officeart/2005/8/layout/hierarchy6"/>
    <dgm:cxn modelId="{81F83D59-2FEC-4398-9BA9-59FE9F4401E5}" type="presParOf" srcId="{23047C4C-D223-4EB1-8061-153613F28550}" destId="{D1321928-6E06-45C3-A1F4-87D8B3B4521C}" srcOrd="1" destOrd="0" presId="urn:microsoft.com/office/officeart/2005/8/layout/hierarchy6"/>
    <dgm:cxn modelId="{899F46AE-9389-40ED-9F39-0BD6EB7A310C}" type="presParOf" srcId="{3C31D1E3-1E08-4A8E-9B85-1C1191E66C4B}" destId="{1139A420-CD09-4FD5-86D2-20A1F69001AF}" srcOrd="2" destOrd="0" presId="urn:microsoft.com/office/officeart/2005/8/layout/hierarchy6"/>
    <dgm:cxn modelId="{7D870B14-4645-48A6-9BB7-17EB44B30F4C}" type="presParOf" srcId="{3C31D1E3-1E08-4A8E-9B85-1C1191E66C4B}" destId="{36A3463D-39C8-45A2-8651-38522C49903A}" srcOrd="3" destOrd="0" presId="urn:microsoft.com/office/officeart/2005/8/layout/hierarchy6"/>
    <dgm:cxn modelId="{A864D038-CE48-40CB-AD9E-4DDAFF689167}" type="presParOf" srcId="{36A3463D-39C8-45A2-8651-38522C49903A}" destId="{B32EBFAE-2D0D-49B6-BB1D-1B6150883DCA}" srcOrd="0" destOrd="0" presId="urn:microsoft.com/office/officeart/2005/8/layout/hierarchy6"/>
    <dgm:cxn modelId="{B564C0B8-202A-4A08-8A1D-A499F4B7FE33}" type="presParOf" srcId="{36A3463D-39C8-45A2-8651-38522C49903A}" destId="{0D3AA5B8-DA4E-4CC9-9C09-1DB48FF0B8A2}" srcOrd="1" destOrd="0" presId="urn:microsoft.com/office/officeart/2005/8/layout/hierarchy6"/>
    <dgm:cxn modelId="{D929DA53-5F81-4EFE-87AF-43E401D2323D}" type="presParOf" srcId="{0D3AA5B8-DA4E-4CC9-9C09-1DB48FF0B8A2}" destId="{6DE1021D-8EEB-4FAE-80F9-DD485A4DB503}" srcOrd="0" destOrd="0" presId="urn:microsoft.com/office/officeart/2005/8/layout/hierarchy6"/>
    <dgm:cxn modelId="{A1542696-6D8E-4F52-8802-3FB28701F1C8}" type="presParOf" srcId="{0D3AA5B8-DA4E-4CC9-9C09-1DB48FF0B8A2}" destId="{56ED90DB-529B-4595-9FAF-95309F0DB6A0}" srcOrd="1" destOrd="0" presId="urn:microsoft.com/office/officeart/2005/8/layout/hierarchy6"/>
    <dgm:cxn modelId="{C5834BBB-8134-4FCF-867F-3C6D656268AF}" type="presParOf" srcId="{56ED90DB-529B-4595-9FAF-95309F0DB6A0}" destId="{B9525053-5584-4281-8420-3954BF5D902A}" srcOrd="0" destOrd="0" presId="urn:microsoft.com/office/officeart/2005/8/layout/hierarchy6"/>
    <dgm:cxn modelId="{C36C5E0E-5761-4942-9ECB-77940D30E27A}" type="presParOf" srcId="{56ED90DB-529B-4595-9FAF-95309F0DB6A0}" destId="{3D1024AE-80EE-4F30-8DF8-F1C645608439}" srcOrd="1" destOrd="0" presId="urn:microsoft.com/office/officeart/2005/8/layout/hierarchy6"/>
    <dgm:cxn modelId="{002BBDDB-E5D2-4347-B42E-E624D39BECC0}" type="presParOf" srcId="{3C31D1E3-1E08-4A8E-9B85-1C1191E66C4B}" destId="{4095A0A6-526D-4F99-8267-AF211122EB86}" srcOrd="4" destOrd="0" presId="urn:microsoft.com/office/officeart/2005/8/layout/hierarchy6"/>
    <dgm:cxn modelId="{2C674926-44CC-4A45-8868-EF9AF41E4D37}" type="presParOf" srcId="{3C31D1E3-1E08-4A8E-9B85-1C1191E66C4B}" destId="{A9EA94E3-62BC-4A04-8476-B72B0F5EC79D}" srcOrd="5" destOrd="0" presId="urn:microsoft.com/office/officeart/2005/8/layout/hierarchy6"/>
    <dgm:cxn modelId="{74F0A717-D132-47C2-ABF6-8A24E16F0C5C}" type="presParOf" srcId="{A9EA94E3-62BC-4A04-8476-B72B0F5EC79D}" destId="{99D4C9D5-1629-4DF5-B63F-DF21DC9A0969}" srcOrd="0" destOrd="0" presId="urn:microsoft.com/office/officeart/2005/8/layout/hierarchy6"/>
    <dgm:cxn modelId="{0B93FF68-F160-4438-9BCF-508D54CAF1CE}" type="presParOf" srcId="{A9EA94E3-62BC-4A04-8476-B72B0F5EC79D}" destId="{6FFC3DF7-8977-4BE4-BFC9-BF68446FD4AC}" srcOrd="1" destOrd="0" presId="urn:microsoft.com/office/officeart/2005/8/layout/hierarchy6"/>
    <dgm:cxn modelId="{0C85C483-8582-4270-90D3-2CC69D4197ED}" type="presParOf" srcId="{6FFC3DF7-8977-4BE4-BFC9-BF68446FD4AC}" destId="{7BFB22C1-D478-46EE-9234-E6DEC7B10EB5}" srcOrd="0" destOrd="0" presId="urn:microsoft.com/office/officeart/2005/8/layout/hierarchy6"/>
    <dgm:cxn modelId="{2F2CAE63-623A-46D8-85F6-97636F4007CE}" type="presParOf" srcId="{6FFC3DF7-8977-4BE4-BFC9-BF68446FD4AC}" destId="{AE4900D6-8659-45BF-B36E-852ED41F0B42}" srcOrd="1" destOrd="0" presId="urn:microsoft.com/office/officeart/2005/8/layout/hierarchy6"/>
    <dgm:cxn modelId="{EC2D69B8-919B-4349-AEAA-564535D55D6E}" type="presParOf" srcId="{AE4900D6-8659-45BF-B36E-852ED41F0B42}" destId="{CDC6D736-404D-44C1-8DF2-96CE1ED760AA}" srcOrd="0" destOrd="0" presId="urn:microsoft.com/office/officeart/2005/8/layout/hierarchy6"/>
    <dgm:cxn modelId="{3330CF78-F574-43DB-88F2-AD28774C19E3}" type="presParOf" srcId="{AE4900D6-8659-45BF-B36E-852ED41F0B42}" destId="{C4F496A4-9A24-4B2E-BCF7-2E57C826980D}" srcOrd="1" destOrd="0" presId="urn:microsoft.com/office/officeart/2005/8/layout/hierarchy6"/>
    <dgm:cxn modelId="{0BF56577-A122-4464-917F-9D9692E3E21C}" type="presParOf" srcId="{3C31D1E3-1E08-4A8E-9B85-1C1191E66C4B}" destId="{DBAE224B-6E3D-4A97-980B-775120D52B7D}" srcOrd="6" destOrd="0" presId="urn:microsoft.com/office/officeart/2005/8/layout/hierarchy6"/>
    <dgm:cxn modelId="{48CE5D15-902E-4660-BD95-111434CD8DFC}" type="presParOf" srcId="{3C31D1E3-1E08-4A8E-9B85-1C1191E66C4B}" destId="{CCD2D363-348A-4B0D-ABC5-AD08E94A0289}" srcOrd="7" destOrd="0" presId="urn:microsoft.com/office/officeart/2005/8/layout/hierarchy6"/>
    <dgm:cxn modelId="{A675E3FD-39D1-4F11-A1FF-D3DD2A50E656}" type="presParOf" srcId="{CCD2D363-348A-4B0D-ABC5-AD08E94A0289}" destId="{9DD72BDA-3662-48DD-AC11-A28B2D2A5AD5}" srcOrd="0" destOrd="0" presId="urn:microsoft.com/office/officeart/2005/8/layout/hierarchy6"/>
    <dgm:cxn modelId="{27049F98-9765-4A97-BD9D-0C91502B63E8}" type="presParOf" srcId="{CCD2D363-348A-4B0D-ABC5-AD08E94A0289}" destId="{E3B88B8C-0B59-4A5A-BFF8-985520625B65}" srcOrd="1" destOrd="0" presId="urn:microsoft.com/office/officeart/2005/8/layout/hierarchy6"/>
    <dgm:cxn modelId="{24CBF42F-64EE-4A53-ADD8-F0ACBA51C9AC}" type="presParOf" srcId="{E3B88B8C-0B59-4A5A-BFF8-985520625B65}" destId="{02FF04FE-776D-4B74-9622-E2D59BA4D9F9}" srcOrd="0" destOrd="0" presId="urn:microsoft.com/office/officeart/2005/8/layout/hierarchy6"/>
    <dgm:cxn modelId="{0965A68F-E43D-4D9A-9F10-7A5B9803ED84}" type="presParOf" srcId="{E3B88B8C-0B59-4A5A-BFF8-985520625B65}" destId="{03C7FD0C-C648-4C14-844A-995ED9DC187F}" srcOrd="1" destOrd="0" presId="urn:microsoft.com/office/officeart/2005/8/layout/hierarchy6"/>
    <dgm:cxn modelId="{CFE335E0-883A-4978-9255-7E22243239F4}" type="presParOf" srcId="{03C7FD0C-C648-4C14-844A-995ED9DC187F}" destId="{C9AA01B7-88DF-4AEE-99EB-038A00B85371}" srcOrd="0" destOrd="0" presId="urn:microsoft.com/office/officeart/2005/8/layout/hierarchy6"/>
    <dgm:cxn modelId="{030CA0AF-DF0D-4433-8799-9F53D6E753BF}" type="presParOf" srcId="{03C7FD0C-C648-4C14-844A-995ED9DC187F}" destId="{605F2B03-7F6C-4139-89CC-79D4B965154D}" srcOrd="1" destOrd="0" presId="urn:microsoft.com/office/officeart/2005/8/layout/hierarchy6"/>
    <dgm:cxn modelId="{40D8302B-879E-4B4E-B05B-8C3833E084AC}" type="presParOf" srcId="{1F1439B7-B7E9-4211-87EC-EFD94EC19764}" destId="{4C639BEA-B704-488A-AF24-B9DA82D5D5F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34C12-D72C-4EB3-BE08-D5F6289D47A5}">
      <dsp:nvSpPr>
        <dsp:cNvPr id="0" name=""/>
        <dsp:cNvSpPr/>
      </dsp:nvSpPr>
      <dsp:spPr>
        <a:xfrm>
          <a:off x="2191453" y="0"/>
          <a:ext cx="7193925" cy="540918"/>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latin typeface="Arial" panose="020B0604020202020204" pitchFamily="34" charset="0"/>
              <a:cs typeface="Arial" panose="020B0604020202020204" pitchFamily="34" charset="0"/>
            </a:rPr>
            <a:t>Índice Departamental de Competitividad</a:t>
          </a:r>
        </a:p>
      </dsp:txBody>
      <dsp:txXfrm>
        <a:off x="2207296" y="15843"/>
        <a:ext cx="7162239" cy="509232"/>
      </dsp:txXfrm>
    </dsp:sp>
    <dsp:sp modelId="{F35A4E57-C6E9-4469-A8FC-FF65DF43DB6C}">
      <dsp:nvSpPr>
        <dsp:cNvPr id="0" name=""/>
        <dsp:cNvSpPr/>
      </dsp:nvSpPr>
      <dsp:spPr>
        <a:xfrm>
          <a:off x="1612390" y="540918"/>
          <a:ext cx="4176024" cy="97347"/>
        </a:xfrm>
        <a:custGeom>
          <a:avLst/>
          <a:gdLst/>
          <a:ahLst/>
          <a:cxnLst/>
          <a:rect l="0" t="0" r="0" b="0"/>
          <a:pathLst>
            <a:path>
              <a:moveTo>
                <a:pt x="4176024" y="0"/>
              </a:moveTo>
              <a:lnTo>
                <a:pt x="4176024" y="48673"/>
              </a:lnTo>
              <a:lnTo>
                <a:pt x="0" y="48673"/>
              </a:lnTo>
              <a:lnTo>
                <a:pt x="0" y="97347"/>
              </a:lnTo>
            </a:path>
          </a:pathLst>
        </a:custGeom>
        <a:noFill/>
        <a:ln w="12700" cap="flat" cmpd="sng" algn="ctr">
          <a:solidFill>
            <a:srgbClr val="003621"/>
          </a:solidFill>
          <a:prstDash val="solid"/>
          <a:miter lim="800000"/>
        </a:ln>
        <a:effectLst/>
      </dsp:spPr>
      <dsp:style>
        <a:lnRef idx="2">
          <a:scrgbClr r="0" g="0" b="0"/>
        </a:lnRef>
        <a:fillRef idx="0">
          <a:scrgbClr r="0" g="0" b="0"/>
        </a:fillRef>
        <a:effectRef idx="0">
          <a:scrgbClr r="0" g="0" b="0"/>
        </a:effectRef>
        <a:fontRef idx="minor"/>
      </dsp:style>
    </dsp:sp>
    <dsp:sp modelId="{6C51BEE8-33FD-4D0A-BD16-FBC05347CDEE}">
      <dsp:nvSpPr>
        <dsp:cNvPr id="0" name=""/>
        <dsp:cNvSpPr/>
      </dsp:nvSpPr>
      <dsp:spPr>
        <a:xfrm>
          <a:off x="249744" y="638265"/>
          <a:ext cx="2725292" cy="736566"/>
        </a:xfrm>
        <a:prstGeom prst="roundRect">
          <a:avLst>
            <a:gd name="adj" fmla="val 10000"/>
          </a:avLst>
        </a:prstGeom>
        <a:solidFill>
          <a:srgbClr val="DCC4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rgbClr val="7030A0"/>
              </a:solidFill>
              <a:latin typeface="Arial" panose="020B0604020202020204" pitchFamily="34" charset="0"/>
              <a:cs typeface="Arial" panose="020B0604020202020204" pitchFamily="34" charset="0"/>
            </a:rPr>
            <a:t>Condiciones habilitantes</a:t>
          </a:r>
        </a:p>
      </dsp:txBody>
      <dsp:txXfrm>
        <a:off x="271317" y="659838"/>
        <a:ext cx="2682146" cy="693420"/>
      </dsp:txXfrm>
    </dsp:sp>
    <dsp:sp modelId="{A3F96136-0831-4414-A321-D17B94949400}">
      <dsp:nvSpPr>
        <dsp:cNvPr id="0" name=""/>
        <dsp:cNvSpPr/>
      </dsp:nvSpPr>
      <dsp:spPr>
        <a:xfrm>
          <a:off x="1566289" y="1374832"/>
          <a:ext cx="91440" cy="97347"/>
        </a:xfrm>
        <a:custGeom>
          <a:avLst/>
          <a:gdLst/>
          <a:ahLst/>
          <a:cxnLst/>
          <a:rect l="0" t="0" r="0" b="0"/>
          <a:pathLst>
            <a:path>
              <a:moveTo>
                <a:pt x="46101" y="0"/>
              </a:moveTo>
              <a:lnTo>
                <a:pt x="46101" y="48673"/>
              </a:lnTo>
              <a:lnTo>
                <a:pt x="45720" y="48673"/>
              </a:lnTo>
              <a:lnTo>
                <a:pt x="45720" y="9734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DFC46DB6-4A0E-4A7E-8AB9-2878B6BAA6D3}">
      <dsp:nvSpPr>
        <dsp:cNvPr id="0" name=""/>
        <dsp:cNvSpPr/>
      </dsp:nvSpPr>
      <dsp:spPr>
        <a:xfrm>
          <a:off x="249363" y="1472179"/>
          <a:ext cx="2725292" cy="2912527"/>
        </a:xfrm>
        <a:prstGeom prst="roundRect">
          <a:avLst>
            <a:gd name="adj" fmla="val 10000"/>
          </a:avLst>
        </a:prstGeom>
        <a:solidFill>
          <a:schemeClr val="bg1"/>
        </a:solidFill>
        <a:ln w="12700" cap="flat" cmpd="sng" algn="ctr">
          <a:solidFill>
            <a:srgbClr val="C39BE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b="1" kern="1200" dirty="0">
              <a:solidFill>
                <a:srgbClr val="7030A0"/>
              </a:solidFill>
              <a:latin typeface="Arial" panose="020B0604020202020204" pitchFamily="34" charset="0"/>
              <a:cs typeface="Arial" panose="020B0604020202020204" pitchFamily="34" charset="0"/>
            </a:rPr>
            <a:t>Pilar 1. </a:t>
          </a:r>
          <a:r>
            <a:rPr lang="es-CO" sz="1800" kern="1200" dirty="0">
              <a:solidFill>
                <a:schemeClr val="tx1">
                  <a:lumMod val="85000"/>
                  <a:lumOff val="15000"/>
                </a:schemeClr>
              </a:solidFill>
              <a:latin typeface="Arial" panose="020B0604020202020204" pitchFamily="34" charset="0"/>
              <a:cs typeface="Arial" panose="020B0604020202020204" pitchFamily="34" charset="0"/>
            </a:rPr>
            <a:t>Instituciones</a:t>
          </a:r>
        </a:p>
        <a:p>
          <a:pPr marL="0" lvl="0" indent="0" algn="l" defTabSz="800100">
            <a:lnSpc>
              <a:spcPct val="90000"/>
            </a:lnSpc>
            <a:spcBef>
              <a:spcPct val="0"/>
            </a:spcBef>
            <a:spcAft>
              <a:spcPct val="35000"/>
            </a:spcAft>
            <a:buNone/>
          </a:pPr>
          <a:r>
            <a:rPr lang="es-CO" sz="1800" b="1" kern="1200" dirty="0">
              <a:solidFill>
                <a:srgbClr val="7030A0"/>
              </a:solidFill>
              <a:latin typeface="Arial" panose="020B0604020202020204" pitchFamily="34" charset="0"/>
              <a:cs typeface="Arial" panose="020B0604020202020204" pitchFamily="34" charset="0"/>
            </a:rPr>
            <a:t>Pilar 2. </a:t>
          </a:r>
          <a:r>
            <a:rPr lang="es-CO" sz="1800" kern="1200" dirty="0">
              <a:solidFill>
                <a:schemeClr val="tx1">
                  <a:lumMod val="85000"/>
                  <a:lumOff val="15000"/>
                </a:schemeClr>
              </a:solidFill>
              <a:latin typeface="Arial" panose="020B0604020202020204" pitchFamily="34" charset="0"/>
              <a:cs typeface="Arial" panose="020B0604020202020204" pitchFamily="34" charset="0"/>
            </a:rPr>
            <a:t>Infraestructura </a:t>
          </a:r>
          <a:r>
            <a:rPr lang="es-CO" sz="1800" b="1" kern="1200" dirty="0">
              <a:solidFill>
                <a:srgbClr val="7030A0"/>
              </a:solidFill>
              <a:latin typeface="Arial" panose="020B0604020202020204" pitchFamily="34" charset="0"/>
              <a:cs typeface="Arial" panose="020B0604020202020204" pitchFamily="34" charset="0"/>
            </a:rPr>
            <a:t>Pilar 3</a:t>
          </a:r>
          <a:r>
            <a:rPr lang="es-CO" sz="1800" kern="1200" dirty="0">
              <a:solidFill>
                <a:srgbClr val="7030A0"/>
              </a:solidFill>
              <a:latin typeface="Arial" panose="020B0604020202020204" pitchFamily="34" charset="0"/>
              <a:cs typeface="Arial" panose="020B0604020202020204" pitchFamily="34" charset="0"/>
            </a:rPr>
            <a:t>. </a:t>
          </a:r>
          <a:r>
            <a:rPr lang="es-CO" sz="1800" kern="1200" dirty="0">
              <a:solidFill>
                <a:prstClr val="black">
                  <a:lumMod val="85000"/>
                  <a:lumOff val="15000"/>
                </a:prstClr>
              </a:solidFill>
              <a:latin typeface="Arial" panose="020B0604020202020204" pitchFamily="34" charset="0"/>
              <a:ea typeface="+mn-ea"/>
              <a:cs typeface="Arial" panose="020B0604020202020204" pitchFamily="34" charset="0"/>
            </a:rPr>
            <a:t>Adopción TIC</a:t>
          </a:r>
        </a:p>
        <a:p>
          <a:pPr marL="0" lvl="0" indent="0" algn="l" defTabSz="800100">
            <a:lnSpc>
              <a:spcPct val="90000"/>
            </a:lnSpc>
            <a:spcBef>
              <a:spcPct val="0"/>
            </a:spcBef>
            <a:spcAft>
              <a:spcPct val="35000"/>
            </a:spcAft>
            <a:buNone/>
          </a:pPr>
          <a:r>
            <a:rPr lang="es-CO" sz="1800" b="1" kern="1200" dirty="0">
              <a:solidFill>
                <a:srgbClr val="7030A0"/>
              </a:solidFill>
              <a:latin typeface="Arial" panose="020B0604020202020204" pitchFamily="34" charset="0"/>
              <a:cs typeface="Arial" panose="020B0604020202020204" pitchFamily="34" charset="0"/>
            </a:rPr>
            <a:t>Pilar 4. </a:t>
          </a:r>
          <a:r>
            <a:rPr lang="es-CO" sz="1800" kern="1200" dirty="0">
              <a:solidFill>
                <a:schemeClr val="tx1">
                  <a:lumMod val="85000"/>
                  <a:lumOff val="15000"/>
                </a:schemeClr>
              </a:solidFill>
              <a:latin typeface="Arial" panose="020B0604020202020204" pitchFamily="34" charset="0"/>
              <a:cs typeface="Arial" panose="020B0604020202020204" pitchFamily="34" charset="0"/>
            </a:rPr>
            <a:t>Sostenibilidad ambiental</a:t>
          </a:r>
          <a:endParaRPr lang="es-ES" sz="1800" kern="1200" dirty="0">
            <a:solidFill>
              <a:schemeClr val="tx1">
                <a:lumMod val="85000"/>
                <a:lumOff val="15000"/>
              </a:schemeClr>
            </a:solidFill>
            <a:latin typeface="Arial" panose="020B0604020202020204" pitchFamily="34" charset="0"/>
            <a:cs typeface="Arial" panose="020B0604020202020204" pitchFamily="34" charset="0"/>
          </a:endParaRPr>
        </a:p>
      </dsp:txBody>
      <dsp:txXfrm>
        <a:off x="329184" y="1552000"/>
        <a:ext cx="2565650" cy="2752885"/>
      </dsp:txXfrm>
    </dsp:sp>
    <dsp:sp modelId="{1139A420-CD09-4FD5-86D2-20A1F69001AF}">
      <dsp:nvSpPr>
        <dsp:cNvPr id="0" name=""/>
        <dsp:cNvSpPr/>
      </dsp:nvSpPr>
      <dsp:spPr>
        <a:xfrm>
          <a:off x="4384051" y="540918"/>
          <a:ext cx="1404363" cy="97347"/>
        </a:xfrm>
        <a:custGeom>
          <a:avLst/>
          <a:gdLst/>
          <a:ahLst/>
          <a:cxnLst/>
          <a:rect l="0" t="0" r="0" b="0"/>
          <a:pathLst>
            <a:path>
              <a:moveTo>
                <a:pt x="1404363" y="0"/>
              </a:moveTo>
              <a:lnTo>
                <a:pt x="1404363" y="48673"/>
              </a:lnTo>
              <a:lnTo>
                <a:pt x="0" y="48673"/>
              </a:lnTo>
              <a:lnTo>
                <a:pt x="0" y="97347"/>
              </a:lnTo>
            </a:path>
          </a:pathLst>
        </a:custGeom>
        <a:noFill/>
        <a:ln w="12700" cap="flat" cmpd="sng" algn="ctr">
          <a:solidFill>
            <a:srgbClr val="003621"/>
          </a:solidFill>
          <a:prstDash val="solid"/>
          <a:miter lim="800000"/>
        </a:ln>
        <a:effectLst/>
      </dsp:spPr>
      <dsp:style>
        <a:lnRef idx="2">
          <a:scrgbClr r="0" g="0" b="0"/>
        </a:lnRef>
        <a:fillRef idx="0">
          <a:scrgbClr r="0" g="0" b="0"/>
        </a:fillRef>
        <a:effectRef idx="0">
          <a:scrgbClr r="0" g="0" b="0"/>
        </a:effectRef>
        <a:fontRef idx="minor"/>
      </dsp:style>
    </dsp:sp>
    <dsp:sp modelId="{B32EBFAE-2D0D-49B6-BB1D-1B6150883DCA}">
      <dsp:nvSpPr>
        <dsp:cNvPr id="0" name=""/>
        <dsp:cNvSpPr/>
      </dsp:nvSpPr>
      <dsp:spPr>
        <a:xfrm>
          <a:off x="3021405" y="638265"/>
          <a:ext cx="2725292" cy="736566"/>
        </a:xfrm>
        <a:prstGeom prst="roundRect">
          <a:avLst>
            <a:gd name="adj" fmla="val 10000"/>
          </a:avLst>
        </a:prstGeom>
        <a:solidFill>
          <a:srgbClr val="DCC4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rgbClr val="7030A0"/>
              </a:solidFill>
              <a:latin typeface="Arial" panose="020B0604020202020204" pitchFamily="34" charset="0"/>
              <a:cs typeface="Arial" panose="020B0604020202020204" pitchFamily="34" charset="0"/>
            </a:rPr>
            <a:t>Capital humano</a:t>
          </a:r>
        </a:p>
      </dsp:txBody>
      <dsp:txXfrm>
        <a:off x="3042978" y="659838"/>
        <a:ext cx="2682146" cy="693420"/>
      </dsp:txXfrm>
    </dsp:sp>
    <dsp:sp modelId="{6DE1021D-8EEB-4FAE-80F9-DD485A4DB503}">
      <dsp:nvSpPr>
        <dsp:cNvPr id="0" name=""/>
        <dsp:cNvSpPr/>
      </dsp:nvSpPr>
      <dsp:spPr>
        <a:xfrm>
          <a:off x="4333317" y="1374832"/>
          <a:ext cx="91440" cy="97347"/>
        </a:xfrm>
        <a:custGeom>
          <a:avLst/>
          <a:gdLst/>
          <a:ahLst/>
          <a:cxnLst/>
          <a:rect l="0" t="0" r="0" b="0"/>
          <a:pathLst>
            <a:path>
              <a:moveTo>
                <a:pt x="50734" y="0"/>
              </a:moveTo>
              <a:lnTo>
                <a:pt x="50734" y="48673"/>
              </a:lnTo>
              <a:lnTo>
                <a:pt x="45720" y="48673"/>
              </a:lnTo>
              <a:lnTo>
                <a:pt x="45720" y="9734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B9525053-5584-4281-8420-3954BF5D902A}">
      <dsp:nvSpPr>
        <dsp:cNvPr id="0" name=""/>
        <dsp:cNvSpPr/>
      </dsp:nvSpPr>
      <dsp:spPr>
        <a:xfrm>
          <a:off x="3016391" y="1472179"/>
          <a:ext cx="2725292" cy="2912527"/>
        </a:xfrm>
        <a:prstGeom prst="roundRect">
          <a:avLst>
            <a:gd name="adj" fmla="val 10000"/>
          </a:avLst>
        </a:prstGeom>
        <a:solidFill>
          <a:schemeClr val="bg1"/>
        </a:solidFill>
        <a:ln w="12700" cap="flat" cmpd="sng" algn="ctr">
          <a:solidFill>
            <a:srgbClr val="C39BE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b="1" kern="1200" dirty="0">
              <a:solidFill>
                <a:srgbClr val="7030A0"/>
              </a:solidFill>
              <a:latin typeface="Arial" panose="020B0604020202020204" pitchFamily="34" charset="0"/>
              <a:cs typeface="Arial" panose="020B0604020202020204" pitchFamily="34" charset="0"/>
            </a:rPr>
            <a:t>Pilar 5. </a:t>
          </a:r>
          <a:r>
            <a:rPr lang="es-CO" sz="1800" b="0" kern="1200" dirty="0">
              <a:solidFill>
                <a:schemeClr val="tx1">
                  <a:lumMod val="85000"/>
                  <a:lumOff val="15000"/>
                </a:schemeClr>
              </a:solidFill>
              <a:latin typeface="Arial" panose="020B0604020202020204" pitchFamily="34" charset="0"/>
              <a:cs typeface="Arial" panose="020B0604020202020204" pitchFamily="34" charset="0"/>
            </a:rPr>
            <a:t>Salud</a:t>
          </a:r>
        </a:p>
        <a:p>
          <a:pPr marL="0" lvl="0" indent="0" algn="l" defTabSz="800100">
            <a:lnSpc>
              <a:spcPct val="90000"/>
            </a:lnSpc>
            <a:spcBef>
              <a:spcPct val="0"/>
            </a:spcBef>
            <a:spcAft>
              <a:spcPct val="35000"/>
            </a:spcAft>
            <a:buNone/>
          </a:pPr>
          <a:r>
            <a:rPr lang="es-CO" sz="1800" b="1" kern="1200" dirty="0">
              <a:solidFill>
                <a:srgbClr val="7030A0"/>
              </a:solidFill>
              <a:latin typeface="Arial" panose="020B0604020202020204" pitchFamily="34" charset="0"/>
              <a:cs typeface="Arial" panose="020B0604020202020204" pitchFamily="34" charset="0"/>
            </a:rPr>
            <a:t>Pilar 6. </a:t>
          </a:r>
          <a:r>
            <a:rPr lang="es-CO" sz="1800" kern="1200" dirty="0">
              <a:solidFill>
                <a:schemeClr val="tx1">
                  <a:lumMod val="85000"/>
                  <a:lumOff val="15000"/>
                </a:schemeClr>
              </a:solidFill>
              <a:latin typeface="Arial" panose="020B0604020202020204" pitchFamily="34" charset="0"/>
              <a:cs typeface="Arial" panose="020B0604020202020204" pitchFamily="34" charset="0"/>
            </a:rPr>
            <a:t>Educación básica y media</a:t>
          </a:r>
        </a:p>
        <a:p>
          <a:pPr marL="0" lvl="0" indent="0" algn="l" defTabSz="800100">
            <a:lnSpc>
              <a:spcPct val="90000"/>
            </a:lnSpc>
            <a:spcBef>
              <a:spcPct val="0"/>
            </a:spcBef>
            <a:spcAft>
              <a:spcPct val="35000"/>
            </a:spcAft>
            <a:buNone/>
          </a:pPr>
          <a:r>
            <a:rPr lang="es-CO" sz="1800" b="1" kern="1200" dirty="0">
              <a:solidFill>
                <a:srgbClr val="7030A0"/>
              </a:solidFill>
              <a:latin typeface="Arial" panose="020B0604020202020204" pitchFamily="34" charset="0"/>
              <a:cs typeface="Arial" panose="020B0604020202020204" pitchFamily="34" charset="0"/>
            </a:rPr>
            <a:t>Pilar 7. </a:t>
          </a:r>
          <a:r>
            <a:rPr lang="es-CO" sz="1800" b="0" kern="1200" dirty="0">
              <a:solidFill>
                <a:schemeClr val="tx1">
                  <a:lumMod val="85000"/>
                  <a:lumOff val="15000"/>
                </a:schemeClr>
              </a:solidFill>
              <a:latin typeface="Arial" panose="020B0604020202020204" pitchFamily="34" charset="0"/>
              <a:cs typeface="Arial" panose="020B0604020202020204" pitchFamily="34" charset="0"/>
            </a:rPr>
            <a:t>Educación superior y formación para el trabajo</a:t>
          </a:r>
          <a:endParaRPr lang="es-CO" sz="1800" b="1" kern="1200" dirty="0">
            <a:solidFill>
              <a:schemeClr val="tx1">
                <a:lumMod val="85000"/>
                <a:lumOff val="15000"/>
              </a:schemeClr>
            </a:solidFill>
            <a:latin typeface="Arial" panose="020B0604020202020204" pitchFamily="34" charset="0"/>
            <a:cs typeface="Arial" panose="020B0604020202020204" pitchFamily="34" charset="0"/>
          </a:endParaRPr>
        </a:p>
      </dsp:txBody>
      <dsp:txXfrm>
        <a:off x="3096212" y="1552000"/>
        <a:ext cx="2565650" cy="2752885"/>
      </dsp:txXfrm>
    </dsp:sp>
    <dsp:sp modelId="{4095A0A6-526D-4F99-8267-AF211122EB86}">
      <dsp:nvSpPr>
        <dsp:cNvPr id="0" name=""/>
        <dsp:cNvSpPr/>
      </dsp:nvSpPr>
      <dsp:spPr>
        <a:xfrm>
          <a:off x="5788415" y="540918"/>
          <a:ext cx="1383325" cy="97347"/>
        </a:xfrm>
        <a:custGeom>
          <a:avLst/>
          <a:gdLst/>
          <a:ahLst/>
          <a:cxnLst/>
          <a:rect l="0" t="0" r="0" b="0"/>
          <a:pathLst>
            <a:path>
              <a:moveTo>
                <a:pt x="0" y="0"/>
              </a:moveTo>
              <a:lnTo>
                <a:pt x="0" y="48673"/>
              </a:lnTo>
              <a:lnTo>
                <a:pt x="1383325" y="48673"/>
              </a:lnTo>
              <a:lnTo>
                <a:pt x="1383325" y="97347"/>
              </a:lnTo>
            </a:path>
          </a:pathLst>
        </a:custGeom>
        <a:noFill/>
        <a:ln w="12700" cap="flat" cmpd="sng" algn="ctr">
          <a:solidFill>
            <a:srgbClr val="003621"/>
          </a:solidFill>
          <a:prstDash val="solid"/>
          <a:miter lim="800000"/>
        </a:ln>
        <a:effectLst/>
      </dsp:spPr>
      <dsp:style>
        <a:lnRef idx="2">
          <a:scrgbClr r="0" g="0" b="0"/>
        </a:lnRef>
        <a:fillRef idx="0">
          <a:scrgbClr r="0" g="0" b="0"/>
        </a:fillRef>
        <a:effectRef idx="0">
          <a:scrgbClr r="0" g="0" b="0"/>
        </a:effectRef>
        <a:fontRef idx="minor"/>
      </dsp:style>
    </dsp:sp>
    <dsp:sp modelId="{99D4C9D5-1629-4DF5-B63F-DF21DC9A0969}">
      <dsp:nvSpPr>
        <dsp:cNvPr id="0" name=""/>
        <dsp:cNvSpPr/>
      </dsp:nvSpPr>
      <dsp:spPr>
        <a:xfrm>
          <a:off x="5809094" y="638265"/>
          <a:ext cx="2725292" cy="736566"/>
        </a:xfrm>
        <a:prstGeom prst="roundRect">
          <a:avLst>
            <a:gd name="adj" fmla="val 10000"/>
          </a:avLst>
        </a:prstGeom>
        <a:solidFill>
          <a:srgbClr val="DCC4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rgbClr val="7030A0"/>
              </a:solidFill>
              <a:latin typeface="Arial" panose="020B0604020202020204" pitchFamily="34" charset="0"/>
              <a:cs typeface="Arial" panose="020B0604020202020204" pitchFamily="34" charset="0"/>
            </a:rPr>
            <a:t>Eficiencia de los mercados</a:t>
          </a:r>
        </a:p>
      </dsp:txBody>
      <dsp:txXfrm>
        <a:off x="5830667" y="659838"/>
        <a:ext cx="2682146" cy="693420"/>
      </dsp:txXfrm>
    </dsp:sp>
    <dsp:sp modelId="{7BFB22C1-D478-46EE-9234-E6DEC7B10EB5}">
      <dsp:nvSpPr>
        <dsp:cNvPr id="0" name=""/>
        <dsp:cNvSpPr/>
      </dsp:nvSpPr>
      <dsp:spPr>
        <a:xfrm>
          <a:off x="7126020" y="1374832"/>
          <a:ext cx="91440" cy="95919"/>
        </a:xfrm>
        <a:custGeom>
          <a:avLst/>
          <a:gdLst/>
          <a:ahLst/>
          <a:cxnLst/>
          <a:rect l="0" t="0" r="0" b="0"/>
          <a:pathLst>
            <a:path>
              <a:moveTo>
                <a:pt x="45720" y="0"/>
              </a:moveTo>
              <a:lnTo>
                <a:pt x="45720" y="95919"/>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CDC6D736-404D-44C1-8DF2-96CE1ED760AA}">
      <dsp:nvSpPr>
        <dsp:cNvPr id="0" name=""/>
        <dsp:cNvSpPr/>
      </dsp:nvSpPr>
      <dsp:spPr>
        <a:xfrm>
          <a:off x="5809094" y="1470751"/>
          <a:ext cx="2725292" cy="2912527"/>
        </a:xfrm>
        <a:prstGeom prst="roundRect">
          <a:avLst>
            <a:gd name="adj" fmla="val 10000"/>
          </a:avLst>
        </a:prstGeom>
        <a:solidFill>
          <a:schemeClr val="bg1"/>
        </a:solidFill>
        <a:ln w="12700" cap="flat" cmpd="sng" algn="ctr">
          <a:solidFill>
            <a:srgbClr val="C39BE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b="1" i="0" u="none" kern="1200" dirty="0">
              <a:solidFill>
                <a:srgbClr val="7030A0"/>
              </a:solidFill>
              <a:latin typeface="Arial" panose="020B0604020202020204" pitchFamily="34" charset="0"/>
              <a:cs typeface="Arial" panose="020B0604020202020204" pitchFamily="34" charset="0"/>
            </a:rPr>
            <a:t>Pilar 8. </a:t>
          </a:r>
          <a:r>
            <a:rPr lang="es-CO" sz="1800" b="0" i="0" u="none" kern="1200" dirty="0">
              <a:solidFill>
                <a:schemeClr val="tx1">
                  <a:lumMod val="85000"/>
                  <a:lumOff val="15000"/>
                </a:schemeClr>
              </a:solidFill>
              <a:latin typeface="Arial" panose="020B0604020202020204" pitchFamily="34" charset="0"/>
              <a:cs typeface="Arial" panose="020B0604020202020204" pitchFamily="34" charset="0"/>
            </a:rPr>
            <a:t>Entorno para los negocios</a:t>
          </a:r>
        </a:p>
        <a:p>
          <a:pPr marL="0" lvl="0" indent="0" algn="l" defTabSz="800100">
            <a:lnSpc>
              <a:spcPct val="90000"/>
            </a:lnSpc>
            <a:spcBef>
              <a:spcPct val="0"/>
            </a:spcBef>
            <a:spcAft>
              <a:spcPct val="35000"/>
            </a:spcAft>
            <a:buNone/>
          </a:pPr>
          <a:r>
            <a:rPr lang="es-CO" sz="1800" b="1" i="0" u="none" kern="1200" dirty="0">
              <a:solidFill>
                <a:srgbClr val="7030A0"/>
              </a:solidFill>
              <a:latin typeface="Arial" panose="020B0604020202020204" pitchFamily="34" charset="0"/>
              <a:cs typeface="Arial" panose="020B0604020202020204" pitchFamily="34" charset="0"/>
            </a:rPr>
            <a:t>Pilar 9. </a:t>
          </a:r>
          <a:r>
            <a:rPr lang="es-CO" sz="1800" b="0" i="0" u="none" kern="1200" dirty="0">
              <a:solidFill>
                <a:schemeClr val="tx1">
                  <a:lumMod val="85000"/>
                  <a:lumOff val="15000"/>
                </a:schemeClr>
              </a:solidFill>
              <a:latin typeface="Arial" panose="020B0604020202020204" pitchFamily="34" charset="0"/>
              <a:cs typeface="Arial" panose="020B0604020202020204" pitchFamily="34" charset="0"/>
            </a:rPr>
            <a:t>Mercado laboral</a:t>
          </a:r>
        </a:p>
        <a:p>
          <a:pPr marL="0" lvl="0" indent="0" algn="l" defTabSz="800100">
            <a:lnSpc>
              <a:spcPct val="90000"/>
            </a:lnSpc>
            <a:spcBef>
              <a:spcPct val="0"/>
            </a:spcBef>
            <a:spcAft>
              <a:spcPct val="35000"/>
            </a:spcAft>
            <a:buNone/>
          </a:pPr>
          <a:r>
            <a:rPr lang="es-CO" sz="1800" b="1" i="0" u="none" kern="1200" dirty="0">
              <a:solidFill>
                <a:srgbClr val="7030A0"/>
              </a:solidFill>
              <a:latin typeface="Arial" panose="020B0604020202020204" pitchFamily="34" charset="0"/>
              <a:cs typeface="Arial" panose="020B0604020202020204" pitchFamily="34" charset="0"/>
            </a:rPr>
            <a:t>Pilar 10. </a:t>
          </a:r>
          <a:r>
            <a:rPr lang="es-CO" sz="1800" b="0" i="0" u="none" kern="1200" dirty="0">
              <a:solidFill>
                <a:schemeClr val="tx1">
                  <a:lumMod val="85000"/>
                  <a:lumOff val="15000"/>
                </a:schemeClr>
              </a:solidFill>
              <a:latin typeface="Arial" panose="020B0604020202020204" pitchFamily="34" charset="0"/>
              <a:cs typeface="Arial" panose="020B0604020202020204" pitchFamily="34" charset="0"/>
            </a:rPr>
            <a:t>Sistema financiero</a:t>
          </a:r>
          <a:endParaRPr lang="es-CO" sz="1800" b="0" kern="1200" dirty="0">
            <a:solidFill>
              <a:schemeClr val="tx1">
                <a:lumMod val="85000"/>
                <a:lumOff val="15000"/>
              </a:schemeClr>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s-CO" sz="1800" b="1" kern="1200" dirty="0">
              <a:solidFill>
                <a:srgbClr val="7030A0"/>
              </a:solidFill>
              <a:latin typeface="Arial" panose="020B0604020202020204" pitchFamily="34" charset="0"/>
              <a:cs typeface="Arial" panose="020B0604020202020204" pitchFamily="34" charset="0"/>
            </a:rPr>
            <a:t>Pilar 11. </a:t>
          </a:r>
          <a:r>
            <a:rPr lang="es-CO" sz="1800" kern="1200" dirty="0">
              <a:solidFill>
                <a:schemeClr val="tx1">
                  <a:lumMod val="85000"/>
                  <a:lumOff val="15000"/>
                </a:schemeClr>
              </a:solidFill>
              <a:latin typeface="Arial" panose="020B0604020202020204" pitchFamily="34" charset="0"/>
              <a:cs typeface="Arial" panose="020B0604020202020204" pitchFamily="34" charset="0"/>
            </a:rPr>
            <a:t>Tamaño del mercado</a:t>
          </a:r>
          <a:endParaRPr lang="es-ES" sz="1800" kern="1200" dirty="0">
            <a:solidFill>
              <a:schemeClr val="tx1">
                <a:lumMod val="85000"/>
                <a:lumOff val="15000"/>
              </a:schemeClr>
            </a:solidFill>
            <a:latin typeface="Arial" panose="020B0604020202020204" pitchFamily="34" charset="0"/>
            <a:cs typeface="Arial" panose="020B0604020202020204" pitchFamily="34" charset="0"/>
          </a:endParaRPr>
        </a:p>
      </dsp:txBody>
      <dsp:txXfrm>
        <a:off x="5888915" y="1550572"/>
        <a:ext cx="2565650" cy="2752885"/>
      </dsp:txXfrm>
    </dsp:sp>
    <dsp:sp modelId="{DBAE224B-6E3D-4A97-980B-775120D52B7D}">
      <dsp:nvSpPr>
        <dsp:cNvPr id="0" name=""/>
        <dsp:cNvSpPr/>
      </dsp:nvSpPr>
      <dsp:spPr>
        <a:xfrm>
          <a:off x="5788415" y="540918"/>
          <a:ext cx="4216526" cy="97347"/>
        </a:xfrm>
        <a:custGeom>
          <a:avLst/>
          <a:gdLst/>
          <a:ahLst/>
          <a:cxnLst/>
          <a:rect l="0" t="0" r="0" b="0"/>
          <a:pathLst>
            <a:path>
              <a:moveTo>
                <a:pt x="0" y="0"/>
              </a:moveTo>
              <a:lnTo>
                <a:pt x="0" y="48673"/>
              </a:lnTo>
              <a:lnTo>
                <a:pt x="4216526" y="48673"/>
              </a:lnTo>
              <a:lnTo>
                <a:pt x="4216526" y="97347"/>
              </a:lnTo>
            </a:path>
          </a:pathLst>
        </a:custGeom>
        <a:noFill/>
        <a:ln w="12700" cap="flat" cmpd="sng" algn="ctr">
          <a:solidFill>
            <a:srgbClr val="003621"/>
          </a:solidFill>
          <a:prstDash val="solid"/>
          <a:miter lim="800000"/>
        </a:ln>
        <a:effectLst/>
      </dsp:spPr>
      <dsp:style>
        <a:lnRef idx="2">
          <a:scrgbClr r="0" g="0" b="0"/>
        </a:lnRef>
        <a:fillRef idx="0">
          <a:scrgbClr r="0" g="0" b="0"/>
        </a:fillRef>
        <a:effectRef idx="0">
          <a:scrgbClr r="0" g="0" b="0"/>
        </a:effectRef>
        <a:fontRef idx="minor"/>
      </dsp:style>
    </dsp:sp>
    <dsp:sp modelId="{9DD72BDA-3662-48DD-AC11-A28B2D2A5AD5}">
      <dsp:nvSpPr>
        <dsp:cNvPr id="0" name=""/>
        <dsp:cNvSpPr/>
      </dsp:nvSpPr>
      <dsp:spPr>
        <a:xfrm>
          <a:off x="8642295" y="638265"/>
          <a:ext cx="2725292" cy="736566"/>
        </a:xfrm>
        <a:prstGeom prst="roundRect">
          <a:avLst>
            <a:gd name="adj" fmla="val 10000"/>
          </a:avLst>
        </a:prstGeom>
        <a:solidFill>
          <a:srgbClr val="DCC4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rgbClr val="7030A0"/>
              </a:solidFill>
              <a:latin typeface="Arial" panose="020B0604020202020204" pitchFamily="34" charset="0"/>
              <a:cs typeface="Arial" panose="020B0604020202020204" pitchFamily="34" charset="0"/>
            </a:rPr>
            <a:t>Ecosistema innovador</a:t>
          </a:r>
        </a:p>
      </dsp:txBody>
      <dsp:txXfrm>
        <a:off x="8663868" y="659838"/>
        <a:ext cx="2682146" cy="693420"/>
      </dsp:txXfrm>
    </dsp:sp>
    <dsp:sp modelId="{02FF04FE-776D-4B74-9622-E2D59BA4D9F9}">
      <dsp:nvSpPr>
        <dsp:cNvPr id="0" name=""/>
        <dsp:cNvSpPr/>
      </dsp:nvSpPr>
      <dsp:spPr>
        <a:xfrm>
          <a:off x="9959222" y="1374832"/>
          <a:ext cx="91440" cy="95919"/>
        </a:xfrm>
        <a:custGeom>
          <a:avLst/>
          <a:gdLst/>
          <a:ahLst/>
          <a:cxnLst/>
          <a:rect l="0" t="0" r="0" b="0"/>
          <a:pathLst>
            <a:path>
              <a:moveTo>
                <a:pt x="45720" y="0"/>
              </a:moveTo>
              <a:lnTo>
                <a:pt x="45720" y="95919"/>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C9AA01B7-88DF-4AEE-99EB-038A00B85371}">
      <dsp:nvSpPr>
        <dsp:cNvPr id="0" name=""/>
        <dsp:cNvSpPr/>
      </dsp:nvSpPr>
      <dsp:spPr>
        <a:xfrm>
          <a:off x="8642295" y="1470751"/>
          <a:ext cx="2725292" cy="2912527"/>
        </a:xfrm>
        <a:prstGeom prst="roundRect">
          <a:avLst>
            <a:gd name="adj" fmla="val 10000"/>
          </a:avLst>
        </a:prstGeom>
        <a:solidFill>
          <a:schemeClr val="bg1"/>
        </a:solidFill>
        <a:ln w="12700" cap="flat" cmpd="sng" algn="ctr">
          <a:solidFill>
            <a:srgbClr val="C39BE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b="1" kern="1200" dirty="0">
              <a:solidFill>
                <a:srgbClr val="7030A0"/>
              </a:solidFill>
              <a:latin typeface="Arial" panose="020B0604020202020204" pitchFamily="34" charset="0"/>
              <a:cs typeface="Arial" panose="020B0604020202020204" pitchFamily="34" charset="0"/>
            </a:rPr>
            <a:t>Pilar 12. </a:t>
          </a:r>
          <a:r>
            <a:rPr lang="es-CO" sz="1800" kern="1200" dirty="0">
              <a:solidFill>
                <a:schemeClr val="tx1">
                  <a:lumMod val="85000"/>
                  <a:lumOff val="15000"/>
                </a:schemeClr>
              </a:solidFill>
              <a:latin typeface="Arial" panose="020B0604020202020204" pitchFamily="34" charset="0"/>
              <a:cs typeface="Arial" panose="020B0604020202020204" pitchFamily="34" charset="0"/>
            </a:rPr>
            <a:t>Sofisticación y diversificación</a:t>
          </a:r>
        </a:p>
        <a:p>
          <a:pPr marL="0" lvl="0" indent="0" algn="l" defTabSz="800100">
            <a:lnSpc>
              <a:spcPct val="90000"/>
            </a:lnSpc>
            <a:spcBef>
              <a:spcPct val="0"/>
            </a:spcBef>
            <a:spcAft>
              <a:spcPct val="35000"/>
            </a:spcAft>
            <a:buNone/>
          </a:pPr>
          <a:r>
            <a:rPr lang="es-CO" sz="1800" b="1" kern="1200" dirty="0">
              <a:solidFill>
                <a:srgbClr val="7030A0"/>
              </a:solidFill>
              <a:latin typeface="Arial" panose="020B0604020202020204" pitchFamily="34" charset="0"/>
              <a:cs typeface="Arial" panose="020B0604020202020204" pitchFamily="34" charset="0"/>
            </a:rPr>
            <a:t>Pilar 13. </a:t>
          </a:r>
          <a:r>
            <a:rPr lang="es-CO" sz="1800" kern="1200" dirty="0">
              <a:solidFill>
                <a:schemeClr val="tx1">
                  <a:lumMod val="85000"/>
                  <a:lumOff val="15000"/>
                </a:schemeClr>
              </a:solidFill>
              <a:latin typeface="Arial" panose="020B0604020202020204" pitchFamily="34" charset="0"/>
              <a:cs typeface="Arial" panose="020B0604020202020204" pitchFamily="34" charset="0"/>
            </a:rPr>
            <a:t>Innovación</a:t>
          </a:r>
          <a:endParaRPr lang="es-ES" sz="1800" kern="1200" dirty="0">
            <a:solidFill>
              <a:schemeClr val="tx1">
                <a:lumMod val="85000"/>
                <a:lumOff val="15000"/>
              </a:schemeClr>
            </a:solidFill>
            <a:latin typeface="Arial" panose="020B0604020202020204" pitchFamily="34" charset="0"/>
            <a:cs typeface="Arial" panose="020B0604020202020204" pitchFamily="34" charset="0"/>
          </a:endParaRPr>
        </a:p>
      </dsp:txBody>
      <dsp:txXfrm>
        <a:off x="8722116" y="1550572"/>
        <a:ext cx="2565650" cy="27528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A18DD-32A4-46A8-94BA-A1F6E90BD26C}" type="datetimeFigureOut">
              <a:rPr lang="es-419" smtClean="0"/>
              <a:t>26/6/2023</a:t>
            </a:fld>
            <a:endParaRPr lang="es-419"/>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05C47A-805F-4ECF-BF2B-D099AE511842}" type="slidenum">
              <a:rPr lang="es-419" smtClean="0"/>
              <a:t>‹Nº›</a:t>
            </a:fld>
            <a:endParaRPr lang="es-419"/>
          </a:p>
        </p:txBody>
      </p:sp>
    </p:spTree>
    <p:extLst>
      <p:ext uri="{BB962C8B-B14F-4D97-AF65-F5344CB8AC3E}">
        <p14:creationId xmlns:p14="http://schemas.microsoft.com/office/powerpoint/2010/main" val="3271661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u="sng"/>
          </a:p>
        </p:txBody>
      </p:sp>
      <p:sp>
        <p:nvSpPr>
          <p:cNvPr id="4" name="Marcador de número de diapositiva 3"/>
          <p:cNvSpPr>
            <a:spLocks noGrp="1"/>
          </p:cNvSpPr>
          <p:nvPr>
            <p:ph type="sldNum" sz="quarter" idx="5"/>
          </p:nvPr>
        </p:nvSpPr>
        <p:spPr/>
        <p:txBody>
          <a:bodyPr/>
          <a:lstStyle/>
          <a:p>
            <a:fld id="{B110EA38-CC44-4DC3-8E29-28CD655B0C21}" type="slidenum">
              <a:rPr lang="es-ES" smtClean="0"/>
              <a:t>2</a:t>
            </a:fld>
            <a:endParaRPr lang="es-ES"/>
          </a:p>
        </p:txBody>
      </p:sp>
    </p:spTree>
    <p:extLst>
      <p:ext uri="{BB962C8B-B14F-4D97-AF65-F5344CB8AC3E}">
        <p14:creationId xmlns:p14="http://schemas.microsoft.com/office/powerpoint/2010/main" val="323069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5C47A-805F-4ECF-BF2B-D099AE511842}" type="slidenum">
              <a:rPr kumimoji="0" lang="es-419"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419"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822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10EA38-CC44-4DC3-8E29-28CD655B0C21}"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617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5C47A-805F-4ECF-BF2B-D099AE511842}" type="slidenum">
              <a:rPr kumimoji="0" lang="es-419"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s-419"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428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705C47A-805F-4ECF-BF2B-D099AE511842}" type="slidenum">
              <a:rPr lang="es-419" smtClean="0"/>
              <a:t>46</a:t>
            </a:fld>
            <a:endParaRPr lang="es-419"/>
          </a:p>
        </p:txBody>
      </p:sp>
    </p:spTree>
    <p:extLst>
      <p:ext uri="{BB962C8B-B14F-4D97-AF65-F5344CB8AC3E}">
        <p14:creationId xmlns:p14="http://schemas.microsoft.com/office/powerpoint/2010/main" val="995307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5C47A-805F-4ECF-BF2B-D099AE511842}" type="slidenum">
              <a:rPr kumimoji="0" lang="es-419"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s-419"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633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5C47A-805F-4ECF-BF2B-D099AE511842}" type="slidenum">
              <a:rPr kumimoji="0" lang="es-419"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s-419"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954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5C47A-805F-4ECF-BF2B-D099AE511842}" type="slidenum">
              <a:rPr kumimoji="0" lang="es-419"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s-419"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224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5C47A-805F-4ECF-BF2B-D099AE511842}" type="slidenum">
              <a:rPr kumimoji="0" lang="es-419"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s-419"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63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5C47A-805F-4ECF-BF2B-D099AE511842}" type="slidenum">
              <a:rPr kumimoji="0" lang="es-419"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s-419"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36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10EA38-CC44-4DC3-8E29-28CD655B0C21}"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15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Indicador de ahorro del </a:t>
            </a:r>
            <a:r>
              <a:rPr lang="es-CO" dirty="0" err="1"/>
              <a:t>dnp</a:t>
            </a:r>
            <a:r>
              <a:rPr lang="es-CO" dirty="0"/>
              <a:t>: determina el grado en el cual se liberan excedentes para financiar la inversión ahorro corriente/ingresos corrientes. https://</a:t>
            </a:r>
            <a:r>
              <a:rPr lang="es-CO" dirty="0" err="1"/>
              <a:t>colaboracion.dnp.gov.co</a:t>
            </a:r>
            <a:r>
              <a:rPr lang="es-CO" dirty="0"/>
              <a:t>/CDT/Desarrollo%20Territorial/</a:t>
            </a:r>
            <a:r>
              <a:rPr lang="es-CO" dirty="0" err="1"/>
              <a:t>Guia</a:t>
            </a:r>
            <a:r>
              <a:rPr lang="es-CO" dirty="0"/>
              <a:t>-Corta-</a:t>
            </a:r>
            <a:r>
              <a:rPr lang="es-CO" dirty="0" err="1"/>
              <a:t>Metodlogia</a:t>
            </a:r>
            <a:r>
              <a:rPr lang="es-CO" dirty="0"/>
              <a:t>-</a:t>
            </a:r>
            <a:r>
              <a:rPr lang="es-CO" dirty="0" err="1"/>
              <a:t>Medicion</a:t>
            </a:r>
            <a:r>
              <a:rPr lang="es-CO" dirty="0"/>
              <a:t>-Nuevo-</a:t>
            </a:r>
            <a:r>
              <a:rPr lang="es-CO" dirty="0" err="1"/>
              <a:t>IDF.pdf</a:t>
            </a:r>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5C47A-805F-4ECF-BF2B-D099AE511842}" type="slidenum">
              <a:rPr kumimoji="0" lang="es-419"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419"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83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5C47A-805F-4ECF-BF2B-D099AE511842}" type="slidenum">
              <a:rPr kumimoji="0" lang="es-419"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419"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88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5C47A-805F-4ECF-BF2B-D099AE511842}" type="slidenum">
              <a:rPr kumimoji="0" lang="es-419"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419"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430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5C47A-805F-4ECF-BF2B-D099AE511842}" type="slidenum">
              <a:rPr kumimoji="0" lang="es-419"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419"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4733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5C47A-805F-4ECF-BF2B-D099AE511842}" type="slidenum">
              <a:rPr kumimoji="0" lang="es-419"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419"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009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10EA38-CC44-4DC3-8E29-28CD655B0C21}"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657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5C47A-805F-4ECF-BF2B-D099AE511842}" type="slidenum">
              <a:rPr kumimoji="0" lang="es-419"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419"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165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Mesa de trabajo 33.png">
            <a:extLst>
              <a:ext uri="{FF2B5EF4-FFF2-40B4-BE49-F238E27FC236}">
                <a16:creationId xmlns:a16="http://schemas.microsoft.com/office/drawing/2014/main" id="{E635B389-1A9B-43E2-9E03-5C8CF5D416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941"/>
            <a:ext cx="12182140" cy="6858000"/>
          </a:xfrm>
          <a:prstGeom prst="rect">
            <a:avLst/>
          </a:prstGeom>
        </p:spPr>
      </p:pic>
      <p:sp>
        <p:nvSpPr>
          <p:cNvPr id="2" name="Title 1">
            <a:extLst>
              <a:ext uri="{FF2B5EF4-FFF2-40B4-BE49-F238E27FC236}">
                <a16:creationId xmlns:a16="http://schemas.microsoft.com/office/drawing/2014/main" id="{F8611CB7-CD85-6643-8567-9DA0A83A95B2}"/>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s-ES"/>
              <a:t>Haga clic para modificar el estilo de título del patrón</a:t>
            </a:r>
            <a:endParaRPr lang="en-US"/>
          </a:p>
        </p:txBody>
      </p:sp>
      <p:sp>
        <p:nvSpPr>
          <p:cNvPr id="3" name="Subtitle 2">
            <a:extLst>
              <a:ext uri="{FF2B5EF4-FFF2-40B4-BE49-F238E27FC236}">
                <a16:creationId xmlns:a16="http://schemas.microsoft.com/office/drawing/2014/main" id="{2912A415-5B0A-6448-BDEA-1192DF0DA0B7}"/>
              </a:ext>
            </a:extLst>
          </p:cNvPr>
          <p:cNvSpPr>
            <a:spLocks noGrp="1"/>
          </p:cNvSpPr>
          <p:nvPr>
            <p:ph type="subTitle" idx="1"/>
          </p:nvPr>
        </p:nvSpPr>
        <p:spPr>
          <a:xfrm>
            <a:off x="1524000" y="3602038"/>
            <a:ext cx="9144000" cy="1655762"/>
          </a:xfrm>
        </p:spPr>
        <p:txBody>
          <a:bodyPr/>
          <a:lstStyle>
            <a:lvl1pPr marL="0" indent="0" algn="ctr">
              <a:buNone/>
              <a:defRPr sz="24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pic>
        <p:nvPicPr>
          <p:cNvPr id="8" name="Imagen 2">
            <a:extLst>
              <a:ext uri="{FF2B5EF4-FFF2-40B4-BE49-F238E27FC236}">
                <a16:creationId xmlns:a16="http://schemas.microsoft.com/office/drawing/2014/main" id="{C6E95205-311E-48F1-88D8-31AB9F6BD6F0}"/>
              </a:ext>
            </a:extLst>
          </p:cNvPr>
          <p:cNvPicPr>
            <a:picLocks noChangeAspect="1"/>
          </p:cNvPicPr>
          <p:nvPr userDrawn="1"/>
        </p:nvPicPr>
        <p:blipFill>
          <a:blip r:embed="rId3"/>
          <a:stretch>
            <a:fillRect/>
          </a:stretch>
        </p:blipFill>
        <p:spPr>
          <a:xfrm>
            <a:off x="5099050" y="6229489"/>
            <a:ext cx="1993900" cy="355600"/>
          </a:xfrm>
          <a:prstGeom prst="rect">
            <a:avLst/>
          </a:prstGeom>
        </p:spPr>
      </p:pic>
      <p:pic>
        <p:nvPicPr>
          <p:cNvPr id="6" name="Imagen 5">
            <a:extLst>
              <a:ext uri="{FF2B5EF4-FFF2-40B4-BE49-F238E27FC236}">
                <a16:creationId xmlns:a16="http://schemas.microsoft.com/office/drawing/2014/main" id="{CB74C9C3-1567-D0A0-D633-392A3EBEB67E}"/>
              </a:ext>
            </a:extLst>
          </p:cNvPr>
          <p:cNvPicPr>
            <a:picLocks noChangeAspect="1"/>
          </p:cNvPicPr>
          <p:nvPr userDrawn="1"/>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7336911" y="5830300"/>
            <a:ext cx="787366" cy="798378"/>
          </a:xfrm>
          <a:prstGeom prst="rect">
            <a:avLst/>
          </a:prstGeom>
        </p:spPr>
      </p:pic>
    </p:spTree>
    <p:extLst>
      <p:ext uri="{BB962C8B-B14F-4D97-AF65-F5344CB8AC3E}">
        <p14:creationId xmlns:p14="http://schemas.microsoft.com/office/powerpoint/2010/main" val="350746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A987E-4F32-D34B-B957-DCC91CA8D78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Picture Placeholder 2">
            <a:extLst>
              <a:ext uri="{FF2B5EF4-FFF2-40B4-BE49-F238E27FC236}">
                <a16:creationId xmlns:a16="http://schemas.microsoft.com/office/drawing/2014/main" id="{DE9DBFCA-F834-714A-9CAD-F323E50009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a:extLst>
              <a:ext uri="{FF2B5EF4-FFF2-40B4-BE49-F238E27FC236}">
                <a16:creationId xmlns:a16="http://schemas.microsoft.com/office/drawing/2014/main" id="{03EF340D-574B-894E-86CF-AD6B00D3F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a:extLst>
              <a:ext uri="{FF2B5EF4-FFF2-40B4-BE49-F238E27FC236}">
                <a16:creationId xmlns:a16="http://schemas.microsoft.com/office/drawing/2014/main" id="{150F38FE-4884-6243-A379-FB63DD8911B9}"/>
              </a:ext>
            </a:extLst>
          </p:cNvPr>
          <p:cNvSpPr>
            <a:spLocks noGrp="1"/>
          </p:cNvSpPr>
          <p:nvPr>
            <p:ph type="dt" sz="half" idx="10"/>
          </p:nvPr>
        </p:nvSpPr>
        <p:spPr/>
        <p:txBody>
          <a:bodyPr/>
          <a:lstStyle/>
          <a:p>
            <a:fld id="{4C287946-20EA-8C46-8CED-74788F4C6F7B}" type="datetimeFigureOut">
              <a:rPr lang="en-US" smtClean="0"/>
              <a:t>6/26/2023</a:t>
            </a:fld>
            <a:endParaRPr lang="en-US"/>
          </a:p>
        </p:txBody>
      </p:sp>
      <p:sp>
        <p:nvSpPr>
          <p:cNvPr id="6" name="Footer Placeholder 5">
            <a:extLst>
              <a:ext uri="{FF2B5EF4-FFF2-40B4-BE49-F238E27FC236}">
                <a16:creationId xmlns:a16="http://schemas.microsoft.com/office/drawing/2014/main" id="{0A63A14A-6EC4-3140-A8F8-D3FBE2B2A8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7E5429-3EF0-C246-AD58-52BDD8E52E6C}"/>
              </a:ext>
            </a:extLst>
          </p:cNvPr>
          <p:cNvSpPr>
            <a:spLocks noGrp="1"/>
          </p:cNvSpPr>
          <p:nvPr>
            <p:ph type="sldNum" sz="quarter" idx="12"/>
          </p:nvPr>
        </p:nvSpPr>
        <p:spPr/>
        <p:txBody>
          <a:bodyPr/>
          <a:lstStyle/>
          <a:p>
            <a:fld id="{109C8AED-000A-B543-B806-2A67177B4F35}" type="slidenum">
              <a:rPr lang="en-US" smtClean="0"/>
              <a:t>‹Nº›</a:t>
            </a:fld>
            <a:endParaRPr lang="en-US"/>
          </a:p>
        </p:txBody>
      </p:sp>
    </p:spTree>
    <p:extLst>
      <p:ext uri="{BB962C8B-B14F-4D97-AF65-F5344CB8AC3E}">
        <p14:creationId xmlns:p14="http://schemas.microsoft.com/office/powerpoint/2010/main" val="1268142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A5F57-E1EE-D54C-95E6-CAE095869364}"/>
              </a:ext>
            </a:extLst>
          </p:cNvPr>
          <p:cNvSpPr>
            <a:spLocks noGrp="1"/>
          </p:cNvSpPr>
          <p:nvPr>
            <p:ph type="title"/>
          </p:nvPr>
        </p:nvSpPr>
        <p:spPr/>
        <p:txBody>
          <a:bodyPr/>
          <a:lstStyle/>
          <a:p>
            <a:r>
              <a:rPr lang="es-ES"/>
              <a:t>Haga clic para modificar el estilo de título del patrón</a:t>
            </a:r>
            <a:endParaRPr lang="en-US"/>
          </a:p>
        </p:txBody>
      </p:sp>
      <p:sp>
        <p:nvSpPr>
          <p:cNvPr id="3" name="Vertical Text Placeholder 2">
            <a:extLst>
              <a:ext uri="{FF2B5EF4-FFF2-40B4-BE49-F238E27FC236}">
                <a16:creationId xmlns:a16="http://schemas.microsoft.com/office/drawing/2014/main" id="{31007750-6C03-CC43-99EE-3DE39A0A729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9BA9EF88-A605-4240-811D-DA1743619C1B}"/>
              </a:ext>
            </a:extLst>
          </p:cNvPr>
          <p:cNvSpPr>
            <a:spLocks noGrp="1"/>
          </p:cNvSpPr>
          <p:nvPr>
            <p:ph type="dt" sz="half" idx="10"/>
          </p:nvPr>
        </p:nvSpPr>
        <p:spPr/>
        <p:txBody>
          <a:bodyPr/>
          <a:lstStyle/>
          <a:p>
            <a:fld id="{4C287946-20EA-8C46-8CED-74788F4C6F7B}" type="datetimeFigureOut">
              <a:rPr lang="en-US" smtClean="0"/>
              <a:t>6/26/2023</a:t>
            </a:fld>
            <a:endParaRPr lang="en-US"/>
          </a:p>
        </p:txBody>
      </p:sp>
      <p:sp>
        <p:nvSpPr>
          <p:cNvPr id="5" name="Footer Placeholder 4">
            <a:extLst>
              <a:ext uri="{FF2B5EF4-FFF2-40B4-BE49-F238E27FC236}">
                <a16:creationId xmlns:a16="http://schemas.microsoft.com/office/drawing/2014/main" id="{A60541E4-6B59-134F-A406-D339E3906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ADDA7-25FE-2B4B-A125-6C0035D0F01D}"/>
              </a:ext>
            </a:extLst>
          </p:cNvPr>
          <p:cNvSpPr>
            <a:spLocks noGrp="1"/>
          </p:cNvSpPr>
          <p:nvPr>
            <p:ph type="sldNum" sz="quarter" idx="12"/>
          </p:nvPr>
        </p:nvSpPr>
        <p:spPr/>
        <p:txBody>
          <a:bodyPr/>
          <a:lstStyle/>
          <a:p>
            <a:fld id="{109C8AED-000A-B543-B806-2A67177B4F35}" type="slidenum">
              <a:rPr lang="en-US" smtClean="0"/>
              <a:t>‹Nº›</a:t>
            </a:fld>
            <a:endParaRPr lang="en-US"/>
          </a:p>
        </p:txBody>
      </p:sp>
    </p:spTree>
    <p:extLst>
      <p:ext uri="{BB962C8B-B14F-4D97-AF65-F5344CB8AC3E}">
        <p14:creationId xmlns:p14="http://schemas.microsoft.com/office/powerpoint/2010/main" val="4107592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A0DC99-610F-9B46-A647-822F3C35C42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Vertical Text Placeholder 2">
            <a:extLst>
              <a:ext uri="{FF2B5EF4-FFF2-40B4-BE49-F238E27FC236}">
                <a16:creationId xmlns:a16="http://schemas.microsoft.com/office/drawing/2014/main" id="{70DCDD5C-2716-9E45-8C0F-D9AAB14B8DE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9838747B-0C70-E542-87F5-E77D637F21FF}"/>
              </a:ext>
            </a:extLst>
          </p:cNvPr>
          <p:cNvSpPr>
            <a:spLocks noGrp="1"/>
          </p:cNvSpPr>
          <p:nvPr>
            <p:ph type="dt" sz="half" idx="10"/>
          </p:nvPr>
        </p:nvSpPr>
        <p:spPr/>
        <p:txBody>
          <a:bodyPr/>
          <a:lstStyle/>
          <a:p>
            <a:fld id="{4C287946-20EA-8C46-8CED-74788F4C6F7B}" type="datetimeFigureOut">
              <a:rPr lang="en-US" smtClean="0"/>
              <a:t>6/26/2023</a:t>
            </a:fld>
            <a:endParaRPr lang="en-US"/>
          </a:p>
        </p:txBody>
      </p:sp>
      <p:sp>
        <p:nvSpPr>
          <p:cNvPr id="5" name="Footer Placeholder 4">
            <a:extLst>
              <a:ext uri="{FF2B5EF4-FFF2-40B4-BE49-F238E27FC236}">
                <a16:creationId xmlns:a16="http://schemas.microsoft.com/office/drawing/2014/main" id="{1CC1538E-0DBE-4143-B611-D11DE6E76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BA972-543C-194E-8B85-897D62A3297A}"/>
              </a:ext>
            </a:extLst>
          </p:cNvPr>
          <p:cNvSpPr>
            <a:spLocks noGrp="1"/>
          </p:cNvSpPr>
          <p:nvPr>
            <p:ph type="sldNum" sz="quarter" idx="12"/>
          </p:nvPr>
        </p:nvSpPr>
        <p:spPr/>
        <p:txBody>
          <a:bodyPr/>
          <a:lstStyle/>
          <a:p>
            <a:fld id="{109C8AED-000A-B543-B806-2A67177B4F35}" type="slidenum">
              <a:rPr lang="en-US" smtClean="0"/>
              <a:t>‹Nº›</a:t>
            </a:fld>
            <a:endParaRPr lang="en-US"/>
          </a:p>
        </p:txBody>
      </p:sp>
    </p:spTree>
    <p:extLst>
      <p:ext uri="{BB962C8B-B14F-4D97-AF65-F5344CB8AC3E}">
        <p14:creationId xmlns:p14="http://schemas.microsoft.com/office/powerpoint/2010/main" val="1835789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D683C-C23F-5F4B-BCE1-873366D7D3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10328D-0E5A-3B48-8A60-3892AA84065D}"/>
              </a:ext>
            </a:extLst>
          </p:cNvPr>
          <p:cNvSpPr>
            <a:spLocks noGrp="1"/>
          </p:cNvSpPr>
          <p:nvPr>
            <p:ph type="dt" sz="half" idx="10"/>
          </p:nvPr>
        </p:nvSpPr>
        <p:spPr/>
        <p:txBody>
          <a:bodyPr/>
          <a:lstStyle/>
          <a:p>
            <a:fld id="{4C287946-20EA-8C46-8CED-74788F4C6F7B}" type="datetimeFigureOut">
              <a:rPr lang="en-US" smtClean="0"/>
              <a:t>6/26/2023</a:t>
            </a:fld>
            <a:endParaRPr lang="en-US"/>
          </a:p>
        </p:txBody>
      </p:sp>
      <p:sp>
        <p:nvSpPr>
          <p:cNvPr id="4" name="Footer Placeholder 3">
            <a:extLst>
              <a:ext uri="{FF2B5EF4-FFF2-40B4-BE49-F238E27FC236}">
                <a16:creationId xmlns:a16="http://schemas.microsoft.com/office/drawing/2014/main" id="{22EAFCAC-01E8-C745-8525-E9493821B3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020C16-350D-6940-BED6-FA591181B5F0}"/>
              </a:ext>
            </a:extLst>
          </p:cNvPr>
          <p:cNvSpPr>
            <a:spLocks noGrp="1"/>
          </p:cNvSpPr>
          <p:nvPr>
            <p:ph type="sldNum" sz="quarter" idx="12"/>
          </p:nvPr>
        </p:nvSpPr>
        <p:spPr/>
        <p:txBody>
          <a:bodyPr/>
          <a:lstStyle/>
          <a:p>
            <a:fld id="{109C8AED-000A-B543-B806-2A67177B4F35}" type="slidenum">
              <a:rPr lang="en-US" smtClean="0"/>
              <a:t>‹Nº›</a:t>
            </a:fld>
            <a:endParaRPr lang="en-US"/>
          </a:p>
        </p:txBody>
      </p:sp>
      <p:pic>
        <p:nvPicPr>
          <p:cNvPr id="6" name="Imagen 5">
            <a:extLst>
              <a:ext uri="{FF2B5EF4-FFF2-40B4-BE49-F238E27FC236}">
                <a16:creationId xmlns:a16="http://schemas.microsoft.com/office/drawing/2014/main" id="{F9AB4B29-0F47-5A48-AF8B-09B9CC78752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656665"/>
            <a:ext cx="1978213" cy="5520298"/>
          </a:xfrm>
          <a:prstGeom prst="rect">
            <a:avLst/>
          </a:prstGeom>
        </p:spPr>
      </p:pic>
      <p:pic>
        <p:nvPicPr>
          <p:cNvPr id="7" name="Imagen 6" descr="ppt-02.png">
            <a:extLst>
              <a:ext uri="{FF2B5EF4-FFF2-40B4-BE49-F238E27FC236}">
                <a16:creationId xmlns:a16="http://schemas.microsoft.com/office/drawing/2014/main" id="{B655089B-186C-DB46-9F20-BE1AAF8ADAB6}"/>
              </a:ext>
            </a:extLst>
          </p:cNvPr>
          <p:cNvPicPr>
            <a:picLocks noChangeAspect="1"/>
          </p:cNvPicPr>
          <p:nvPr userDrawn="1"/>
        </p:nvPicPr>
        <p:blipFill>
          <a:blip r:embed="rId3" cstate="email">
            <a:duotone>
              <a:prstClr val="black"/>
              <a:srgbClr val="9900CC">
                <a:tint val="45000"/>
                <a:satMod val="400000"/>
              </a:srgbClr>
            </a:duotone>
            <a:extLst>
              <a:ext uri="{28A0092B-C50C-407E-A947-70E740481C1C}">
                <a14:useLocalDpi xmlns:a14="http://schemas.microsoft.com/office/drawing/2010/main"/>
              </a:ext>
            </a:extLst>
          </a:blip>
          <a:stretch>
            <a:fillRect/>
          </a:stretch>
        </p:blipFill>
        <p:spPr>
          <a:xfrm>
            <a:off x="1" y="0"/>
            <a:ext cx="12169833" cy="1115568"/>
          </a:xfrm>
          <a:prstGeom prst="rect">
            <a:avLst/>
          </a:prstGeom>
        </p:spPr>
      </p:pic>
    </p:spTree>
    <p:extLst>
      <p:ext uri="{BB962C8B-B14F-4D97-AF65-F5344CB8AC3E}">
        <p14:creationId xmlns:p14="http://schemas.microsoft.com/office/powerpoint/2010/main" val="830645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AEAEB"/>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0703078-AECC-1447-9810-EAAE092C8ABA}"/>
              </a:ext>
            </a:extLst>
          </p:cNvPr>
          <p:cNvGrpSpPr/>
          <p:nvPr userDrawn="1"/>
        </p:nvGrpSpPr>
        <p:grpSpPr>
          <a:xfrm>
            <a:off x="0" y="22743"/>
            <a:ext cx="12192000" cy="6812514"/>
            <a:chOff x="0" y="22743"/>
            <a:chExt cx="12192000" cy="6812514"/>
          </a:xfrm>
        </p:grpSpPr>
        <p:pic>
          <p:nvPicPr>
            <p:cNvPr id="10" name="Picture 9">
              <a:extLst>
                <a:ext uri="{FF2B5EF4-FFF2-40B4-BE49-F238E27FC236}">
                  <a16:creationId xmlns:a16="http://schemas.microsoft.com/office/drawing/2014/main" id="{8481886F-AADF-1343-A1E2-CE6170F7907C}"/>
                </a:ext>
              </a:extLst>
            </p:cNvPr>
            <p:cNvPicPr>
              <a:picLocks noChangeAspect="1"/>
            </p:cNvPicPr>
            <p:nvPr userDrawn="1"/>
          </p:nvPicPr>
          <p:blipFill>
            <a:blip r:embed="rId2"/>
            <a:stretch>
              <a:fillRect/>
            </a:stretch>
          </p:blipFill>
          <p:spPr>
            <a:xfrm>
              <a:off x="0" y="22743"/>
              <a:ext cx="12192000" cy="6812514"/>
            </a:xfrm>
            <a:prstGeom prst="rect">
              <a:avLst/>
            </a:prstGeom>
          </p:spPr>
        </p:pic>
        <p:sp>
          <p:nvSpPr>
            <p:cNvPr id="11" name="Rectangle 10">
              <a:extLst>
                <a:ext uri="{FF2B5EF4-FFF2-40B4-BE49-F238E27FC236}">
                  <a16:creationId xmlns:a16="http://schemas.microsoft.com/office/drawing/2014/main" id="{810554B0-C96E-764F-AA16-FA50944DA1DA}"/>
                </a:ext>
              </a:extLst>
            </p:cNvPr>
            <p:cNvSpPr/>
            <p:nvPr userDrawn="1"/>
          </p:nvSpPr>
          <p:spPr>
            <a:xfrm>
              <a:off x="5303520" y="3602038"/>
              <a:ext cx="6465346" cy="2712701"/>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2" name="Title 1">
            <a:extLst>
              <a:ext uri="{FF2B5EF4-FFF2-40B4-BE49-F238E27FC236}">
                <a16:creationId xmlns:a16="http://schemas.microsoft.com/office/drawing/2014/main" id="{F8611CB7-CD85-6643-8567-9DA0A83A95B2}"/>
              </a:ext>
            </a:extLst>
          </p:cNvPr>
          <p:cNvSpPr>
            <a:spLocks noGrp="1"/>
          </p:cNvSpPr>
          <p:nvPr>
            <p:ph type="ctrTitle" hasCustomPrompt="1"/>
          </p:nvPr>
        </p:nvSpPr>
        <p:spPr>
          <a:xfrm>
            <a:off x="5120639" y="3534803"/>
            <a:ext cx="6465345" cy="981916"/>
          </a:xfrm>
        </p:spPr>
        <p:txBody>
          <a:bodyPr anchor="b"/>
          <a:lstStyle>
            <a:lvl1pPr algn="ctr">
              <a:defRPr sz="6000" b="1">
                <a:solidFill>
                  <a:srgbClr val="116AAF"/>
                </a:solidFill>
                <a:latin typeface="Calibri" panose="020F0502020204030204" pitchFamily="34" charset="0"/>
                <a:cs typeface="Calibri" panose="020F0502020204030204" pitchFamily="34" charset="0"/>
              </a:defRPr>
            </a:lvl1pPr>
          </a:lstStyle>
          <a:p>
            <a:r>
              <a:rPr lang="en-US" dirty="0"/>
              <a:t>ASDF:</a:t>
            </a:r>
          </a:p>
        </p:txBody>
      </p:sp>
    </p:spTree>
    <p:extLst>
      <p:ext uri="{BB962C8B-B14F-4D97-AF65-F5344CB8AC3E}">
        <p14:creationId xmlns:p14="http://schemas.microsoft.com/office/powerpoint/2010/main" val="2171029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7136-D286-614F-91BB-71D021EBA8A9}"/>
              </a:ext>
            </a:extLst>
          </p:cNvPr>
          <p:cNvSpPr>
            <a:spLocks noGrp="1"/>
          </p:cNvSpPr>
          <p:nvPr>
            <p:ph type="title" hasCustomPrompt="1"/>
          </p:nvPr>
        </p:nvSpPr>
        <p:spPr>
          <a:xfrm>
            <a:off x="249219" y="0"/>
            <a:ext cx="11693562" cy="890193"/>
          </a:xfrm>
        </p:spPr>
        <p:txBody>
          <a:bodyPr>
            <a:normAutofit/>
          </a:bodyPr>
          <a:lstStyle>
            <a:lvl1pPr>
              <a:defRPr sz="2400" b="1">
                <a:solidFill>
                  <a:srgbClr val="144596"/>
                </a:solidFill>
                <a:latin typeface="Calibri" panose="020F0502020204030204" pitchFamily="34" charset="0"/>
                <a:cs typeface="Calibri" panose="020F0502020204030204" pitchFamily="34" charset="0"/>
              </a:defRPr>
            </a:lvl1pPr>
          </a:lstStyle>
          <a:p>
            <a:r>
              <a:rPr lang="en-US" dirty="0" err="1"/>
              <a:t>asdf</a:t>
            </a:r>
            <a:br>
              <a:rPr lang="en-US" dirty="0"/>
            </a:br>
            <a:r>
              <a:rPr lang="en-US" dirty="0" err="1"/>
              <a:t>asdf</a:t>
            </a:r>
            <a:endParaRPr lang="en-US" dirty="0"/>
          </a:p>
        </p:txBody>
      </p:sp>
      <p:sp>
        <p:nvSpPr>
          <p:cNvPr id="3" name="Content Placeholder 2">
            <a:extLst>
              <a:ext uri="{FF2B5EF4-FFF2-40B4-BE49-F238E27FC236}">
                <a16:creationId xmlns:a16="http://schemas.microsoft.com/office/drawing/2014/main" id="{BFEF0F62-40D6-7A4C-A62F-E385197A2561}"/>
              </a:ext>
            </a:extLst>
          </p:cNvPr>
          <p:cNvSpPr>
            <a:spLocks noGrp="1"/>
          </p:cNvSpPr>
          <p:nvPr>
            <p:ph idx="1"/>
          </p:nvPr>
        </p:nvSpPr>
        <p:spPr>
          <a:xfrm>
            <a:off x="249219" y="2083808"/>
            <a:ext cx="11693562"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77F86CB4-873D-6F4C-9F1B-753B34046936}"/>
              </a:ext>
            </a:extLst>
          </p:cNvPr>
          <p:cNvSpPr txBox="1">
            <a:spLocks/>
          </p:cNvSpPr>
          <p:nvPr userDrawn="1"/>
        </p:nvSpPr>
        <p:spPr bwMode="auto">
          <a:xfrm>
            <a:off x="0" y="1"/>
            <a:ext cx="12192000" cy="422854"/>
          </a:xfrm>
          <a:prstGeom prst="rect">
            <a:avLst/>
          </a:prstGeom>
          <a:solidFill>
            <a:srgbClr val="116AAF">
              <a:alpha val="10196"/>
            </a:srgbClr>
          </a:solidFill>
          <a:ln>
            <a:noFill/>
          </a:ln>
        </p:spPr>
        <p:txBody>
          <a:bodyPr vert="horz" wrap="square" lIns="0" tIns="0" rIns="0" bIns="0" numCol="1" anchor="ctr" anchorCtr="0" compatLnSpc="1">
            <a:prstTxWarp prst="textNoShape">
              <a:avLst/>
            </a:prstTxWarp>
            <a:noAutofit/>
          </a:bodyPr>
          <a:lstStyle>
            <a:lvl1pPr algn="l" defTabSz="456601" rtl="0" eaLnBrk="0" fontAlgn="base" hangingPunct="0">
              <a:spcBef>
                <a:spcPct val="0"/>
              </a:spcBef>
              <a:spcAft>
                <a:spcPct val="0"/>
              </a:spcAft>
              <a:defRPr sz="2406" b="1" kern="1200">
                <a:solidFill>
                  <a:schemeClr val="tx1"/>
                </a:solidFill>
                <a:latin typeface="Calibri" panose="020F0502020204030204" pitchFamily="34" charset="0"/>
                <a:ea typeface="+mj-ea"/>
                <a:cs typeface="Calibri" panose="020F0502020204030204" pitchFamily="34" charset="0"/>
              </a:defRPr>
            </a:lvl1pPr>
            <a:lvl2pPr algn="ctr" defTabSz="456601" rtl="0" eaLnBrk="0" fontAlgn="base" hangingPunct="0">
              <a:spcBef>
                <a:spcPct val="0"/>
              </a:spcBef>
              <a:spcAft>
                <a:spcPct val="0"/>
              </a:spcAft>
              <a:defRPr sz="4394">
                <a:solidFill>
                  <a:schemeClr val="tx1"/>
                </a:solidFill>
                <a:latin typeface="Bahnschrift SemiCondensed" panose="020B0502040204020203" pitchFamily="34" charset="0"/>
              </a:defRPr>
            </a:lvl2pPr>
            <a:lvl3pPr algn="ctr" defTabSz="456601" rtl="0" eaLnBrk="0" fontAlgn="base" hangingPunct="0">
              <a:spcBef>
                <a:spcPct val="0"/>
              </a:spcBef>
              <a:spcAft>
                <a:spcPct val="0"/>
              </a:spcAft>
              <a:defRPr sz="4394">
                <a:solidFill>
                  <a:schemeClr val="tx1"/>
                </a:solidFill>
                <a:latin typeface="Bahnschrift SemiCondensed" panose="020B0502040204020203" pitchFamily="34" charset="0"/>
              </a:defRPr>
            </a:lvl3pPr>
            <a:lvl4pPr algn="ctr" defTabSz="456601" rtl="0" eaLnBrk="0" fontAlgn="base" hangingPunct="0">
              <a:spcBef>
                <a:spcPct val="0"/>
              </a:spcBef>
              <a:spcAft>
                <a:spcPct val="0"/>
              </a:spcAft>
              <a:defRPr sz="4394">
                <a:solidFill>
                  <a:schemeClr val="tx1"/>
                </a:solidFill>
                <a:latin typeface="Bahnschrift SemiCondensed" panose="020B0502040204020203" pitchFamily="34" charset="0"/>
              </a:defRPr>
            </a:lvl4pPr>
            <a:lvl5pPr algn="ctr" defTabSz="456601" rtl="0" eaLnBrk="0" fontAlgn="base" hangingPunct="0">
              <a:spcBef>
                <a:spcPct val="0"/>
              </a:spcBef>
              <a:spcAft>
                <a:spcPct val="0"/>
              </a:spcAft>
              <a:defRPr sz="4394">
                <a:solidFill>
                  <a:schemeClr val="tx1"/>
                </a:solidFill>
                <a:latin typeface="Bahnschrift SemiCondensed" panose="020B0502040204020203" pitchFamily="34" charset="0"/>
              </a:defRPr>
            </a:lvl5pPr>
            <a:lvl6pPr marL="456601" algn="ctr" defTabSz="456601" rtl="0" fontAlgn="base">
              <a:spcBef>
                <a:spcPct val="0"/>
              </a:spcBef>
              <a:spcAft>
                <a:spcPct val="0"/>
              </a:spcAft>
              <a:defRPr sz="4394">
                <a:solidFill>
                  <a:schemeClr val="tx1"/>
                </a:solidFill>
                <a:latin typeface="Bahnschrift SemiCondensed" panose="020B0502040204020203" pitchFamily="34" charset="0"/>
              </a:defRPr>
            </a:lvl6pPr>
            <a:lvl7pPr marL="913201" algn="ctr" defTabSz="456601" rtl="0" fontAlgn="base">
              <a:spcBef>
                <a:spcPct val="0"/>
              </a:spcBef>
              <a:spcAft>
                <a:spcPct val="0"/>
              </a:spcAft>
              <a:defRPr sz="4394">
                <a:solidFill>
                  <a:schemeClr val="tx1"/>
                </a:solidFill>
                <a:latin typeface="Bahnschrift SemiCondensed" panose="020B0502040204020203" pitchFamily="34" charset="0"/>
              </a:defRPr>
            </a:lvl7pPr>
            <a:lvl8pPr marL="1369803" algn="ctr" defTabSz="456601" rtl="0" fontAlgn="base">
              <a:spcBef>
                <a:spcPct val="0"/>
              </a:spcBef>
              <a:spcAft>
                <a:spcPct val="0"/>
              </a:spcAft>
              <a:defRPr sz="4394">
                <a:solidFill>
                  <a:schemeClr val="tx1"/>
                </a:solidFill>
                <a:latin typeface="Bahnschrift SemiCondensed" panose="020B0502040204020203" pitchFamily="34" charset="0"/>
              </a:defRPr>
            </a:lvl8pPr>
            <a:lvl9pPr marL="1826403" algn="ctr" defTabSz="456601" rtl="0" fontAlgn="base">
              <a:spcBef>
                <a:spcPct val="0"/>
              </a:spcBef>
              <a:spcAft>
                <a:spcPct val="0"/>
              </a:spcAft>
              <a:defRPr sz="4394">
                <a:solidFill>
                  <a:schemeClr val="tx1"/>
                </a:solidFill>
                <a:latin typeface="Bahnschrift SemiCondensed" panose="020B0502040204020203" pitchFamily="34" charset="0"/>
              </a:defRPr>
            </a:lvl9pPr>
          </a:lstStyle>
          <a:p>
            <a:pPr algn="ctr" defTabSz="454731">
              <a:defRPr/>
            </a:pPr>
            <a:endParaRPr lang="es-CO" sz="1594" dirty="0">
              <a:solidFill>
                <a:srgbClr val="002060"/>
              </a:solidFill>
            </a:endParaRPr>
          </a:p>
        </p:txBody>
      </p:sp>
      <p:pic>
        <p:nvPicPr>
          <p:cNvPr id="6" name="Imagen 8">
            <a:extLst>
              <a:ext uri="{FF2B5EF4-FFF2-40B4-BE49-F238E27FC236}">
                <a16:creationId xmlns:a16="http://schemas.microsoft.com/office/drawing/2014/main" id="{BEAA32FC-DDFD-5C44-AB0B-6883A9398A9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98919" y="6556647"/>
            <a:ext cx="1141183" cy="25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id="{715C3A6B-29A3-6DBD-0657-8E43BC80613C}"/>
              </a:ext>
            </a:extLst>
          </p:cNvPr>
          <p:cNvPicPr>
            <a:picLocks noChangeAspect="1"/>
          </p:cNvPicPr>
          <p:nvPr userDrawn="1"/>
        </p:nvPicPr>
        <p:blipFill>
          <a:blip r:embed="rId3"/>
          <a:stretch>
            <a:fillRect/>
          </a:stretch>
        </p:blipFill>
        <p:spPr>
          <a:xfrm>
            <a:off x="0" y="6306382"/>
            <a:ext cx="548640" cy="556313"/>
          </a:xfrm>
          <a:prstGeom prst="rect">
            <a:avLst/>
          </a:prstGeom>
        </p:spPr>
      </p:pic>
    </p:spTree>
    <p:extLst>
      <p:ext uri="{BB962C8B-B14F-4D97-AF65-F5344CB8AC3E}">
        <p14:creationId xmlns:p14="http://schemas.microsoft.com/office/powerpoint/2010/main" val="110349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EF0F62-40D6-7A4C-A62F-E385197A2561}"/>
              </a:ext>
            </a:extLst>
          </p:cNvPr>
          <p:cNvSpPr>
            <a:spLocks noGrp="1"/>
          </p:cNvSpPr>
          <p:nvPr>
            <p:ph idx="1"/>
          </p:nvPr>
        </p:nvSpPr>
        <p:spPr>
          <a:xfrm>
            <a:off x="249219" y="2083808"/>
            <a:ext cx="11693562"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77F86CB4-873D-6F4C-9F1B-753B34046936}"/>
              </a:ext>
            </a:extLst>
          </p:cNvPr>
          <p:cNvSpPr txBox="1">
            <a:spLocks/>
          </p:cNvSpPr>
          <p:nvPr userDrawn="1"/>
        </p:nvSpPr>
        <p:spPr bwMode="auto">
          <a:xfrm>
            <a:off x="0" y="0"/>
            <a:ext cx="12192000" cy="890193"/>
          </a:xfrm>
          <a:prstGeom prst="rect">
            <a:avLst/>
          </a:prstGeom>
          <a:solidFill>
            <a:srgbClr val="144596"/>
          </a:solidFill>
          <a:ln>
            <a:noFill/>
          </a:ln>
        </p:spPr>
        <p:txBody>
          <a:bodyPr vert="horz" wrap="square" lIns="0" tIns="0" rIns="0" bIns="0" numCol="1" anchor="ctr" anchorCtr="0" compatLnSpc="1">
            <a:prstTxWarp prst="textNoShape">
              <a:avLst/>
            </a:prstTxWarp>
            <a:noAutofit/>
          </a:bodyPr>
          <a:lstStyle>
            <a:lvl1pPr algn="l" defTabSz="456601" rtl="0" eaLnBrk="0" fontAlgn="base" hangingPunct="0">
              <a:spcBef>
                <a:spcPct val="0"/>
              </a:spcBef>
              <a:spcAft>
                <a:spcPct val="0"/>
              </a:spcAft>
              <a:defRPr sz="2406" b="1" kern="1200">
                <a:solidFill>
                  <a:schemeClr val="tx1"/>
                </a:solidFill>
                <a:latin typeface="Calibri" panose="020F0502020204030204" pitchFamily="34" charset="0"/>
                <a:ea typeface="+mj-ea"/>
                <a:cs typeface="Calibri" panose="020F0502020204030204" pitchFamily="34" charset="0"/>
              </a:defRPr>
            </a:lvl1pPr>
            <a:lvl2pPr algn="ctr" defTabSz="456601" rtl="0" eaLnBrk="0" fontAlgn="base" hangingPunct="0">
              <a:spcBef>
                <a:spcPct val="0"/>
              </a:spcBef>
              <a:spcAft>
                <a:spcPct val="0"/>
              </a:spcAft>
              <a:defRPr sz="4394">
                <a:solidFill>
                  <a:schemeClr val="tx1"/>
                </a:solidFill>
                <a:latin typeface="Bahnschrift SemiCondensed" panose="020B0502040204020203" pitchFamily="34" charset="0"/>
              </a:defRPr>
            </a:lvl2pPr>
            <a:lvl3pPr algn="ctr" defTabSz="456601" rtl="0" eaLnBrk="0" fontAlgn="base" hangingPunct="0">
              <a:spcBef>
                <a:spcPct val="0"/>
              </a:spcBef>
              <a:spcAft>
                <a:spcPct val="0"/>
              </a:spcAft>
              <a:defRPr sz="4394">
                <a:solidFill>
                  <a:schemeClr val="tx1"/>
                </a:solidFill>
                <a:latin typeface="Bahnschrift SemiCondensed" panose="020B0502040204020203" pitchFamily="34" charset="0"/>
              </a:defRPr>
            </a:lvl3pPr>
            <a:lvl4pPr algn="ctr" defTabSz="456601" rtl="0" eaLnBrk="0" fontAlgn="base" hangingPunct="0">
              <a:spcBef>
                <a:spcPct val="0"/>
              </a:spcBef>
              <a:spcAft>
                <a:spcPct val="0"/>
              </a:spcAft>
              <a:defRPr sz="4394">
                <a:solidFill>
                  <a:schemeClr val="tx1"/>
                </a:solidFill>
                <a:latin typeface="Bahnschrift SemiCondensed" panose="020B0502040204020203" pitchFamily="34" charset="0"/>
              </a:defRPr>
            </a:lvl4pPr>
            <a:lvl5pPr algn="ctr" defTabSz="456601" rtl="0" eaLnBrk="0" fontAlgn="base" hangingPunct="0">
              <a:spcBef>
                <a:spcPct val="0"/>
              </a:spcBef>
              <a:spcAft>
                <a:spcPct val="0"/>
              </a:spcAft>
              <a:defRPr sz="4394">
                <a:solidFill>
                  <a:schemeClr val="tx1"/>
                </a:solidFill>
                <a:latin typeface="Bahnschrift SemiCondensed" panose="020B0502040204020203" pitchFamily="34" charset="0"/>
              </a:defRPr>
            </a:lvl5pPr>
            <a:lvl6pPr marL="456601" algn="ctr" defTabSz="456601" rtl="0" fontAlgn="base">
              <a:spcBef>
                <a:spcPct val="0"/>
              </a:spcBef>
              <a:spcAft>
                <a:spcPct val="0"/>
              </a:spcAft>
              <a:defRPr sz="4394">
                <a:solidFill>
                  <a:schemeClr val="tx1"/>
                </a:solidFill>
                <a:latin typeface="Bahnschrift SemiCondensed" panose="020B0502040204020203" pitchFamily="34" charset="0"/>
              </a:defRPr>
            </a:lvl6pPr>
            <a:lvl7pPr marL="913201" algn="ctr" defTabSz="456601" rtl="0" fontAlgn="base">
              <a:spcBef>
                <a:spcPct val="0"/>
              </a:spcBef>
              <a:spcAft>
                <a:spcPct val="0"/>
              </a:spcAft>
              <a:defRPr sz="4394">
                <a:solidFill>
                  <a:schemeClr val="tx1"/>
                </a:solidFill>
                <a:latin typeface="Bahnschrift SemiCondensed" panose="020B0502040204020203" pitchFamily="34" charset="0"/>
              </a:defRPr>
            </a:lvl7pPr>
            <a:lvl8pPr marL="1369803" algn="ctr" defTabSz="456601" rtl="0" fontAlgn="base">
              <a:spcBef>
                <a:spcPct val="0"/>
              </a:spcBef>
              <a:spcAft>
                <a:spcPct val="0"/>
              </a:spcAft>
              <a:defRPr sz="4394">
                <a:solidFill>
                  <a:schemeClr val="tx1"/>
                </a:solidFill>
                <a:latin typeface="Bahnschrift SemiCondensed" panose="020B0502040204020203" pitchFamily="34" charset="0"/>
              </a:defRPr>
            </a:lvl8pPr>
            <a:lvl9pPr marL="1826403" algn="ctr" defTabSz="456601" rtl="0" fontAlgn="base">
              <a:spcBef>
                <a:spcPct val="0"/>
              </a:spcBef>
              <a:spcAft>
                <a:spcPct val="0"/>
              </a:spcAft>
              <a:defRPr sz="4394">
                <a:solidFill>
                  <a:schemeClr val="tx1"/>
                </a:solidFill>
                <a:latin typeface="Bahnschrift SemiCondensed" panose="020B0502040204020203" pitchFamily="34" charset="0"/>
              </a:defRPr>
            </a:lvl9pPr>
          </a:lstStyle>
          <a:p>
            <a:pPr algn="ctr" defTabSz="454731">
              <a:defRPr/>
            </a:pPr>
            <a:endParaRPr lang="es-CO" sz="1594" dirty="0">
              <a:solidFill>
                <a:srgbClr val="002060"/>
              </a:solidFill>
            </a:endParaRPr>
          </a:p>
        </p:txBody>
      </p:sp>
      <p:sp>
        <p:nvSpPr>
          <p:cNvPr id="2" name="Title 1">
            <a:extLst>
              <a:ext uri="{FF2B5EF4-FFF2-40B4-BE49-F238E27FC236}">
                <a16:creationId xmlns:a16="http://schemas.microsoft.com/office/drawing/2014/main" id="{B3B17136-D286-614F-91BB-71D021EBA8A9}"/>
              </a:ext>
            </a:extLst>
          </p:cNvPr>
          <p:cNvSpPr>
            <a:spLocks noGrp="1"/>
          </p:cNvSpPr>
          <p:nvPr>
            <p:ph type="title" hasCustomPrompt="1"/>
          </p:nvPr>
        </p:nvSpPr>
        <p:spPr>
          <a:xfrm>
            <a:off x="249219" y="0"/>
            <a:ext cx="11693562" cy="890193"/>
          </a:xfrm>
        </p:spPr>
        <p:txBody>
          <a:bodyPr>
            <a:normAutofit/>
          </a:bodyPr>
          <a:lstStyle>
            <a:lvl1pPr>
              <a:defRPr sz="2400" b="1">
                <a:solidFill>
                  <a:srgbClr val="EAF2F8"/>
                </a:solidFill>
                <a:latin typeface="Calibri" panose="020F0502020204030204" pitchFamily="34" charset="0"/>
                <a:cs typeface="Calibri" panose="020F0502020204030204" pitchFamily="34" charset="0"/>
              </a:defRPr>
            </a:lvl1pPr>
          </a:lstStyle>
          <a:p>
            <a:r>
              <a:rPr lang="en-US" dirty="0" err="1"/>
              <a:t>asdf</a:t>
            </a:r>
            <a:endParaRPr lang="en-US" dirty="0"/>
          </a:p>
        </p:txBody>
      </p:sp>
      <p:pic>
        <p:nvPicPr>
          <p:cNvPr id="6" name="Imagen 8">
            <a:extLst>
              <a:ext uri="{FF2B5EF4-FFF2-40B4-BE49-F238E27FC236}">
                <a16:creationId xmlns:a16="http://schemas.microsoft.com/office/drawing/2014/main" id="{80358EE2-1B91-A040-9004-7984C2C7AF0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98919" y="6556647"/>
            <a:ext cx="1141183" cy="25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654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7136-D286-614F-91BB-71D021EBA8A9}"/>
              </a:ext>
            </a:extLst>
          </p:cNvPr>
          <p:cNvSpPr>
            <a:spLocks noGrp="1"/>
          </p:cNvSpPr>
          <p:nvPr>
            <p:ph type="title" hasCustomPrompt="1"/>
          </p:nvPr>
        </p:nvSpPr>
        <p:spPr>
          <a:xfrm>
            <a:off x="249219" y="0"/>
            <a:ext cx="11693562" cy="890193"/>
          </a:xfrm>
        </p:spPr>
        <p:txBody>
          <a:bodyPr>
            <a:normAutofit/>
          </a:bodyPr>
          <a:lstStyle>
            <a:lvl1pPr>
              <a:defRPr sz="2400" b="1">
                <a:solidFill>
                  <a:srgbClr val="144596"/>
                </a:solidFill>
                <a:latin typeface="Calibri" panose="020F0502020204030204" pitchFamily="34" charset="0"/>
                <a:cs typeface="Calibri" panose="020F0502020204030204" pitchFamily="34" charset="0"/>
              </a:defRPr>
            </a:lvl1pPr>
          </a:lstStyle>
          <a:p>
            <a:r>
              <a:rPr lang="en-US" dirty="0" err="1"/>
              <a:t>asdf</a:t>
            </a:r>
            <a:br>
              <a:rPr lang="en-US" dirty="0"/>
            </a:br>
            <a:r>
              <a:rPr lang="en-US" dirty="0" err="1"/>
              <a:t>asdf</a:t>
            </a:r>
            <a:endParaRPr lang="en-US" dirty="0"/>
          </a:p>
        </p:txBody>
      </p:sp>
      <p:sp>
        <p:nvSpPr>
          <p:cNvPr id="3" name="Content Placeholder 2">
            <a:extLst>
              <a:ext uri="{FF2B5EF4-FFF2-40B4-BE49-F238E27FC236}">
                <a16:creationId xmlns:a16="http://schemas.microsoft.com/office/drawing/2014/main" id="{BFEF0F62-40D6-7A4C-A62F-E385197A2561}"/>
              </a:ext>
            </a:extLst>
          </p:cNvPr>
          <p:cNvSpPr>
            <a:spLocks noGrp="1"/>
          </p:cNvSpPr>
          <p:nvPr>
            <p:ph idx="1"/>
          </p:nvPr>
        </p:nvSpPr>
        <p:spPr>
          <a:xfrm>
            <a:off x="249219" y="2083808"/>
            <a:ext cx="11693562"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Imagen 8">
            <a:extLst>
              <a:ext uri="{FF2B5EF4-FFF2-40B4-BE49-F238E27FC236}">
                <a16:creationId xmlns:a16="http://schemas.microsoft.com/office/drawing/2014/main" id="{59E1A4DA-90D7-794D-8BA1-5E8B59A3BF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98919" y="6556647"/>
            <a:ext cx="1141183" cy="25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241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Imagen 9">
            <a:extLst>
              <a:ext uri="{FF2B5EF4-FFF2-40B4-BE49-F238E27FC236}">
                <a16:creationId xmlns:a16="http://schemas.microsoft.com/office/drawing/2014/main" id="{8D7B4A66-014F-4649-BB26-218197AFED51}"/>
              </a:ext>
            </a:extLst>
          </p:cNvPr>
          <p:cNvPicPr>
            <a:picLocks noChangeAspect="1"/>
          </p:cNvPicPr>
          <p:nvPr userDrawn="1"/>
        </p:nvPicPr>
        <p:blipFill rotWithShape="1">
          <a:blip r:embed="rId2"/>
          <a:srcRect r="65293" b="12507"/>
          <a:stretch/>
        </p:blipFill>
        <p:spPr>
          <a:xfrm>
            <a:off x="9666323" y="745125"/>
            <a:ext cx="2525677" cy="5711374"/>
          </a:xfrm>
          <a:prstGeom prst="rect">
            <a:avLst/>
          </a:prstGeom>
        </p:spPr>
      </p:pic>
      <p:sp>
        <p:nvSpPr>
          <p:cNvPr id="2" name="Date Placeholder 1">
            <a:extLst>
              <a:ext uri="{FF2B5EF4-FFF2-40B4-BE49-F238E27FC236}">
                <a16:creationId xmlns:a16="http://schemas.microsoft.com/office/drawing/2014/main" id="{30D3D629-C7B2-3244-A3CF-0945A84A3897}"/>
              </a:ext>
            </a:extLst>
          </p:cNvPr>
          <p:cNvSpPr>
            <a:spLocks noGrp="1"/>
          </p:cNvSpPr>
          <p:nvPr>
            <p:ph type="dt" sz="half" idx="10"/>
          </p:nvPr>
        </p:nvSpPr>
        <p:spPr/>
        <p:txBody>
          <a:bodyPr/>
          <a:lstStyle/>
          <a:p>
            <a:fld id="{4C287946-20EA-8C46-8CED-74788F4C6F7B}" type="datetimeFigureOut">
              <a:rPr lang="en-US" smtClean="0"/>
              <a:t>6/26/2023</a:t>
            </a:fld>
            <a:endParaRPr lang="en-US"/>
          </a:p>
        </p:txBody>
      </p:sp>
      <p:sp>
        <p:nvSpPr>
          <p:cNvPr id="3" name="Footer Placeholder 2">
            <a:extLst>
              <a:ext uri="{FF2B5EF4-FFF2-40B4-BE49-F238E27FC236}">
                <a16:creationId xmlns:a16="http://schemas.microsoft.com/office/drawing/2014/main" id="{E0932302-4B6D-584B-B72F-695B9E9590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4C976D-F562-BA41-9C6F-573C352D1B29}"/>
              </a:ext>
            </a:extLst>
          </p:cNvPr>
          <p:cNvSpPr>
            <a:spLocks noGrp="1"/>
          </p:cNvSpPr>
          <p:nvPr>
            <p:ph type="sldNum" sz="quarter" idx="12"/>
          </p:nvPr>
        </p:nvSpPr>
        <p:spPr/>
        <p:txBody>
          <a:bodyPr/>
          <a:lstStyle/>
          <a:p>
            <a:fld id="{109C8AED-000A-B543-B806-2A67177B4F35}" type="slidenum">
              <a:rPr lang="en-US" smtClean="0"/>
              <a:t>‹Nº›</a:t>
            </a:fld>
            <a:endParaRPr lang="en-US"/>
          </a:p>
        </p:txBody>
      </p:sp>
      <p:pic>
        <p:nvPicPr>
          <p:cNvPr id="6" name="Imagen 8">
            <a:extLst>
              <a:ext uri="{FF2B5EF4-FFF2-40B4-BE49-F238E27FC236}">
                <a16:creationId xmlns:a16="http://schemas.microsoft.com/office/drawing/2014/main" id="{32551EE6-0013-F540-8EB7-CE6E27BE66B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98919" y="6556647"/>
            <a:ext cx="1141183" cy="25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9">
            <a:extLst>
              <a:ext uri="{FF2B5EF4-FFF2-40B4-BE49-F238E27FC236}">
                <a16:creationId xmlns:a16="http://schemas.microsoft.com/office/drawing/2014/main" id="{FA2A254B-FE41-40D1-B273-D9FC2ED52617}"/>
              </a:ext>
            </a:extLst>
          </p:cNvPr>
          <p:cNvPicPr>
            <a:picLocks noChangeAspect="1"/>
          </p:cNvPicPr>
          <p:nvPr userDrawn="1"/>
        </p:nvPicPr>
        <p:blipFill rotWithShape="1">
          <a:blip r:embed="rId2"/>
          <a:srcRect r="65293" b="12507"/>
          <a:stretch/>
        </p:blipFill>
        <p:spPr>
          <a:xfrm rot="10800000">
            <a:off x="0" y="0"/>
            <a:ext cx="2525677" cy="5711374"/>
          </a:xfrm>
          <a:prstGeom prst="rect">
            <a:avLst/>
          </a:prstGeom>
        </p:spPr>
      </p:pic>
    </p:spTree>
    <p:extLst>
      <p:ext uri="{BB962C8B-B14F-4D97-AF65-F5344CB8AC3E}">
        <p14:creationId xmlns:p14="http://schemas.microsoft.com/office/powerpoint/2010/main" val="1452727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1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35B33-7A4E-F04F-A50F-AF2C15E9E15F}"/>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2D37FBD-3AAA-7A46-89FD-CCD748410E6C}"/>
              </a:ext>
            </a:extLst>
          </p:cNvPr>
          <p:cNvSpPr>
            <a:spLocks noGrp="1"/>
          </p:cNvSpPr>
          <p:nvPr>
            <p:ph type="body" idx="1"/>
          </p:nvPr>
        </p:nvSpPr>
        <p:spPr>
          <a:xfrm>
            <a:off x="831850" y="4589463"/>
            <a:ext cx="10515600" cy="1500187"/>
          </a:xfrm>
        </p:spPr>
        <p:txBody>
          <a:bodyPr/>
          <a:lstStyle>
            <a:lvl1pPr marL="0" indent="0">
              <a:buNone/>
              <a:defRPr sz="2400">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Imagen 2">
            <a:extLst>
              <a:ext uri="{FF2B5EF4-FFF2-40B4-BE49-F238E27FC236}">
                <a16:creationId xmlns:a16="http://schemas.microsoft.com/office/drawing/2014/main" id="{D801349B-AA6B-B44A-98C9-A6CF62448C1E}"/>
              </a:ext>
            </a:extLst>
          </p:cNvPr>
          <p:cNvPicPr>
            <a:picLocks noChangeAspect="1"/>
          </p:cNvPicPr>
          <p:nvPr userDrawn="1"/>
        </p:nvPicPr>
        <p:blipFill>
          <a:blip r:embed="rId3"/>
          <a:stretch>
            <a:fillRect/>
          </a:stretch>
        </p:blipFill>
        <p:spPr>
          <a:xfrm>
            <a:off x="5099050" y="6229489"/>
            <a:ext cx="1993900" cy="355600"/>
          </a:xfrm>
          <a:prstGeom prst="rect">
            <a:avLst/>
          </a:prstGeom>
        </p:spPr>
      </p:pic>
    </p:spTree>
    <p:extLst>
      <p:ext uri="{BB962C8B-B14F-4D97-AF65-F5344CB8AC3E}">
        <p14:creationId xmlns:p14="http://schemas.microsoft.com/office/powerpoint/2010/main" val="417038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7136-D286-614F-91BB-71D021EBA8A9}"/>
              </a:ext>
            </a:extLst>
          </p:cNvPr>
          <p:cNvSpPr>
            <a:spLocks noGrp="1"/>
          </p:cNvSpPr>
          <p:nvPr>
            <p:ph type="title"/>
          </p:nvPr>
        </p:nvSpPr>
        <p:spPr/>
        <p:txBody>
          <a:bodyPr/>
          <a:lstStyle/>
          <a:p>
            <a:r>
              <a:rPr lang="es-ES"/>
              <a:t>Haga clic para modificar el estilo de título del patrón</a:t>
            </a:r>
            <a:endParaRPr lang="en-US"/>
          </a:p>
        </p:txBody>
      </p:sp>
      <p:sp>
        <p:nvSpPr>
          <p:cNvPr id="3" name="Content Placeholder 2">
            <a:extLst>
              <a:ext uri="{FF2B5EF4-FFF2-40B4-BE49-F238E27FC236}">
                <a16:creationId xmlns:a16="http://schemas.microsoft.com/office/drawing/2014/main" id="{BFEF0F62-40D6-7A4C-A62F-E385197A256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6334A4DD-6E54-BF4C-97E5-8A76E6FCB7FF}"/>
              </a:ext>
            </a:extLst>
          </p:cNvPr>
          <p:cNvSpPr>
            <a:spLocks noGrp="1"/>
          </p:cNvSpPr>
          <p:nvPr>
            <p:ph type="dt" sz="half" idx="10"/>
          </p:nvPr>
        </p:nvSpPr>
        <p:spPr/>
        <p:txBody>
          <a:bodyPr/>
          <a:lstStyle/>
          <a:p>
            <a:fld id="{4C287946-20EA-8C46-8CED-74788F4C6F7B}" type="datetimeFigureOut">
              <a:rPr lang="en-US" smtClean="0"/>
              <a:t>6/26/2023</a:t>
            </a:fld>
            <a:endParaRPr lang="en-US"/>
          </a:p>
        </p:txBody>
      </p:sp>
      <p:sp>
        <p:nvSpPr>
          <p:cNvPr id="5" name="Footer Placeholder 4">
            <a:extLst>
              <a:ext uri="{FF2B5EF4-FFF2-40B4-BE49-F238E27FC236}">
                <a16:creationId xmlns:a16="http://schemas.microsoft.com/office/drawing/2014/main" id="{3F03ABFC-FA45-4D42-8009-D39D33D1A6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F57A2-369C-8543-9E2B-2763A8520CD7}"/>
              </a:ext>
            </a:extLst>
          </p:cNvPr>
          <p:cNvSpPr>
            <a:spLocks noGrp="1"/>
          </p:cNvSpPr>
          <p:nvPr>
            <p:ph type="sldNum" sz="quarter" idx="12"/>
          </p:nvPr>
        </p:nvSpPr>
        <p:spPr/>
        <p:txBody>
          <a:bodyPr/>
          <a:lstStyle/>
          <a:p>
            <a:fld id="{109C8AED-000A-B543-B806-2A67177B4F35}" type="slidenum">
              <a:rPr lang="en-US" smtClean="0"/>
              <a:t>‹Nº›</a:t>
            </a:fld>
            <a:endParaRPr lang="en-US"/>
          </a:p>
        </p:txBody>
      </p:sp>
    </p:spTree>
    <p:extLst>
      <p:ext uri="{BB962C8B-B14F-4D97-AF65-F5344CB8AC3E}">
        <p14:creationId xmlns:p14="http://schemas.microsoft.com/office/powerpoint/2010/main" val="3640326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11CB7-CD85-6643-8567-9DA0A83A9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12A415-5B0A-6448-BDEA-1192DF0DA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648E4E-1AB1-6E4A-8709-894E94D717B2}"/>
              </a:ext>
            </a:extLst>
          </p:cNvPr>
          <p:cNvSpPr>
            <a:spLocks noGrp="1"/>
          </p:cNvSpPr>
          <p:nvPr>
            <p:ph type="dt" sz="half" idx="10"/>
          </p:nvPr>
        </p:nvSpPr>
        <p:spPr/>
        <p:txBody>
          <a:bodyPr/>
          <a:lstStyle/>
          <a:p>
            <a:fld id="{4C287946-20EA-8C46-8CED-74788F4C6F7B}" type="datetimeFigureOut">
              <a:rPr lang="en-US" smtClean="0"/>
              <a:t>6/26/2023</a:t>
            </a:fld>
            <a:endParaRPr lang="en-US"/>
          </a:p>
        </p:txBody>
      </p:sp>
      <p:sp>
        <p:nvSpPr>
          <p:cNvPr id="5" name="Footer Placeholder 4">
            <a:extLst>
              <a:ext uri="{FF2B5EF4-FFF2-40B4-BE49-F238E27FC236}">
                <a16:creationId xmlns:a16="http://schemas.microsoft.com/office/drawing/2014/main" id="{11B17487-FC21-9B41-8253-694FDB11D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94354-E3F5-C249-9DBF-9CA22C3BC1D4}"/>
              </a:ext>
            </a:extLst>
          </p:cNvPr>
          <p:cNvSpPr>
            <a:spLocks noGrp="1"/>
          </p:cNvSpPr>
          <p:nvPr>
            <p:ph type="sldNum" sz="quarter" idx="12"/>
          </p:nvPr>
        </p:nvSpPr>
        <p:spPr/>
        <p:txBody>
          <a:bodyPr/>
          <a:lstStyle/>
          <a:p>
            <a:fld id="{109C8AED-000A-B543-B806-2A67177B4F35}" type="slidenum">
              <a:rPr lang="en-US" smtClean="0"/>
              <a:t>‹Nº›</a:t>
            </a:fld>
            <a:endParaRPr lang="en-US"/>
          </a:p>
        </p:txBody>
      </p:sp>
      <p:pic>
        <p:nvPicPr>
          <p:cNvPr id="8" name="Imagen 7">
            <a:extLst>
              <a:ext uri="{FF2B5EF4-FFF2-40B4-BE49-F238E27FC236}">
                <a16:creationId xmlns:a16="http://schemas.microsoft.com/office/drawing/2014/main" id="{A1379AD8-A752-AD4C-A84C-80207A646A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656665"/>
            <a:ext cx="1978213" cy="5520298"/>
          </a:xfrm>
          <a:prstGeom prst="rect">
            <a:avLst/>
          </a:prstGeom>
        </p:spPr>
      </p:pic>
      <p:pic>
        <p:nvPicPr>
          <p:cNvPr id="7" name="Imagen 6" descr="ppt-02.png">
            <a:extLst>
              <a:ext uri="{FF2B5EF4-FFF2-40B4-BE49-F238E27FC236}">
                <a16:creationId xmlns:a16="http://schemas.microsoft.com/office/drawing/2014/main" id="{2F871771-AC56-394A-AA2F-0C505E2558E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0"/>
            <a:ext cx="12169833" cy="1115568"/>
          </a:xfrm>
          <a:prstGeom prst="rect">
            <a:avLst/>
          </a:prstGeom>
        </p:spPr>
      </p:pic>
    </p:spTree>
    <p:extLst>
      <p:ext uri="{BB962C8B-B14F-4D97-AF65-F5344CB8AC3E}">
        <p14:creationId xmlns:p14="http://schemas.microsoft.com/office/powerpoint/2010/main" val="306739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7136-D286-614F-91BB-71D021EBA8A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FEF0F62-40D6-7A4C-A62F-E385197A2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4A4DD-6E54-BF4C-97E5-8A76E6FCB7FF}"/>
              </a:ext>
            </a:extLst>
          </p:cNvPr>
          <p:cNvSpPr>
            <a:spLocks noGrp="1"/>
          </p:cNvSpPr>
          <p:nvPr>
            <p:ph type="dt" sz="half" idx="10"/>
          </p:nvPr>
        </p:nvSpPr>
        <p:spPr/>
        <p:txBody>
          <a:bodyPr/>
          <a:lstStyle/>
          <a:p>
            <a:fld id="{4C287946-20EA-8C46-8CED-74788F4C6F7B}" type="datetimeFigureOut">
              <a:rPr lang="en-US" smtClean="0"/>
              <a:t>6/26/2023</a:t>
            </a:fld>
            <a:endParaRPr lang="en-US"/>
          </a:p>
        </p:txBody>
      </p:sp>
      <p:sp>
        <p:nvSpPr>
          <p:cNvPr id="5" name="Footer Placeholder 4">
            <a:extLst>
              <a:ext uri="{FF2B5EF4-FFF2-40B4-BE49-F238E27FC236}">
                <a16:creationId xmlns:a16="http://schemas.microsoft.com/office/drawing/2014/main" id="{3F03ABFC-FA45-4D42-8009-D39D33D1A6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F57A2-369C-8543-9E2B-2763A8520CD7}"/>
              </a:ext>
            </a:extLst>
          </p:cNvPr>
          <p:cNvSpPr>
            <a:spLocks noGrp="1"/>
          </p:cNvSpPr>
          <p:nvPr>
            <p:ph type="sldNum" sz="quarter" idx="12"/>
          </p:nvPr>
        </p:nvSpPr>
        <p:spPr/>
        <p:txBody>
          <a:bodyPr/>
          <a:lstStyle/>
          <a:p>
            <a:fld id="{109C8AED-000A-B543-B806-2A67177B4F35}" type="slidenum">
              <a:rPr lang="en-US" smtClean="0"/>
              <a:t>‹Nº›</a:t>
            </a:fld>
            <a:endParaRPr lang="en-US"/>
          </a:p>
        </p:txBody>
      </p:sp>
      <p:pic>
        <p:nvPicPr>
          <p:cNvPr id="8" name="Imagen 7">
            <a:extLst>
              <a:ext uri="{FF2B5EF4-FFF2-40B4-BE49-F238E27FC236}">
                <a16:creationId xmlns:a16="http://schemas.microsoft.com/office/drawing/2014/main" id="{EC127567-C24D-504E-AD22-A8B1EFECF6B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656665"/>
            <a:ext cx="1978213" cy="5520298"/>
          </a:xfrm>
          <a:prstGeom prst="rect">
            <a:avLst/>
          </a:prstGeom>
        </p:spPr>
      </p:pic>
      <p:pic>
        <p:nvPicPr>
          <p:cNvPr id="7" name="Imagen 6" descr="ppt-02.png">
            <a:extLst>
              <a:ext uri="{FF2B5EF4-FFF2-40B4-BE49-F238E27FC236}">
                <a16:creationId xmlns:a16="http://schemas.microsoft.com/office/drawing/2014/main" id="{F13A986C-67C2-4041-8F3C-2F00E830B9C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9188"/>
            <a:ext cx="12169833" cy="1115568"/>
          </a:xfrm>
          <a:prstGeom prst="rect">
            <a:avLst/>
          </a:prstGeom>
        </p:spPr>
      </p:pic>
    </p:spTree>
    <p:extLst>
      <p:ext uri="{BB962C8B-B14F-4D97-AF65-F5344CB8AC3E}">
        <p14:creationId xmlns:p14="http://schemas.microsoft.com/office/powerpoint/2010/main" val="246622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35B33-7A4E-F04F-A50F-AF2C15E9E1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D37FBD-3AAA-7A46-89FD-CCD748410E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CA16AD-BE38-0440-9AEE-F72DE338BFE1}"/>
              </a:ext>
            </a:extLst>
          </p:cNvPr>
          <p:cNvSpPr>
            <a:spLocks noGrp="1"/>
          </p:cNvSpPr>
          <p:nvPr>
            <p:ph type="dt" sz="half" idx="10"/>
          </p:nvPr>
        </p:nvSpPr>
        <p:spPr/>
        <p:txBody>
          <a:bodyPr/>
          <a:lstStyle/>
          <a:p>
            <a:fld id="{4C287946-20EA-8C46-8CED-74788F4C6F7B}" type="datetimeFigureOut">
              <a:rPr lang="en-US" smtClean="0"/>
              <a:t>6/26/2023</a:t>
            </a:fld>
            <a:endParaRPr lang="en-US"/>
          </a:p>
        </p:txBody>
      </p:sp>
      <p:sp>
        <p:nvSpPr>
          <p:cNvPr id="5" name="Footer Placeholder 4">
            <a:extLst>
              <a:ext uri="{FF2B5EF4-FFF2-40B4-BE49-F238E27FC236}">
                <a16:creationId xmlns:a16="http://schemas.microsoft.com/office/drawing/2014/main" id="{41041802-38E9-9647-B2E8-4823399D5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F46DC-AC0D-2E43-BE41-0092807D9FA7}"/>
              </a:ext>
            </a:extLst>
          </p:cNvPr>
          <p:cNvSpPr>
            <a:spLocks noGrp="1"/>
          </p:cNvSpPr>
          <p:nvPr>
            <p:ph type="sldNum" sz="quarter" idx="12"/>
          </p:nvPr>
        </p:nvSpPr>
        <p:spPr/>
        <p:txBody>
          <a:bodyPr/>
          <a:lstStyle/>
          <a:p>
            <a:fld id="{109C8AED-000A-B543-B806-2A67177B4F35}" type="slidenum">
              <a:rPr lang="en-US" smtClean="0"/>
              <a:t>‹Nº›</a:t>
            </a:fld>
            <a:endParaRPr lang="en-US"/>
          </a:p>
        </p:txBody>
      </p:sp>
      <p:pic>
        <p:nvPicPr>
          <p:cNvPr id="7" name="Imagen 6" descr="ppt-02.png">
            <a:extLst>
              <a:ext uri="{FF2B5EF4-FFF2-40B4-BE49-F238E27FC236}">
                <a16:creationId xmlns:a16="http://schemas.microsoft.com/office/drawing/2014/main" id="{6C27B69B-F150-3547-A6C9-26ABEC8033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69833" cy="1115568"/>
          </a:xfrm>
          <a:prstGeom prst="rect">
            <a:avLst/>
          </a:prstGeom>
        </p:spPr>
      </p:pic>
    </p:spTree>
    <p:extLst>
      <p:ext uri="{BB962C8B-B14F-4D97-AF65-F5344CB8AC3E}">
        <p14:creationId xmlns:p14="http://schemas.microsoft.com/office/powerpoint/2010/main" val="609964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214C-2801-1A4F-9FDB-F4CEB8289C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E724D2-2569-1444-9AE4-06A454ABC4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E6A026-BE9E-C14C-B720-3E77FD19B8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19B72E-C67B-9840-8B07-DA80562082B5}"/>
              </a:ext>
            </a:extLst>
          </p:cNvPr>
          <p:cNvSpPr>
            <a:spLocks noGrp="1"/>
          </p:cNvSpPr>
          <p:nvPr>
            <p:ph type="dt" sz="half" idx="10"/>
          </p:nvPr>
        </p:nvSpPr>
        <p:spPr/>
        <p:txBody>
          <a:bodyPr/>
          <a:lstStyle/>
          <a:p>
            <a:fld id="{4C287946-20EA-8C46-8CED-74788F4C6F7B}" type="datetimeFigureOut">
              <a:rPr lang="en-US" smtClean="0"/>
              <a:t>6/26/2023</a:t>
            </a:fld>
            <a:endParaRPr lang="en-US"/>
          </a:p>
        </p:txBody>
      </p:sp>
      <p:sp>
        <p:nvSpPr>
          <p:cNvPr id="6" name="Footer Placeholder 5">
            <a:extLst>
              <a:ext uri="{FF2B5EF4-FFF2-40B4-BE49-F238E27FC236}">
                <a16:creationId xmlns:a16="http://schemas.microsoft.com/office/drawing/2014/main" id="{27A433EB-D0AF-CB47-BE86-2FFBB596E1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930520-EF79-D646-AF35-278769D0D75D}"/>
              </a:ext>
            </a:extLst>
          </p:cNvPr>
          <p:cNvSpPr>
            <a:spLocks noGrp="1"/>
          </p:cNvSpPr>
          <p:nvPr>
            <p:ph type="sldNum" sz="quarter" idx="12"/>
          </p:nvPr>
        </p:nvSpPr>
        <p:spPr/>
        <p:txBody>
          <a:bodyPr/>
          <a:lstStyle/>
          <a:p>
            <a:fld id="{109C8AED-000A-B543-B806-2A67177B4F35}" type="slidenum">
              <a:rPr lang="en-US" smtClean="0"/>
              <a:t>‹Nº›</a:t>
            </a:fld>
            <a:endParaRPr lang="en-US"/>
          </a:p>
        </p:txBody>
      </p:sp>
      <p:pic>
        <p:nvPicPr>
          <p:cNvPr id="8" name="Imagen 7">
            <a:extLst>
              <a:ext uri="{FF2B5EF4-FFF2-40B4-BE49-F238E27FC236}">
                <a16:creationId xmlns:a16="http://schemas.microsoft.com/office/drawing/2014/main" id="{44495E94-1517-C14B-9FEF-4218541A87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656665"/>
            <a:ext cx="1978213" cy="5520298"/>
          </a:xfrm>
          <a:prstGeom prst="rect">
            <a:avLst/>
          </a:prstGeom>
        </p:spPr>
      </p:pic>
      <p:pic>
        <p:nvPicPr>
          <p:cNvPr id="9" name="Imagen 8" descr="ppt-02.png">
            <a:extLst>
              <a:ext uri="{FF2B5EF4-FFF2-40B4-BE49-F238E27FC236}">
                <a16:creationId xmlns:a16="http://schemas.microsoft.com/office/drawing/2014/main" id="{3352488D-89F8-2A48-B0BB-0FCE3F9F42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0"/>
            <a:ext cx="12169833" cy="1115568"/>
          </a:xfrm>
          <a:prstGeom prst="rect">
            <a:avLst/>
          </a:prstGeom>
        </p:spPr>
      </p:pic>
    </p:spTree>
    <p:extLst>
      <p:ext uri="{BB962C8B-B14F-4D97-AF65-F5344CB8AC3E}">
        <p14:creationId xmlns:p14="http://schemas.microsoft.com/office/powerpoint/2010/main" val="3336814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B2B1-2FE2-D347-B311-EFA432C2C5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998992-A719-E846-9624-DF5341468F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6C6A16-EA9A-9F46-B7A1-10F6A10F6D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6A811E-D65D-D24C-975A-280EFB0C39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38C284-3749-1C42-BC50-9E96EFACEC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8EC22A-BC8C-4C4E-ABD3-1EC029C75A56}"/>
              </a:ext>
            </a:extLst>
          </p:cNvPr>
          <p:cNvSpPr>
            <a:spLocks noGrp="1"/>
          </p:cNvSpPr>
          <p:nvPr>
            <p:ph type="dt" sz="half" idx="10"/>
          </p:nvPr>
        </p:nvSpPr>
        <p:spPr/>
        <p:txBody>
          <a:bodyPr/>
          <a:lstStyle/>
          <a:p>
            <a:fld id="{4C287946-20EA-8C46-8CED-74788F4C6F7B}" type="datetimeFigureOut">
              <a:rPr lang="en-US" smtClean="0"/>
              <a:t>6/26/2023</a:t>
            </a:fld>
            <a:endParaRPr lang="en-US"/>
          </a:p>
        </p:txBody>
      </p:sp>
      <p:sp>
        <p:nvSpPr>
          <p:cNvPr id="8" name="Footer Placeholder 7">
            <a:extLst>
              <a:ext uri="{FF2B5EF4-FFF2-40B4-BE49-F238E27FC236}">
                <a16:creationId xmlns:a16="http://schemas.microsoft.com/office/drawing/2014/main" id="{54488B5A-B004-EB4C-A536-E7DAA4F0D6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FCA0CE-4DE1-4F46-BA79-E8EB2AC6E5C9}"/>
              </a:ext>
            </a:extLst>
          </p:cNvPr>
          <p:cNvSpPr>
            <a:spLocks noGrp="1"/>
          </p:cNvSpPr>
          <p:nvPr>
            <p:ph type="sldNum" sz="quarter" idx="12"/>
          </p:nvPr>
        </p:nvSpPr>
        <p:spPr/>
        <p:txBody>
          <a:bodyPr/>
          <a:lstStyle/>
          <a:p>
            <a:fld id="{109C8AED-000A-B543-B806-2A67177B4F35}" type="slidenum">
              <a:rPr lang="en-US" smtClean="0"/>
              <a:t>‹Nº›</a:t>
            </a:fld>
            <a:endParaRPr lang="en-US"/>
          </a:p>
        </p:txBody>
      </p:sp>
      <p:pic>
        <p:nvPicPr>
          <p:cNvPr id="10" name="Imagen 9">
            <a:extLst>
              <a:ext uri="{FF2B5EF4-FFF2-40B4-BE49-F238E27FC236}">
                <a16:creationId xmlns:a16="http://schemas.microsoft.com/office/drawing/2014/main" id="{835FAE9B-454F-CA4F-947D-E55BDC9610E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656665"/>
            <a:ext cx="1978213" cy="5520298"/>
          </a:xfrm>
          <a:prstGeom prst="rect">
            <a:avLst/>
          </a:prstGeom>
        </p:spPr>
      </p:pic>
      <p:pic>
        <p:nvPicPr>
          <p:cNvPr id="11" name="Imagen 10" descr="ppt-02.png">
            <a:extLst>
              <a:ext uri="{FF2B5EF4-FFF2-40B4-BE49-F238E27FC236}">
                <a16:creationId xmlns:a16="http://schemas.microsoft.com/office/drawing/2014/main" id="{84B55E5E-B6E7-F74F-95F9-B1EA98067A3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0"/>
            <a:ext cx="12169833" cy="1115568"/>
          </a:xfrm>
          <a:prstGeom prst="rect">
            <a:avLst/>
          </a:prstGeom>
        </p:spPr>
      </p:pic>
    </p:spTree>
    <p:extLst>
      <p:ext uri="{BB962C8B-B14F-4D97-AF65-F5344CB8AC3E}">
        <p14:creationId xmlns:p14="http://schemas.microsoft.com/office/powerpoint/2010/main" val="198713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D683C-C23F-5F4B-BCE1-873366D7D3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10328D-0E5A-3B48-8A60-3892AA84065D}"/>
              </a:ext>
            </a:extLst>
          </p:cNvPr>
          <p:cNvSpPr>
            <a:spLocks noGrp="1"/>
          </p:cNvSpPr>
          <p:nvPr>
            <p:ph type="dt" sz="half" idx="10"/>
          </p:nvPr>
        </p:nvSpPr>
        <p:spPr/>
        <p:txBody>
          <a:bodyPr/>
          <a:lstStyle/>
          <a:p>
            <a:fld id="{4C287946-20EA-8C46-8CED-74788F4C6F7B}" type="datetimeFigureOut">
              <a:rPr lang="en-US" smtClean="0"/>
              <a:t>6/26/2023</a:t>
            </a:fld>
            <a:endParaRPr lang="en-US"/>
          </a:p>
        </p:txBody>
      </p:sp>
      <p:sp>
        <p:nvSpPr>
          <p:cNvPr id="4" name="Footer Placeholder 3">
            <a:extLst>
              <a:ext uri="{FF2B5EF4-FFF2-40B4-BE49-F238E27FC236}">
                <a16:creationId xmlns:a16="http://schemas.microsoft.com/office/drawing/2014/main" id="{22EAFCAC-01E8-C745-8525-E9493821B3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020C16-350D-6940-BED6-FA591181B5F0}"/>
              </a:ext>
            </a:extLst>
          </p:cNvPr>
          <p:cNvSpPr>
            <a:spLocks noGrp="1"/>
          </p:cNvSpPr>
          <p:nvPr>
            <p:ph type="sldNum" sz="quarter" idx="12"/>
          </p:nvPr>
        </p:nvSpPr>
        <p:spPr/>
        <p:txBody>
          <a:bodyPr/>
          <a:lstStyle/>
          <a:p>
            <a:fld id="{109C8AED-000A-B543-B806-2A67177B4F35}" type="slidenum">
              <a:rPr lang="en-US" smtClean="0"/>
              <a:t>‹Nº›</a:t>
            </a:fld>
            <a:endParaRPr lang="en-US"/>
          </a:p>
        </p:txBody>
      </p:sp>
      <p:pic>
        <p:nvPicPr>
          <p:cNvPr id="6" name="Imagen 5">
            <a:extLst>
              <a:ext uri="{FF2B5EF4-FFF2-40B4-BE49-F238E27FC236}">
                <a16:creationId xmlns:a16="http://schemas.microsoft.com/office/drawing/2014/main" id="{F9AB4B29-0F47-5A48-AF8B-09B9CC78752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656665"/>
            <a:ext cx="1978213" cy="5520298"/>
          </a:xfrm>
          <a:prstGeom prst="rect">
            <a:avLst/>
          </a:prstGeom>
        </p:spPr>
      </p:pic>
      <p:pic>
        <p:nvPicPr>
          <p:cNvPr id="7" name="Imagen 6" descr="ppt-02.png">
            <a:extLst>
              <a:ext uri="{FF2B5EF4-FFF2-40B4-BE49-F238E27FC236}">
                <a16:creationId xmlns:a16="http://schemas.microsoft.com/office/drawing/2014/main" id="{B655089B-186C-DB46-9F20-BE1AAF8ADAB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0"/>
            <a:ext cx="12169833" cy="1115568"/>
          </a:xfrm>
          <a:prstGeom prst="rect">
            <a:avLst/>
          </a:prstGeom>
        </p:spPr>
      </p:pic>
    </p:spTree>
    <p:extLst>
      <p:ext uri="{BB962C8B-B14F-4D97-AF65-F5344CB8AC3E}">
        <p14:creationId xmlns:p14="http://schemas.microsoft.com/office/powerpoint/2010/main" val="3055901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D3D629-C7B2-3244-A3CF-0945A84A3897}"/>
              </a:ext>
            </a:extLst>
          </p:cNvPr>
          <p:cNvSpPr>
            <a:spLocks noGrp="1"/>
          </p:cNvSpPr>
          <p:nvPr>
            <p:ph type="dt" sz="half" idx="10"/>
          </p:nvPr>
        </p:nvSpPr>
        <p:spPr/>
        <p:txBody>
          <a:bodyPr/>
          <a:lstStyle/>
          <a:p>
            <a:fld id="{4C287946-20EA-8C46-8CED-74788F4C6F7B}" type="datetimeFigureOut">
              <a:rPr lang="en-US" smtClean="0"/>
              <a:t>6/26/2023</a:t>
            </a:fld>
            <a:endParaRPr lang="en-US"/>
          </a:p>
        </p:txBody>
      </p:sp>
      <p:sp>
        <p:nvSpPr>
          <p:cNvPr id="3" name="Footer Placeholder 2">
            <a:extLst>
              <a:ext uri="{FF2B5EF4-FFF2-40B4-BE49-F238E27FC236}">
                <a16:creationId xmlns:a16="http://schemas.microsoft.com/office/drawing/2014/main" id="{E0932302-4B6D-584B-B72F-695B9E9590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4C976D-F562-BA41-9C6F-573C352D1B29}"/>
              </a:ext>
            </a:extLst>
          </p:cNvPr>
          <p:cNvSpPr>
            <a:spLocks noGrp="1"/>
          </p:cNvSpPr>
          <p:nvPr>
            <p:ph type="sldNum" sz="quarter" idx="12"/>
          </p:nvPr>
        </p:nvSpPr>
        <p:spPr/>
        <p:txBody>
          <a:bodyPr/>
          <a:lstStyle/>
          <a:p>
            <a:fld id="{109C8AED-000A-B543-B806-2A67177B4F35}" type="slidenum">
              <a:rPr lang="en-US" smtClean="0"/>
              <a:t>‹Nº›</a:t>
            </a:fld>
            <a:endParaRPr lang="en-US"/>
          </a:p>
        </p:txBody>
      </p:sp>
      <p:pic>
        <p:nvPicPr>
          <p:cNvPr id="5" name="Imagen 4">
            <a:extLst>
              <a:ext uri="{FF2B5EF4-FFF2-40B4-BE49-F238E27FC236}">
                <a16:creationId xmlns:a16="http://schemas.microsoft.com/office/drawing/2014/main" id="{BFED3571-3341-3245-94DF-FA126861595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656665"/>
            <a:ext cx="1978213" cy="5520298"/>
          </a:xfrm>
          <a:prstGeom prst="rect">
            <a:avLst/>
          </a:prstGeom>
        </p:spPr>
      </p:pic>
      <p:pic>
        <p:nvPicPr>
          <p:cNvPr id="6" name="Imagen 5" descr="ppt-02.png">
            <a:extLst>
              <a:ext uri="{FF2B5EF4-FFF2-40B4-BE49-F238E27FC236}">
                <a16:creationId xmlns:a16="http://schemas.microsoft.com/office/drawing/2014/main" id="{18ADF98B-C78F-2D4A-B6C8-E5024AFDC49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0"/>
            <a:ext cx="12169833" cy="1115568"/>
          </a:xfrm>
          <a:prstGeom prst="rect">
            <a:avLst/>
          </a:prstGeom>
        </p:spPr>
      </p:pic>
    </p:spTree>
    <p:extLst>
      <p:ext uri="{BB962C8B-B14F-4D97-AF65-F5344CB8AC3E}">
        <p14:creationId xmlns:p14="http://schemas.microsoft.com/office/powerpoint/2010/main" val="3913031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78D9-131B-8B4C-AD2F-D76D5C35C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904FB5-F681-344E-8AE0-0BBAEEFF61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97A8BD-D55B-0944-8829-FFC218EFF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2A060D-0BB5-BD46-B0DF-F8AE6A191BD6}"/>
              </a:ext>
            </a:extLst>
          </p:cNvPr>
          <p:cNvSpPr>
            <a:spLocks noGrp="1"/>
          </p:cNvSpPr>
          <p:nvPr>
            <p:ph type="dt" sz="half" idx="10"/>
          </p:nvPr>
        </p:nvSpPr>
        <p:spPr/>
        <p:txBody>
          <a:bodyPr/>
          <a:lstStyle/>
          <a:p>
            <a:fld id="{4C287946-20EA-8C46-8CED-74788F4C6F7B}" type="datetimeFigureOut">
              <a:rPr lang="en-US" smtClean="0"/>
              <a:t>6/26/2023</a:t>
            </a:fld>
            <a:endParaRPr lang="en-US"/>
          </a:p>
        </p:txBody>
      </p:sp>
      <p:sp>
        <p:nvSpPr>
          <p:cNvPr id="6" name="Footer Placeholder 5">
            <a:extLst>
              <a:ext uri="{FF2B5EF4-FFF2-40B4-BE49-F238E27FC236}">
                <a16:creationId xmlns:a16="http://schemas.microsoft.com/office/drawing/2014/main" id="{7D9AEAE2-39F2-4742-89CB-8DC1BCFB3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2AAA44-E148-1243-9A97-95001B786F71}"/>
              </a:ext>
            </a:extLst>
          </p:cNvPr>
          <p:cNvSpPr>
            <a:spLocks noGrp="1"/>
          </p:cNvSpPr>
          <p:nvPr>
            <p:ph type="sldNum" sz="quarter" idx="12"/>
          </p:nvPr>
        </p:nvSpPr>
        <p:spPr/>
        <p:txBody>
          <a:bodyPr/>
          <a:lstStyle/>
          <a:p>
            <a:fld id="{109C8AED-000A-B543-B806-2A67177B4F35}" type="slidenum">
              <a:rPr lang="en-US" smtClean="0"/>
              <a:t>‹Nº›</a:t>
            </a:fld>
            <a:endParaRPr lang="en-US"/>
          </a:p>
        </p:txBody>
      </p:sp>
      <p:pic>
        <p:nvPicPr>
          <p:cNvPr id="9" name="Imagen 8">
            <a:extLst>
              <a:ext uri="{FF2B5EF4-FFF2-40B4-BE49-F238E27FC236}">
                <a16:creationId xmlns:a16="http://schemas.microsoft.com/office/drawing/2014/main" id="{02BC914E-52B5-1642-B476-0523285FFC8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68851"/>
            <a:ext cx="1978213" cy="5520298"/>
          </a:xfrm>
          <a:prstGeom prst="rect">
            <a:avLst/>
          </a:prstGeom>
        </p:spPr>
      </p:pic>
      <p:pic>
        <p:nvPicPr>
          <p:cNvPr id="8" name="Imagen 7" descr="ppt-02.png">
            <a:extLst>
              <a:ext uri="{FF2B5EF4-FFF2-40B4-BE49-F238E27FC236}">
                <a16:creationId xmlns:a16="http://schemas.microsoft.com/office/drawing/2014/main" id="{632313EB-2B5A-2E45-AC32-26D938A3803F}"/>
              </a:ext>
            </a:extLst>
          </p:cNvPr>
          <p:cNvPicPr>
            <a:picLocks noChangeAspect="1"/>
          </p:cNvPicPr>
          <p:nvPr userDrawn="1"/>
        </p:nvPicPr>
        <p:blipFill>
          <a:blip r:embed="rId3" cstate="email">
            <a:duotone>
              <a:prstClr val="black"/>
              <a:srgbClr val="9900CC">
                <a:tint val="45000"/>
                <a:satMod val="400000"/>
              </a:srgbClr>
            </a:duotone>
            <a:extLst>
              <a:ext uri="{28A0092B-C50C-407E-A947-70E740481C1C}">
                <a14:useLocalDpi xmlns:a14="http://schemas.microsoft.com/office/drawing/2010/main"/>
              </a:ext>
            </a:extLst>
          </a:blip>
          <a:stretch>
            <a:fillRect/>
          </a:stretch>
        </p:blipFill>
        <p:spPr>
          <a:xfrm>
            <a:off x="2" y="12186"/>
            <a:ext cx="12169833" cy="1115568"/>
          </a:xfrm>
          <a:prstGeom prst="rect">
            <a:avLst/>
          </a:prstGeom>
        </p:spPr>
      </p:pic>
    </p:spTree>
    <p:extLst>
      <p:ext uri="{BB962C8B-B14F-4D97-AF65-F5344CB8AC3E}">
        <p14:creationId xmlns:p14="http://schemas.microsoft.com/office/powerpoint/2010/main" val="3455863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A987E-4F32-D34B-B957-DCC91CA8D7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DBFCA-F834-714A-9CAD-F323E50009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EF340D-574B-894E-86CF-AD6B00D3F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0F38FE-4884-6243-A379-FB63DD8911B9}"/>
              </a:ext>
            </a:extLst>
          </p:cNvPr>
          <p:cNvSpPr>
            <a:spLocks noGrp="1"/>
          </p:cNvSpPr>
          <p:nvPr>
            <p:ph type="dt" sz="half" idx="10"/>
          </p:nvPr>
        </p:nvSpPr>
        <p:spPr/>
        <p:txBody>
          <a:bodyPr/>
          <a:lstStyle/>
          <a:p>
            <a:fld id="{4C287946-20EA-8C46-8CED-74788F4C6F7B}" type="datetimeFigureOut">
              <a:rPr lang="en-US" smtClean="0"/>
              <a:t>6/26/2023</a:t>
            </a:fld>
            <a:endParaRPr lang="en-US"/>
          </a:p>
        </p:txBody>
      </p:sp>
      <p:sp>
        <p:nvSpPr>
          <p:cNvPr id="6" name="Footer Placeholder 5">
            <a:extLst>
              <a:ext uri="{FF2B5EF4-FFF2-40B4-BE49-F238E27FC236}">
                <a16:creationId xmlns:a16="http://schemas.microsoft.com/office/drawing/2014/main" id="{0A63A14A-6EC4-3140-A8F8-D3FBE2B2A8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7E5429-3EF0-C246-AD58-52BDD8E52E6C}"/>
              </a:ext>
            </a:extLst>
          </p:cNvPr>
          <p:cNvSpPr>
            <a:spLocks noGrp="1"/>
          </p:cNvSpPr>
          <p:nvPr>
            <p:ph type="sldNum" sz="quarter" idx="12"/>
          </p:nvPr>
        </p:nvSpPr>
        <p:spPr/>
        <p:txBody>
          <a:bodyPr/>
          <a:lstStyle/>
          <a:p>
            <a:fld id="{109C8AED-000A-B543-B806-2A67177B4F35}" type="slidenum">
              <a:rPr lang="en-US" smtClean="0"/>
              <a:t>‹Nº›</a:t>
            </a:fld>
            <a:endParaRPr lang="en-US"/>
          </a:p>
        </p:txBody>
      </p:sp>
    </p:spTree>
    <p:extLst>
      <p:ext uri="{BB962C8B-B14F-4D97-AF65-F5344CB8AC3E}">
        <p14:creationId xmlns:p14="http://schemas.microsoft.com/office/powerpoint/2010/main" val="1171892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A5F57-E1EE-D54C-95E6-CAE0958693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007750-6C03-CC43-99EE-3DE39A0A72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A9EF88-A605-4240-811D-DA1743619C1B}"/>
              </a:ext>
            </a:extLst>
          </p:cNvPr>
          <p:cNvSpPr>
            <a:spLocks noGrp="1"/>
          </p:cNvSpPr>
          <p:nvPr>
            <p:ph type="dt" sz="half" idx="10"/>
          </p:nvPr>
        </p:nvSpPr>
        <p:spPr/>
        <p:txBody>
          <a:bodyPr/>
          <a:lstStyle/>
          <a:p>
            <a:fld id="{4C287946-20EA-8C46-8CED-74788F4C6F7B}" type="datetimeFigureOut">
              <a:rPr lang="en-US" smtClean="0"/>
              <a:t>6/26/2023</a:t>
            </a:fld>
            <a:endParaRPr lang="en-US"/>
          </a:p>
        </p:txBody>
      </p:sp>
      <p:sp>
        <p:nvSpPr>
          <p:cNvPr id="5" name="Footer Placeholder 4">
            <a:extLst>
              <a:ext uri="{FF2B5EF4-FFF2-40B4-BE49-F238E27FC236}">
                <a16:creationId xmlns:a16="http://schemas.microsoft.com/office/drawing/2014/main" id="{A60541E4-6B59-134F-A406-D339E3906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ADDA7-25FE-2B4B-A125-6C0035D0F01D}"/>
              </a:ext>
            </a:extLst>
          </p:cNvPr>
          <p:cNvSpPr>
            <a:spLocks noGrp="1"/>
          </p:cNvSpPr>
          <p:nvPr>
            <p:ph type="sldNum" sz="quarter" idx="12"/>
          </p:nvPr>
        </p:nvSpPr>
        <p:spPr/>
        <p:txBody>
          <a:bodyPr/>
          <a:lstStyle/>
          <a:p>
            <a:fld id="{109C8AED-000A-B543-B806-2A67177B4F35}" type="slidenum">
              <a:rPr lang="en-US" smtClean="0"/>
              <a:t>‹Nº›</a:t>
            </a:fld>
            <a:endParaRPr lang="en-US"/>
          </a:p>
        </p:txBody>
      </p:sp>
    </p:spTree>
    <p:extLst>
      <p:ext uri="{BB962C8B-B14F-4D97-AF65-F5344CB8AC3E}">
        <p14:creationId xmlns:p14="http://schemas.microsoft.com/office/powerpoint/2010/main" val="2086275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35B33-7A4E-F04F-A50F-AF2C15E9E15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Text Placeholder 2">
            <a:extLst>
              <a:ext uri="{FF2B5EF4-FFF2-40B4-BE49-F238E27FC236}">
                <a16:creationId xmlns:a16="http://schemas.microsoft.com/office/drawing/2014/main" id="{D2D37FBD-3AAA-7A46-89FD-CCD748410E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a:extLst>
              <a:ext uri="{FF2B5EF4-FFF2-40B4-BE49-F238E27FC236}">
                <a16:creationId xmlns:a16="http://schemas.microsoft.com/office/drawing/2014/main" id="{D4CA16AD-BE38-0440-9AEE-F72DE338BFE1}"/>
              </a:ext>
            </a:extLst>
          </p:cNvPr>
          <p:cNvSpPr>
            <a:spLocks noGrp="1"/>
          </p:cNvSpPr>
          <p:nvPr>
            <p:ph type="dt" sz="half" idx="10"/>
          </p:nvPr>
        </p:nvSpPr>
        <p:spPr/>
        <p:txBody>
          <a:bodyPr/>
          <a:lstStyle/>
          <a:p>
            <a:fld id="{4C287946-20EA-8C46-8CED-74788F4C6F7B}" type="datetimeFigureOut">
              <a:rPr lang="en-US" smtClean="0"/>
              <a:t>6/26/2023</a:t>
            </a:fld>
            <a:endParaRPr lang="en-US"/>
          </a:p>
        </p:txBody>
      </p:sp>
      <p:sp>
        <p:nvSpPr>
          <p:cNvPr id="5" name="Footer Placeholder 4">
            <a:extLst>
              <a:ext uri="{FF2B5EF4-FFF2-40B4-BE49-F238E27FC236}">
                <a16:creationId xmlns:a16="http://schemas.microsoft.com/office/drawing/2014/main" id="{41041802-38E9-9647-B2E8-4823399D5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F46DC-AC0D-2E43-BE41-0092807D9FA7}"/>
              </a:ext>
            </a:extLst>
          </p:cNvPr>
          <p:cNvSpPr>
            <a:spLocks noGrp="1"/>
          </p:cNvSpPr>
          <p:nvPr>
            <p:ph type="sldNum" sz="quarter" idx="12"/>
          </p:nvPr>
        </p:nvSpPr>
        <p:spPr/>
        <p:txBody>
          <a:bodyPr/>
          <a:lstStyle/>
          <a:p>
            <a:fld id="{109C8AED-000A-B543-B806-2A67177B4F35}" type="slidenum">
              <a:rPr lang="en-US" smtClean="0"/>
              <a:t>‹Nº›</a:t>
            </a:fld>
            <a:endParaRPr lang="en-US"/>
          </a:p>
        </p:txBody>
      </p:sp>
    </p:spTree>
    <p:extLst>
      <p:ext uri="{BB962C8B-B14F-4D97-AF65-F5344CB8AC3E}">
        <p14:creationId xmlns:p14="http://schemas.microsoft.com/office/powerpoint/2010/main" val="452995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A0DC99-610F-9B46-A647-822F3C35C4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DCDD5C-2716-9E45-8C0F-D9AAB14B8D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8747B-0C70-E542-87F5-E77D637F21FF}"/>
              </a:ext>
            </a:extLst>
          </p:cNvPr>
          <p:cNvSpPr>
            <a:spLocks noGrp="1"/>
          </p:cNvSpPr>
          <p:nvPr>
            <p:ph type="dt" sz="half" idx="10"/>
          </p:nvPr>
        </p:nvSpPr>
        <p:spPr/>
        <p:txBody>
          <a:bodyPr/>
          <a:lstStyle/>
          <a:p>
            <a:fld id="{4C287946-20EA-8C46-8CED-74788F4C6F7B}" type="datetimeFigureOut">
              <a:rPr lang="en-US" smtClean="0"/>
              <a:t>6/26/2023</a:t>
            </a:fld>
            <a:endParaRPr lang="en-US"/>
          </a:p>
        </p:txBody>
      </p:sp>
      <p:sp>
        <p:nvSpPr>
          <p:cNvPr id="5" name="Footer Placeholder 4">
            <a:extLst>
              <a:ext uri="{FF2B5EF4-FFF2-40B4-BE49-F238E27FC236}">
                <a16:creationId xmlns:a16="http://schemas.microsoft.com/office/drawing/2014/main" id="{1CC1538E-0DBE-4143-B611-D11DE6E76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BA972-543C-194E-8B85-897D62A3297A}"/>
              </a:ext>
            </a:extLst>
          </p:cNvPr>
          <p:cNvSpPr>
            <a:spLocks noGrp="1"/>
          </p:cNvSpPr>
          <p:nvPr>
            <p:ph type="sldNum" sz="quarter" idx="12"/>
          </p:nvPr>
        </p:nvSpPr>
        <p:spPr/>
        <p:txBody>
          <a:bodyPr/>
          <a:lstStyle/>
          <a:p>
            <a:fld id="{109C8AED-000A-B543-B806-2A67177B4F35}" type="slidenum">
              <a:rPr lang="en-US" smtClean="0"/>
              <a:t>‹Nº›</a:t>
            </a:fld>
            <a:endParaRPr lang="en-US"/>
          </a:p>
        </p:txBody>
      </p:sp>
    </p:spTree>
    <p:extLst>
      <p:ext uri="{BB962C8B-B14F-4D97-AF65-F5344CB8AC3E}">
        <p14:creationId xmlns:p14="http://schemas.microsoft.com/office/powerpoint/2010/main" val="4192380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7136-D286-614F-91BB-71D021EBA8A9}"/>
              </a:ext>
            </a:extLst>
          </p:cNvPr>
          <p:cNvSpPr>
            <a:spLocks noGrp="1"/>
          </p:cNvSpPr>
          <p:nvPr>
            <p:ph type="title" hasCustomPrompt="1"/>
          </p:nvPr>
        </p:nvSpPr>
        <p:spPr>
          <a:xfrm>
            <a:off x="249219" y="0"/>
            <a:ext cx="11693562" cy="890193"/>
          </a:xfrm>
        </p:spPr>
        <p:txBody>
          <a:bodyPr>
            <a:normAutofit/>
          </a:bodyPr>
          <a:lstStyle>
            <a:lvl1pPr>
              <a:defRPr sz="2400" b="1">
                <a:solidFill>
                  <a:srgbClr val="144596"/>
                </a:solidFill>
                <a:latin typeface="Calibri" panose="020F0502020204030204" pitchFamily="34" charset="0"/>
                <a:cs typeface="Calibri" panose="020F0502020204030204" pitchFamily="34" charset="0"/>
              </a:defRPr>
            </a:lvl1pPr>
          </a:lstStyle>
          <a:p>
            <a:r>
              <a:rPr lang="en-US" dirty="0" err="1"/>
              <a:t>asdf</a:t>
            </a:r>
            <a:br>
              <a:rPr lang="en-US" dirty="0"/>
            </a:br>
            <a:r>
              <a:rPr lang="en-US" dirty="0" err="1"/>
              <a:t>asdf</a:t>
            </a:r>
            <a:endParaRPr lang="en-US" dirty="0"/>
          </a:p>
        </p:txBody>
      </p:sp>
      <p:sp>
        <p:nvSpPr>
          <p:cNvPr id="3" name="Content Placeholder 2">
            <a:extLst>
              <a:ext uri="{FF2B5EF4-FFF2-40B4-BE49-F238E27FC236}">
                <a16:creationId xmlns:a16="http://schemas.microsoft.com/office/drawing/2014/main" id="{BFEF0F62-40D6-7A4C-A62F-E385197A2561}"/>
              </a:ext>
            </a:extLst>
          </p:cNvPr>
          <p:cNvSpPr>
            <a:spLocks noGrp="1"/>
          </p:cNvSpPr>
          <p:nvPr>
            <p:ph idx="1"/>
          </p:nvPr>
        </p:nvSpPr>
        <p:spPr>
          <a:xfrm>
            <a:off x="249219" y="2083808"/>
            <a:ext cx="11693562"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0793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214C-2801-1A4F-9FDB-F4CEB8289C47}"/>
              </a:ext>
            </a:extLst>
          </p:cNvPr>
          <p:cNvSpPr>
            <a:spLocks noGrp="1"/>
          </p:cNvSpPr>
          <p:nvPr>
            <p:ph type="title"/>
          </p:nvPr>
        </p:nvSpPr>
        <p:spPr/>
        <p:txBody>
          <a:bodyPr/>
          <a:lstStyle/>
          <a:p>
            <a:r>
              <a:rPr lang="es-ES"/>
              <a:t>Haga clic para modificar el estilo de título del patrón</a:t>
            </a:r>
            <a:endParaRPr lang="en-US"/>
          </a:p>
        </p:txBody>
      </p:sp>
      <p:sp>
        <p:nvSpPr>
          <p:cNvPr id="3" name="Content Placeholder 2">
            <a:extLst>
              <a:ext uri="{FF2B5EF4-FFF2-40B4-BE49-F238E27FC236}">
                <a16:creationId xmlns:a16="http://schemas.microsoft.com/office/drawing/2014/main" id="{86E724D2-2569-1444-9AE4-06A454ABC4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a:extLst>
              <a:ext uri="{FF2B5EF4-FFF2-40B4-BE49-F238E27FC236}">
                <a16:creationId xmlns:a16="http://schemas.microsoft.com/office/drawing/2014/main" id="{BEE6A026-BE9E-C14C-B720-3E77FD19B88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a:extLst>
              <a:ext uri="{FF2B5EF4-FFF2-40B4-BE49-F238E27FC236}">
                <a16:creationId xmlns:a16="http://schemas.microsoft.com/office/drawing/2014/main" id="{6519B72E-C67B-9840-8B07-DA80562082B5}"/>
              </a:ext>
            </a:extLst>
          </p:cNvPr>
          <p:cNvSpPr>
            <a:spLocks noGrp="1"/>
          </p:cNvSpPr>
          <p:nvPr>
            <p:ph type="dt" sz="half" idx="10"/>
          </p:nvPr>
        </p:nvSpPr>
        <p:spPr/>
        <p:txBody>
          <a:bodyPr/>
          <a:lstStyle/>
          <a:p>
            <a:fld id="{4C287946-20EA-8C46-8CED-74788F4C6F7B}" type="datetimeFigureOut">
              <a:rPr lang="en-US" smtClean="0"/>
              <a:t>6/26/2023</a:t>
            </a:fld>
            <a:endParaRPr lang="en-US"/>
          </a:p>
        </p:txBody>
      </p:sp>
      <p:sp>
        <p:nvSpPr>
          <p:cNvPr id="6" name="Footer Placeholder 5">
            <a:extLst>
              <a:ext uri="{FF2B5EF4-FFF2-40B4-BE49-F238E27FC236}">
                <a16:creationId xmlns:a16="http://schemas.microsoft.com/office/drawing/2014/main" id="{27A433EB-D0AF-CB47-BE86-2FFBB596E1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930520-EF79-D646-AF35-278769D0D75D}"/>
              </a:ext>
            </a:extLst>
          </p:cNvPr>
          <p:cNvSpPr>
            <a:spLocks noGrp="1"/>
          </p:cNvSpPr>
          <p:nvPr>
            <p:ph type="sldNum" sz="quarter" idx="12"/>
          </p:nvPr>
        </p:nvSpPr>
        <p:spPr/>
        <p:txBody>
          <a:bodyPr/>
          <a:lstStyle/>
          <a:p>
            <a:fld id="{109C8AED-000A-B543-B806-2A67177B4F35}" type="slidenum">
              <a:rPr lang="en-US" smtClean="0"/>
              <a:t>‹Nº›</a:t>
            </a:fld>
            <a:endParaRPr lang="en-US"/>
          </a:p>
        </p:txBody>
      </p:sp>
    </p:spTree>
    <p:extLst>
      <p:ext uri="{BB962C8B-B14F-4D97-AF65-F5344CB8AC3E}">
        <p14:creationId xmlns:p14="http://schemas.microsoft.com/office/powerpoint/2010/main" val="181245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B2B1-2FE2-D347-B311-EFA432C2C5A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Text Placeholder 2">
            <a:extLst>
              <a:ext uri="{FF2B5EF4-FFF2-40B4-BE49-F238E27FC236}">
                <a16:creationId xmlns:a16="http://schemas.microsoft.com/office/drawing/2014/main" id="{48998992-A719-E846-9624-DF5341468F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a:extLst>
              <a:ext uri="{FF2B5EF4-FFF2-40B4-BE49-F238E27FC236}">
                <a16:creationId xmlns:a16="http://schemas.microsoft.com/office/drawing/2014/main" id="{886C6A16-EA9A-9F46-B7A1-10F6A10F6D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a:extLst>
              <a:ext uri="{FF2B5EF4-FFF2-40B4-BE49-F238E27FC236}">
                <a16:creationId xmlns:a16="http://schemas.microsoft.com/office/drawing/2014/main" id="{A16A811E-D65D-D24C-975A-280EFB0C39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a:extLst>
              <a:ext uri="{FF2B5EF4-FFF2-40B4-BE49-F238E27FC236}">
                <a16:creationId xmlns:a16="http://schemas.microsoft.com/office/drawing/2014/main" id="{3A38C284-3749-1C42-BC50-9E96EFACEC2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a:extLst>
              <a:ext uri="{FF2B5EF4-FFF2-40B4-BE49-F238E27FC236}">
                <a16:creationId xmlns:a16="http://schemas.microsoft.com/office/drawing/2014/main" id="{A28EC22A-BC8C-4C4E-ABD3-1EC029C75A56}"/>
              </a:ext>
            </a:extLst>
          </p:cNvPr>
          <p:cNvSpPr>
            <a:spLocks noGrp="1"/>
          </p:cNvSpPr>
          <p:nvPr>
            <p:ph type="dt" sz="half" idx="10"/>
          </p:nvPr>
        </p:nvSpPr>
        <p:spPr/>
        <p:txBody>
          <a:bodyPr/>
          <a:lstStyle/>
          <a:p>
            <a:fld id="{4C287946-20EA-8C46-8CED-74788F4C6F7B}" type="datetimeFigureOut">
              <a:rPr lang="en-US" smtClean="0"/>
              <a:t>6/26/2023</a:t>
            </a:fld>
            <a:endParaRPr lang="en-US"/>
          </a:p>
        </p:txBody>
      </p:sp>
      <p:sp>
        <p:nvSpPr>
          <p:cNvPr id="8" name="Footer Placeholder 7">
            <a:extLst>
              <a:ext uri="{FF2B5EF4-FFF2-40B4-BE49-F238E27FC236}">
                <a16:creationId xmlns:a16="http://schemas.microsoft.com/office/drawing/2014/main" id="{54488B5A-B004-EB4C-A536-E7DAA4F0D6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FCA0CE-4DE1-4F46-BA79-E8EB2AC6E5C9}"/>
              </a:ext>
            </a:extLst>
          </p:cNvPr>
          <p:cNvSpPr>
            <a:spLocks noGrp="1"/>
          </p:cNvSpPr>
          <p:nvPr>
            <p:ph type="sldNum" sz="quarter" idx="12"/>
          </p:nvPr>
        </p:nvSpPr>
        <p:spPr/>
        <p:txBody>
          <a:bodyPr/>
          <a:lstStyle/>
          <a:p>
            <a:fld id="{109C8AED-000A-B543-B806-2A67177B4F35}" type="slidenum">
              <a:rPr lang="en-US" smtClean="0"/>
              <a:t>‹Nº›</a:t>
            </a:fld>
            <a:endParaRPr lang="en-US"/>
          </a:p>
        </p:txBody>
      </p:sp>
    </p:spTree>
    <p:extLst>
      <p:ext uri="{BB962C8B-B14F-4D97-AF65-F5344CB8AC3E}">
        <p14:creationId xmlns:p14="http://schemas.microsoft.com/office/powerpoint/2010/main" val="276314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B6A7F42-ED00-42CF-8446-E391FBA40687}"/>
              </a:ext>
            </a:extLst>
          </p:cNvPr>
          <p:cNvPicPr>
            <a:picLocks noChangeAspect="1"/>
          </p:cNvPicPr>
          <p:nvPr userDrawn="1"/>
        </p:nvPicPr>
        <p:blipFill rotWithShape="1">
          <a:blip r:embed="rId2"/>
          <a:srcRect l="74381"/>
          <a:stretch/>
        </p:blipFill>
        <p:spPr>
          <a:xfrm>
            <a:off x="-1" y="656665"/>
            <a:ext cx="1978213" cy="6007100"/>
          </a:xfrm>
          <a:prstGeom prst="rect">
            <a:avLst/>
          </a:prstGeom>
        </p:spPr>
      </p:pic>
      <p:pic>
        <p:nvPicPr>
          <p:cNvPr id="6" name="Imagen 5" descr="ppt-02.png">
            <a:extLst>
              <a:ext uri="{FF2B5EF4-FFF2-40B4-BE49-F238E27FC236}">
                <a16:creationId xmlns:a16="http://schemas.microsoft.com/office/drawing/2014/main" id="{8BF3A64E-E2B3-4E35-A44F-9C774CD01B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69833" cy="1115568"/>
          </a:xfrm>
          <a:prstGeom prst="rect">
            <a:avLst/>
          </a:prstGeom>
        </p:spPr>
      </p:pic>
      <p:sp>
        <p:nvSpPr>
          <p:cNvPr id="2" name="Title 1">
            <a:extLst>
              <a:ext uri="{FF2B5EF4-FFF2-40B4-BE49-F238E27FC236}">
                <a16:creationId xmlns:a16="http://schemas.microsoft.com/office/drawing/2014/main" id="{D97D683C-C23F-5F4B-BCE1-873366D7D363}"/>
              </a:ext>
            </a:extLst>
          </p:cNvPr>
          <p:cNvSpPr>
            <a:spLocks noGrp="1"/>
          </p:cNvSpPr>
          <p:nvPr>
            <p:ph type="title"/>
          </p:nvPr>
        </p:nvSpPr>
        <p:spPr>
          <a:xfrm>
            <a:off x="22166" y="12199"/>
            <a:ext cx="12169834" cy="1103369"/>
          </a:xfrm>
        </p:spPr>
        <p:txBody>
          <a:bodyPr>
            <a:normAutofit/>
          </a:bodyPr>
          <a:lstStyle>
            <a:lvl1pPr>
              <a:defRPr sz="3600">
                <a:solidFill>
                  <a:schemeClr val="bg1"/>
                </a:solidFill>
              </a:defRPr>
            </a:lvl1pPr>
          </a:lstStyle>
          <a:p>
            <a:r>
              <a:rPr lang="es-ES" dirty="0"/>
              <a:t>Haga clic para modificar el estilo de título del patrón</a:t>
            </a:r>
            <a:endParaRPr lang="en-US" dirty="0"/>
          </a:p>
        </p:txBody>
      </p:sp>
      <p:pic>
        <p:nvPicPr>
          <p:cNvPr id="8" name="Picture 6">
            <a:extLst>
              <a:ext uri="{FF2B5EF4-FFF2-40B4-BE49-F238E27FC236}">
                <a16:creationId xmlns:a16="http://schemas.microsoft.com/office/drawing/2014/main" id="{9CC32E96-B55A-4706-B009-F55788C95D0E}"/>
              </a:ext>
            </a:extLst>
          </p:cNvPr>
          <p:cNvPicPr>
            <a:picLocks noChangeAspect="1"/>
          </p:cNvPicPr>
          <p:nvPr userDrawn="1"/>
        </p:nvPicPr>
        <p:blipFill>
          <a:blip r:embed="rId4"/>
          <a:stretch>
            <a:fillRect/>
          </a:stretch>
        </p:blipFill>
        <p:spPr>
          <a:xfrm>
            <a:off x="10068958" y="6377801"/>
            <a:ext cx="2100876" cy="468000"/>
          </a:xfrm>
          <a:prstGeom prst="rect">
            <a:avLst/>
          </a:prstGeom>
        </p:spPr>
      </p:pic>
      <p:sp>
        <p:nvSpPr>
          <p:cNvPr id="12" name="Content Placeholder 2">
            <a:extLst>
              <a:ext uri="{FF2B5EF4-FFF2-40B4-BE49-F238E27FC236}">
                <a16:creationId xmlns:a16="http://schemas.microsoft.com/office/drawing/2014/main" id="{9BE6A8CC-546A-4E3C-AC2F-CE6AAA08C939}"/>
              </a:ext>
            </a:extLst>
          </p:cNvPr>
          <p:cNvSpPr>
            <a:spLocks noGrp="1"/>
          </p:cNvSpPr>
          <p:nvPr>
            <p:ph idx="1"/>
          </p:nvPr>
        </p:nvSpPr>
        <p:spPr>
          <a:xfrm>
            <a:off x="465221" y="1395664"/>
            <a:ext cx="11470106" cy="4982138"/>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411685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olo el título">
    <p:spTree>
      <p:nvGrpSpPr>
        <p:cNvPr id="1" name=""/>
        <p:cNvGrpSpPr/>
        <p:nvPr/>
      </p:nvGrpSpPr>
      <p:grpSpPr>
        <a:xfrm>
          <a:off x="0" y="0"/>
          <a:ext cx="0" cy="0"/>
          <a:chOff x="0" y="0"/>
          <a:chExt cx="0" cy="0"/>
        </a:xfrm>
      </p:grpSpPr>
      <p:pic>
        <p:nvPicPr>
          <p:cNvPr id="9" name="Imagen 9">
            <a:extLst>
              <a:ext uri="{FF2B5EF4-FFF2-40B4-BE49-F238E27FC236}">
                <a16:creationId xmlns:a16="http://schemas.microsoft.com/office/drawing/2014/main" id="{EB03468D-2601-4A6A-9B76-D11A4B8CDE35}"/>
              </a:ext>
            </a:extLst>
          </p:cNvPr>
          <p:cNvPicPr>
            <a:picLocks noChangeAspect="1"/>
          </p:cNvPicPr>
          <p:nvPr userDrawn="1"/>
        </p:nvPicPr>
        <p:blipFill rotWithShape="1">
          <a:blip r:embed="rId2"/>
          <a:srcRect r="65293" b="12507"/>
          <a:stretch/>
        </p:blipFill>
        <p:spPr>
          <a:xfrm>
            <a:off x="9644157" y="1146626"/>
            <a:ext cx="2525677" cy="5711374"/>
          </a:xfrm>
          <a:prstGeom prst="rect">
            <a:avLst/>
          </a:prstGeom>
        </p:spPr>
      </p:pic>
      <p:pic>
        <p:nvPicPr>
          <p:cNvPr id="6" name="Imagen 5" descr="ppt-02.png">
            <a:extLst>
              <a:ext uri="{FF2B5EF4-FFF2-40B4-BE49-F238E27FC236}">
                <a16:creationId xmlns:a16="http://schemas.microsoft.com/office/drawing/2014/main" id="{8BF3A64E-E2B3-4E35-A44F-9C774CD01B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69833" cy="1115568"/>
          </a:xfrm>
          <a:prstGeom prst="rect">
            <a:avLst/>
          </a:prstGeom>
        </p:spPr>
      </p:pic>
      <p:sp>
        <p:nvSpPr>
          <p:cNvPr id="2" name="Title 1">
            <a:extLst>
              <a:ext uri="{FF2B5EF4-FFF2-40B4-BE49-F238E27FC236}">
                <a16:creationId xmlns:a16="http://schemas.microsoft.com/office/drawing/2014/main" id="{D97D683C-C23F-5F4B-BCE1-873366D7D363}"/>
              </a:ext>
            </a:extLst>
          </p:cNvPr>
          <p:cNvSpPr>
            <a:spLocks noGrp="1"/>
          </p:cNvSpPr>
          <p:nvPr>
            <p:ph type="title"/>
          </p:nvPr>
        </p:nvSpPr>
        <p:spPr>
          <a:xfrm>
            <a:off x="22166" y="12199"/>
            <a:ext cx="12169834" cy="1103369"/>
          </a:xfrm>
        </p:spPr>
        <p:txBody>
          <a:bodyPr>
            <a:normAutofit/>
          </a:bodyPr>
          <a:lstStyle>
            <a:lvl1pPr>
              <a:defRPr sz="3600">
                <a:solidFill>
                  <a:schemeClr val="bg1"/>
                </a:solidFill>
              </a:defRPr>
            </a:lvl1pPr>
          </a:lstStyle>
          <a:p>
            <a:r>
              <a:rPr lang="es-ES" dirty="0"/>
              <a:t>Haga clic para modificar el estilo de título del patrón</a:t>
            </a:r>
            <a:endParaRPr lang="en-US" dirty="0"/>
          </a:p>
        </p:txBody>
      </p:sp>
      <p:pic>
        <p:nvPicPr>
          <p:cNvPr id="8" name="Picture 6">
            <a:extLst>
              <a:ext uri="{FF2B5EF4-FFF2-40B4-BE49-F238E27FC236}">
                <a16:creationId xmlns:a16="http://schemas.microsoft.com/office/drawing/2014/main" id="{9CC32E96-B55A-4706-B009-F55788C95D0E}"/>
              </a:ext>
            </a:extLst>
          </p:cNvPr>
          <p:cNvPicPr>
            <a:picLocks noChangeAspect="1"/>
          </p:cNvPicPr>
          <p:nvPr userDrawn="1"/>
        </p:nvPicPr>
        <p:blipFill>
          <a:blip r:embed="rId4"/>
          <a:stretch>
            <a:fillRect/>
          </a:stretch>
        </p:blipFill>
        <p:spPr>
          <a:xfrm>
            <a:off x="10068958" y="6377801"/>
            <a:ext cx="2100876" cy="468000"/>
          </a:xfrm>
          <a:prstGeom prst="rect">
            <a:avLst/>
          </a:prstGeom>
        </p:spPr>
      </p:pic>
      <p:sp>
        <p:nvSpPr>
          <p:cNvPr id="12" name="Content Placeholder 2">
            <a:extLst>
              <a:ext uri="{FF2B5EF4-FFF2-40B4-BE49-F238E27FC236}">
                <a16:creationId xmlns:a16="http://schemas.microsoft.com/office/drawing/2014/main" id="{85C0C1BE-11EE-4AEB-A997-EA640C0BE31B}"/>
              </a:ext>
            </a:extLst>
          </p:cNvPr>
          <p:cNvSpPr>
            <a:spLocks noGrp="1"/>
          </p:cNvSpPr>
          <p:nvPr>
            <p:ph idx="1"/>
          </p:nvPr>
        </p:nvSpPr>
        <p:spPr>
          <a:xfrm>
            <a:off x="465221" y="1395664"/>
            <a:ext cx="11470106" cy="4982138"/>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412525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D3D629-C7B2-3244-A3CF-0945A84A3897}"/>
              </a:ext>
            </a:extLst>
          </p:cNvPr>
          <p:cNvSpPr>
            <a:spLocks noGrp="1"/>
          </p:cNvSpPr>
          <p:nvPr>
            <p:ph type="dt" sz="half" idx="10"/>
          </p:nvPr>
        </p:nvSpPr>
        <p:spPr/>
        <p:txBody>
          <a:bodyPr/>
          <a:lstStyle/>
          <a:p>
            <a:fld id="{4C287946-20EA-8C46-8CED-74788F4C6F7B}" type="datetimeFigureOut">
              <a:rPr lang="en-US" smtClean="0"/>
              <a:t>6/26/2023</a:t>
            </a:fld>
            <a:endParaRPr lang="en-US"/>
          </a:p>
        </p:txBody>
      </p:sp>
      <p:sp>
        <p:nvSpPr>
          <p:cNvPr id="3" name="Footer Placeholder 2">
            <a:extLst>
              <a:ext uri="{FF2B5EF4-FFF2-40B4-BE49-F238E27FC236}">
                <a16:creationId xmlns:a16="http://schemas.microsoft.com/office/drawing/2014/main" id="{E0932302-4B6D-584B-B72F-695B9E9590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4C976D-F562-BA41-9C6F-573C352D1B29}"/>
              </a:ext>
            </a:extLst>
          </p:cNvPr>
          <p:cNvSpPr>
            <a:spLocks noGrp="1"/>
          </p:cNvSpPr>
          <p:nvPr>
            <p:ph type="sldNum" sz="quarter" idx="12"/>
          </p:nvPr>
        </p:nvSpPr>
        <p:spPr/>
        <p:txBody>
          <a:bodyPr/>
          <a:lstStyle/>
          <a:p>
            <a:fld id="{109C8AED-000A-B543-B806-2A67177B4F35}" type="slidenum">
              <a:rPr lang="en-US" smtClean="0"/>
              <a:t>‹Nº›</a:t>
            </a:fld>
            <a:endParaRPr lang="en-US"/>
          </a:p>
        </p:txBody>
      </p:sp>
    </p:spTree>
    <p:extLst>
      <p:ext uri="{BB962C8B-B14F-4D97-AF65-F5344CB8AC3E}">
        <p14:creationId xmlns:p14="http://schemas.microsoft.com/office/powerpoint/2010/main" val="106761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78D9-131B-8B4C-AD2F-D76D5C35C4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Content Placeholder 2">
            <a:extLst>
              <a:ext uri="{FF2B5EF4-FFF2-40B4-BE49-F238E27FC236}">
                <a16:creationId xmlns:a16="http://schemas.microsoft.com/office/drawing/2014/main" id="{36904FB5-F681-344E-8AE0-0BBAEEFF61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a:extLst>
              <a:ext uri="{FF2B5EF4-FFF2-40B4-BE49-F238E27FC236}">
                <a16:creationId xmlns:a16="http://schemas.microsoft.com/office/drawing/2014/main" id="{3297A8BD-D55B-0944-8829-FFC218EFF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a:extLst>
              <a:ext uri="{FF2B5EF4-FFF2-40B4-BE49-F238E27FC236}">
                <a16:creationId xmlns:a16="http://schemas.microsoft.com/office/drawing/2014/main" id="{482A060D-0BB5-BD46-B0DF-F8AE6A191BD6}"/>
              </a:ext>
            </a:extLst>
          </p:cNvPr>
          <p:cNvSpPr>
            <a:spLocks noGrp="1"/>
          </p:cNvSpPr>
          <p:nvPr>
            <p:ph type="dt" sz="half" idx="10"/>
          </p:nvPr>
        </p:nvSpPr>
        <p:spPr/>
        <p:txBody>
          <a:bodyPr/>
          <a:lstStyle/>
          <a:p>
            <a:fld id="{4C287946-20EA-8C46-8CED-74788F4C6F7B}" type="datetimeFigureOut">
              <a:rPr lang="en-US" smtClean="0"/>
              <a:t>6/26/2023</a:t>
            </a:fld>
            <a:endParaRPr lang="en-US"/>
          </a:p>
        </p:txBody>
      </p:sp>
      <p:sp>
        <p:nvSpPr>
          <p:cNvPr id="6" name="Footer Placeholder 5">
            <a:extLst>
              <a:ext uri="{FF2B5EF4-FFF2-40B4-BE49-F238E27FC236}">
                <a16:creationId xmlns:a16="http://schemas.microsoft.com/office/drawing/2014/main" id="{7D9AEAE2-39F2-4742-89CB-8DC1BCFB3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2AAA44-E148-1243-9A97-95001B786F71}"/>
              </a:ext>
            </a:extLst>
          </p:cNvPr>
          <p:cNvSpPr>
            <a:spLocks noGrp="1"/>
          </p:cNvSpPr>
          <p:nvPr>
            <p:ph type="sldNum" sz="quarter" idx="12"/>
          </p:nvPr>
        </p:nvSpPr>
        <p:spPr/>
        <p:txBody>
          <a:bodyPr/>
          <a:lstStyle/>
          <a:p>
            <a:fld id="{109C8AED-000A-B543-B806-2A67177B4F35}" type="slidenum">
              <a:rPr lang="en-US" smtClean="0"/>
              <a:t>‹Nº›</a:t>
            </a:fld>
            <a:endParaRPr lang="en-US"/>
          </a:p>
        </p:txBody>
      </p:sp>
    </p:spTree>
    <p:extLst>
      <p:ext uri="{BB962C8B-B14F-4D97-AF65-F5344CB8AC3E}">
        <p14:creationId xmlns:p14="http://schemas.microsoft.com/office/powerpoint/2010/main" val="2277471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15.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6CBB73-1BC7-2547-85FB-957C51CF6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a:extLst>
              <a:ext uri="{FF2B5EF4-FFF2-40B4-BE49-F238E27FC236}">
                <a16:creationId xmlns:a16="http://schemas.microsoft.com/office/drawing/2014/main" id="{84AFD30F-9FD7-EA47-A6CE-B83ECC4656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5323A71F-5DC9-EA4B-BD85-2DFE926DDA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87946-20EA-8C46-8CED-74788F4C6F7B}" type="datetimeFigureOut">
              <a:rPr lang="en-US" smtClean="0"/>
              <a:t>6/26/2023</a:t>
            </a:fld>
            <a:endParaRPr lang="en-US"/>
          </a:p>
        </p:txBody>
      </p:sp>
      <p:sp>
        <p:nvSpPr>
          <p:cNvPr id="5" name="Footer Placeholder 4">
            <a:extLst>
              <a:ext uri="{FF2B5EF4-FFF2-40B4-BE49-F238E27FC236}">
                <a16:creationId xmlns:a16="http://schemas.microsoft.com/office/drawing/2014/main" id="{6FB454E9-76D5-AB44-B500-7760ADF02E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AB74B3-3F04-C144-A98C-75F26140F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C8AED-000A-B543-B806-2A67177B4F35}" type="slidenum">
              <a:rPr lang="en-US" smtClean="0"/>
              <a:t>‹Nº›</a:t>
            </a:fld>
            <a:endParaRPr lang="en-US"/>
          </a:p>
        </p:txBody>
      </p:sp>
    </p:spTree>
    <p:extLst>
      <p:ext uri="{BB962C8B-B14F-4D97-AF65-F5344CB8AC3E}">
        <p14:creationId xmlns:p14="http://schemas.microsoft.com/office/powerpoint/2010/main" val="262686566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6CBB73-1BC7-2547-85FB-957C51CF6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AFD30F-9FD7-EA47-A6CE-B83ECC4656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23A71F-5DC9-EA4B-BD85-2DFE926DDA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87946-20EA-8C46-8CED-74788F4C6F7B}" type="datetimeFigureOut">
              <a:rPr lang="en-US" smtClean="0"/>
              <a:t>6/26/2023</a:t>
            </a:fld>
            <a:endParaRPr lang="en-US"/>
          </a:p>
        </p:txBody>
      </p:sp>
      <p:sp>
        <p:nvSpPr>
          <p:cNvPr id="5" name="Footer Placeholder 4">
            <a:extLst>
              <a:ext uri="{FF2B5EF4-FFF2-40B4-BE49-F238E27FC236}">
                <a16:creationId xmlns:a16="http://schemas.microsoft.com/office/drawing/2014/main" id="{6FB454E9-76D5-AB44-B500-7760ADF02E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AB74B3-3F04-C144-A98C-75F26140F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C8AED-000A-B543-B806-2A67177B4F35}" type="slidenum">
              <a:rPr lang="en-US" smtClean="0"/>
              <a:t>‹Nº›</a:t>
            </a:fld>
            <a:endParaRPr lang="en-US"/>
          </a:p>
        </p:txBody>
      </p:sp>
    </p:spTree>
    <p:extLst>
      <p:ext uri="{BB962C8B-B14F-4D97-AF65-F5344CB8AC3E}">
        <p14:creationId xmlns:p14="http://schemas.microsoft.com/office/powerpoint/2010/main" val="368365447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6CBB73-1BC7-2547-85FB-957C51CF6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AFD30F-9FD7-EA47-A6CE-B83ECC4656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23A71F-5DC9-EA4B-BD85-2DFE926DDA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87946-20EA-8C46-8CED-74788F4C6F7B}" type="datetimeFigureOut">
              <a:rPr lang="en-US" smtClean="0"/>
              <a:t>6/26/2023</a:t>
            </a:fld>
            <a:endParaRPr lang="en-US"/>
          </a:p>
        </p:txBody>
      </p:sp>
      <p:sp>
        <p:nvSpPr>
          <p:cNvPr id="5" name="Footer Placeholder 4">
            <a:extLst>
              <a:ext uri="{FF2B5EF4-FFF2-40B4-BE49-F238E27FC236}">
                <a16:creationId xmlns:a16="http://schemas.microsoft.com/office/drawing/2014/main" id="{6FB454E9-76D5-AB44-B500-7760ADF02E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AB74B3-3F04-C144-A98C-75F26140F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C8AED-000A-B543-B806-2A67177B4F35}" type="slidenum">
              <a:rPr lang="en-US" smtClean="0"/>
              <a:t>‹Nº›</a:t>
            </a:fld>
            <a:endParaRPr lang="en-US"/>
          </a:p>
        </p:txBody>
      </p:sp>
      <p:pic>
        <p:nvPicPr>
          <p:cNvPr id="7" name="Imagen 6">
            <a:extLst>
              <a:ext uri="{FF2B5EF4-FFF2-40B4-BE49-F238E27FC236}">
                <a16:creationId xmlns:a16="http://schemas.microsoft.com/office/drawing/2014/main" id="{B6F5BED0-6C41-7044-9EFE-627C37BD8850}"/>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1353800" y="5996925"/>
            <a:ext cx="838200" cy="849923"/>
          </a:xfrm>
          <a:prstGeom prst="rect">
            <a:avLst/>
          </a:prstGeom>
        </p:spPr>
      </p:pic>
      <p:pic>
        <p:nvPicPr>
          <p:cNvPr id="8" name="Imagen 7">
            <a:extLst>
              <a:ext uri="{FF2B5EF4-FFF2-40B4-BE49-F238E27FC236}">
                <a16:creationId xmlns:a16="http://schemas.microsoft.com/office/drawing/2014/main" id="{928ACA11-2A1E-8E4B-9866-DEEABE4BC4F9}"/>
              </a:ext>
            </a:extLst>
          </p:cNvPr>
          <p:cNvPicPr/>
          <p:nvPr userDrawn="1"/>
        </p:nvPicPr>
        <p:blipFill>
          <a:blip r:embed="rId15" cstate="email">
            <a:extLst>
              <a:ext uri="{28A0092B-C50C-407E-A947-70E740481C1C}">
                <a14:useLocalDpi xmlns:a14="http://schemas.microsoft.com/office/drawing/2010/main"/>
              </a:ext>
            </a:extLst>
          </a:blip>
          <a:stretch>
            <a:fillRect/>
          </a:stretch>
        </p:blipFill>
        <p:spPr>
          <a:xfrm>
            <a:off x="-4764" y="6349442"/>
            <a:ext cx="1838325" cy="530860"/>
          </a:xfrm>
          <a:prstGeom prst="rect">
            <a:avLst/>
          </a:prstGeom>
        </p:spPr>
      </p:pic>
    </p:spTree>
    <p:extLst>
      <p:ext uri="{BB962C8B-B14F-4D97-AF65-F5344CB8AC3E}">
        <p14:creationId xmlns:p14="http://schemas.microsoft.com/office/powerpoint/2010/main" val="379325868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27.xml"/></Relationships>
</file>

<file path=ppt/slides/_rels/slide101.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image" Target="../media/image591.png"/><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image" Target="../media/image610.png"/><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27.xml"/></Relationships>
</file>

<file path=ppt/slides/_rels/slide10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2" Type="http://schemas.openxmlformats.org/officeDocument/2006/relationships/image" Target="../media/image540.png"/><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image" Target="../media/image650.png"/><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2" Type="http://schemas.openxmlformats.org/officeDocument/2006/relationships/image" Target="../media/image560.png"/><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2" Type="http://schemas.openxmlformats.org/officeDocument/2006/relationships/image" Target="../media/image570.png"/><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2" Type="http://schemas.openxmlformats.org/officeDocument/2006/relationships/image" Target="../media/image37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2" Type="http://schemas.openxmlformats.org/officeDocument/2006/relationships/image" Target="../media/image680.png"/><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2" Type="http://schemas.openxmlformats.org/officeDocument/2006/relationships/image" Target="../media/image690.png"/><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6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7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8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8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43.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20.sv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03.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44.svg"/></Relationships>
</file>

<file path=ppt/slides/_rels/slide34.xml.rels><?xml version="1.0" encoding="UTF-8" standalone="yes"?>
<Relationships xmlns="http://schemas.openxmlformats.org/package/2006/relationships"><Relationship Id="rId2" Type="http://schemas.openxmlformats.org/officeDocument/2006/relationships/image" Target="../media/image222.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61.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8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28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48.svg"/></Relationships>
</file>

<file path=ppt/slides/_rels/slide42.xml.rels><?xml version="1.0" encoding="UTF-8" standalone="yes"?>
<Relationships xmlns="http://schemas.openxmlformats.org/package/2006/relationships"><Relationship Id="rId2" Type="http://schemas.openxmlformats.org/officeDocument/2006/relationships/image" Target="../media/image471.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48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42.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321.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441.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27.xml"/></Relationships>
</file>

<file path=ppt/slides/_rels/slide79.xml.rels><?xml version="1.0" encoding="UTF-8" standalone="yes"?>
<Relationships xmlns="http://schemas.openxmlformats.org/package/2006/relationships"><Relationship Id="rId2" Type="http://schemas.openxmlformats.org/officeDocument/2006/relationships/image" Target="../media/image64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01.png"/><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image" Target="../media/image520.pn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image" Target="../media/image541.png"/><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27.xml"/></Relationships>
</file>

<file path=ppt/slides/_rels/slide85.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image" Target="../media/image481.png"/><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image" Target="../media/image491.png"/><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image" Target="../media/image581.png"/><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10.png"/><Relationship Id="rId1" Type="http://schemas.openxmlformats.org/officeDocument/2006/relationships/slideLayout" Target="../slideLayouts/slideLayout15.xml"/><Relationship Id="rId5" Type="http://schemas.openxmlformats.org/officeDocument/2006/relationships/image" Target="../media/image241.png"/><Relationship Id="rId4" Type="http://schemas.openxmlformats.org/officeDocument/2006/relationships/image" Target="../media/image231.png"/></Relationships>
</file>

<file path=ppt/slides/_rels/slide91.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27.xml"/></Relationships>
</file>

<file path=ppt/slides/_rels/slide92.xml.rels><?xml version="1.0" encoding="UTF-8" standalone="yes"?>
<Relationships xmlns="http://schemas.openxmlformats.org/package/2006/relationships"><Relationship Id="rId2" Type="http://schemas.openxmlformats.org/officeDocument/2006/relationships/image" Target="../media/image580.png"/><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3" Type="http://schemas.openxmlformats.org/officeDocument/2006/relationships/image" Target="../media/image601.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27.xml"/></Relationships>
</file>

<file path=ppt/slides/_rels/slide97.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E9EA"/>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9918DCA-D62D-FA97-1021-C8F508263DDC}"/>
              </a:ext>
            </a:extLst>
          </p:cNvPr>
          <p:cNvPicPr>
            <a:picLocks noChangeAspect="1"/>
          </p:cNvPicPr>
          <p:nvPr/>
        </p:nvPicPr>
        <p:blipFill>
          <a:blip r:embed="rId2"/>
          <a:stretch>
            <a:fillRect/>
          </a:stretch>
        </p:blipFill>
        <p:spPr>
          <a:xfrm>
            <a:off x="-65199" y="-62347"/>
            <a:ext cx="12302837" cy="6982691"/>
          </a:xfrm>
          <a:prstGeom prst="rect">
            <a:avLst/>
          </a:prstGeom>
        </p:spPr>
      </p:pic>
      <p:sp>
        <p:nvSpPr>
          <p:cNvPr id="11" name="Title 10">
            <a:extLst>
              <a:ext uri="{FF2B5EF4-FFF2-40B4-BE49-F238E27FC236}">
                <a16:creationId xmlns:a16="http://schemas.microsoft.com/office/drawing/2014/main" id="{BFA6B286-BC2B-0B40-9772-7A04EC1FADC0}"/>
              </a:ext>
            </a:extLst>
          </p:cNvPr>
          <p:cNvSpPr>
            <a:spLocks noGrp="1"/>
          </p:cNvSpPr>
          <p:nvPr>
            <p:ph type="ctrTitle"/>
          </p:nvPr>
        </p:nvSpPr>
        <p:spPr>
          <a:xfrm>
            <a:off x="1879300" y="1765451"/>
            <a:ext cx="8433400" cy="3327094"/>
          </a:xfrm>
          <a:solidFill>
            <a:srgbClr val="DAE3F3">
              <a:alpha val="50196"/>
            </a:srgbClr>
          </a:solidFill>
        </p:spPr>
        <p:txBody>
          <a:bodyPr>
            <a:normAutofit/>
          </a:bodyPr>
          <a:lstStyle/>
          <a:p>
            <a:r>
              <a:rPr lang="es-CO" b="1" dirty="0">
                <a:solidFill>
                  <a:schemeClr val="bg1"/>
                </a:solidFill>
                <a:latin typeface="Arial" panose="020B0604020202020204" pitchFamily="34" charset="0"/>
                <a:cs typeface="Arial" panose="020B0604020202020204" pitchFamily="34" charset="0"/>
              </a:rPr>
              <a:t>Índice Departamental de Competitividad</a:t>
            </a:r>
            <a:br>
              <a:rPr lang="es-CO" b="1" dirty="0">
                <a:solidFill>
                  <a:schemeClr val="bg1"/>
                </a:solidFill>
                <a:latin typeface="Arial" panose="020B0604020202020204" pitchFamily="34" charset="0"/>
                <a:cs typeface="Arial" panose="020B0604020202020204" pitchFamily="34" charset="0"/>
              </a:rPr>
            </a:br>
            <a:endParaRPr lang="es-CO" b="1" dirty="0">
              <a:solidFill>
                <a:schemeClr val="bg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10F17FAB-D0FE-ADD9-7062-3991125DAE32}"/>
              </a:ext>
            </a:extLst>
          </p:cNvPr>
          <p:cNvPicPr>
            <a:picLocks noChangeAspect="1"/>
          </p:cNvPicPr>
          <p:nvPr/>
        </p:nvPicPr>
        <p:blipFill>
          <a:blip r:embed="rId3">
            <a:lum bright="70000" contrast="-70000"/>
          </a:blip>
          <a:stretch>
            <a:fillRect/>
          </a:stretch>
        </p:blipFill>
        <p:spPr>
          <a:xfrm>
            <a:off x="7427474" y="5895565"/>
            <a:ext cx="1558207" cy="602507"/>
          </a:xfrm>
          <a:prstGeom prst="rect">
            <a:avLst/>
          </a:prstGeom>
        </p:spPr>
      </p:pic>
      <p:pic>
        <p:nvPicPr>
          <p:cNvPr id="7" name="Imagen 6">
            <a:extLst>
              <a:ext uri="{FF2B5EF4-FFF2-40B4-BE49-F238E27FC236}">
                <a16:creationId xmlns:a16="http://schemas.microsoft.com/office/drawing/2014/main" id="{37B47300-53F0-EAD3-7435-A7C57E0BE81B}"/>
              </a:ext>
            </a:extLst>
          </p:cNvPr>
          <p:cNvPicPr>
            <a:picLocks noChangeAspect="1"/>
          </p:cNvPicPr>
          <p:nvPr/>
        </p:nvPicPr>
        <p:blipFill rotWithShape="1">
          <a:blip r:embed="rId4">
            <a:duotone>
              <a:schemeClr val="bg2">
                <a:shade val="45000"/>
                <a:satMod val="135000"/>
              </a:schemeClr>
              <a:prstClr val="white"/>
            </a:duotone>
          </a:blip>
          <a:srcRect r="45887"/>
          <a:stretch/>
        </p:blipFill>
        <p:spPr>
          <a:xfrm>
            <a:off x="2902034" y="5804851"/>
            <a:ext cx="1558207" cy="693221"/>
          </a:xfrm>
          <a:prstGeom prst="rect">
            <a:avLst/>
          </a:prstGeom>
        </p:spPr>
      </p:pic>
    </p:spTree>
    <p:extLst>
      <p:ext uri="{BB962C8B-B14F-4D97-AF65-F5344CB8AC3E}">
        <p14:creationId xmlns:p14="http://schemas.microsoft.com/office/powerpoint/2010/main" val="3897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dirty="0">
                <a:solidFill>
                  <a:schemeClr val="accent1">
                    <a:lumMod val="50000"/>
                  </a:schemeClr>
                </a:solidFill>
                <a:latin typeface="+mn-lt"/>
                <a:cs typeface="Calibri"/>
              </a:rPr>
              <a:t> </a:t>
            </a:r>
            <a:r>
              <a:rPr lang="es-ES" b="1" dirty="0">
                <a:solidFill>
                  <a:schemeClr val="accent1">
                    <a:lumMod val="50000"/>
                  </a:schemeClr>
                </a:solidFill>
                <a:latin typeface="+mn-lt"/>
                <a:cs typeface="Calibri"/>
              </a:rPr>
              <a:t>INS-3-1: </a:t>
            </a:r>
            <a:r>
              <a:rPr lang="es-ES" dirty="0">
                <a:solidFill>
                  <a:schemeClr val="accent1">
                    <a:lumMod val="50000"/>
                  </a:schemeClr>
                </a:solidFill>
                <a:latin typeface="+mn-lt"/>
                <a:cs typeface="Calibri"/>
              </a:rPr>
              <a:t>Í</a:t>
            </a:r>
            <a:r>
              <a:rPr lang="es-ES" b="1" dirty="0">
                <a:solidFill>
                  <a:schemeClr val="accent1">
                    <a:lumMod val="50000"/>
                  </a:schemeClr>
                </a:solidFill>
                <a:latin typeface="+mn-lt"/>
                <a:cs typeface="Calibri"/>
              </a:rPr>
              <a:t>ndice de gobierno digital para</a:t>
            </a:r>
            <a:r>
              <a:rPr lang="es-ES" dirty="0">
                <a:solidFill>
                  <a:schemeClr val="accent1">
                    <a:lumMod val="50000"/>
                  </a:schemeClr>
                </a:solidFill>
                <a:latin typeface="+mn-lt"/>
                <a:cs typeface="Calibri"/>
              </a:rPr>
              <a:t> la</a:t>
            </a:r>
            <a:r>
              <a:rPr lang="es-ES" b="1" dirty="0">
                <a:solidFill>
                  <a:schemeClr val="accent1">
                    <a:lumMod val="50000"/>
                  </a:schemeClr>
                </a:solidFill>
                <a:latin typeface="+mn-lt"/>
                <a:cs typeface="Calibri"/>
              </a:rPr>
              <a:t> sociedad</a:t>
            </a:r>
            <a:endParaRPr lang="es-419" b="1" dirty="0">
              <a:solidFill>
                <a:schemeClr val="accent1">
                  <a:lumMod val="50000"/>
                </a:schemeClr>
              </a:solidFill>
              <a:latin typeface="+mn-lt"/>
              <a:cs typeface="Calibri"/>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128051"/>
            <a:ext cx="12019701" cy="817245"/>
          </a:xfrm>
          <a:prstGeom prst="roundRect">
            <a:avLst/>
          </a:prstGeom>
          <a:solidFill>
            <a:schemeClr val="accent6">
              <a:lumMod val="20000"/>
              <a:lumOff val="80000"/>
            </a:schemeClr>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a:rPr>
              <a:t>Definición</a:t>
            </a:r>
            <a:r>
              <a:rPr kumimoji="0" lang="es-CO" sz="2100" b="0" i="0" u="none" strike="noStrike" kern="1200" cap="none" spc="0" normalizeH="0" baseline="0" noProof="0" dirty="0">
                <a:ln>
                  <a:noFill/>
                </a:ln>
                <a:solidFill>
                  <a:schemeClr val="accent1"/>
                </a:solidFill>
                <a:effectLst/>
                <a:uLnTx/>
                <a:uFillTx/>
                <a:latin typeface="Calibri" panose="020F0502020204030204"/>
                <a:ea typeface="+mn-ea"/>
                <a:cs typeface="Arial"/>
              </a:rPr>
              <a:t>:</a:t>
            </a:r>
            <a:r>
              <a:rPr lang="es-CO" sz="2100" dirty="0">
                <a:latin typeface="Calibri" panose="020F0502020204030204"/>
                <a:cs typeface="Arial"/>
              </a:rPr>
              <a:t> </a:t>
            </a:r>
            <a:r>
              <a:rPr kumimoji="0" lang="es-CO" sz="2100" b="0" i="0" u="none" strike="noStrike" kern="1200" cap="none" spc="0" normalizeH="0" baseline="0" noProof="0" dirty="0">
                <a:ln>
                  <a:noFill/>
                </a:ln>
                <a:solidFill>
                  <a:schemeClr val="tx1">
                    <a:lumMod val="95000"/>
                    <a:lumOff val="5000"/>
                  </a:schemeClr>
                </a:solidFill>
                <a:effectLst/>
                <a:uLnTx/>
                <a:uFillTx/>
                <a:latin typeface="Calibri" panose="020F0502020204030204"/>
                <a:ea typeface="+mn-ea"/>
                <a:cs typeface="Arial"/>
              </a:rPr>
              <a:t> Puntaje promedio </a:t>
            </a:r>
            <a:r>
              <a:rPr lang="es-CO" sz="2100" dirty="0">
                <a:solidFill>
                  <a:schemeClr val="tx1">
                    <a:lumMod val="95000"/>
                    <a:lumOff val="5000"/>
                  </a:schemeClr>
                </a:solidFill>
                <a:latin typeface="Calibri" panose="020F0502020204030204"/>
                <a:cs typeface="Arial"/>
              </a:rPr>
              <a:t>del subíndice </a:t>
            </a:r>
            <a:r>
              <a:rPr kumimoji="0" lang="es-CO" sz="2100" b="0" i="0" u="none" strike="noStrike" kern="1200" cap="none" spc="0" normalizeH="0" baseline="0" noProof="0" dirty="0">
                <a:ln>
                  <a:noFill/>
                </a:ln>
                <a:solidFill>
                  <a:schemeClr val="tx1">
                    <a:lumMod val="95000"/>
                    <a:lumOff val="5000"/>
                  </a:schemeClr>
                </a:solidFill>
                <a:effectLst/>
                <a:uLnTx/>
                <a:uFillTx/>
                <a:latin typeface="Calibri" panose="020F0502020204030204"/>
                <a:ea typeface="+mn-ea"/>
                <a:cs typeface="Arial"/>
              </a:rPr>
              <a:t>de </a:t>
            </a:r>
            <a:r>
              <a:rPr lang="es-CO" sz="2100" dirty="0">
                <a:solidFill>
                  <a:schemeClr val="tx1">
                    <a:lumMod val="95000"/>
                    <a:lumOff val="5000"/>
                  </a:schemeClr>
                </a:solidFill>
                <a:latin typeface="Calibri" panose="020F0502020204030204"/>
                <a:cs typeface="Arial"/>
              </a:rPr>
              <a:t>empoderamiento </a:t>
            </a:r>
            <a:r>
              <a:rPr kumimoji="0" lang="es-CO" sz="2100" b="0" i="0" u="none" strike="noStrike" kern="1200" cap="none" spc="0" normalizeH="0" baseline="0" noProof="0" dirty="0">
                <a:ln>
                  <a:noFill/>
                </a:ln>
                <a:solidFill>
                  <a:schemeClr val="tx1">
                    <a:lumMod val="95000"/>
                    <a:lumOff val="5000"/>
                  </a:schemeClr>
                </a:solidFill>
                <a:effectLst/>
                <a:uLnTx/>
                <a:uFillTx/>
                <a:latin typeface="Calibri" panose="020F0502020204030204"/>
                <a:ea typeface="+mn-ea"/>
                <a:cs typeface="Arial"/>
              </a:rPr>
              <a:t>de los ciudadanos a través del acceso a la información de las </a:t>
            </a:r>
            <a:r>
              <a:rPr lang="es-CO" sz="2100" dirty="0">
                <a:solidFill>
                  <a:schemeClr val="tx1">
                    <a:lumMod val="95000"/>
                    <a:lumOff val="5000"/>
                  </a:schemeClr>
                </a:solidFill>
                <a:latin typeface="Calibri" panose="020F0502020204030204"/>
                <a:cs typeface="Arial"/>
              </a:rPr>
              <a:t>alcaldías y gobernación del departamento.</a:t>
            </a:r>
            <a:endParaRPr kumimoji="0" lang="es-CO" sz="2100" b="0" i="0" u="none" strike="noStrike" kern="1200" cap="none" spc="0" normalizeH="0" baseline="0" noProof="0" dirty="0">
              <a:ln>
                <a:noFill/>
              </a:ln>
              <a:solidFill>
                <a:schemeClr val="tx1">
                  <a:lumMod val="95000"/>
                  <a:lumOff val="5000"/>
                </a:schemeClr>
              </a:solidFill>
              <a:effectLst/>
              <a:uLnTx/>
              <a:uFillTx/>
              <a:latin typeface="Calibri" panose="020F0502020204030204"/>
              <a:ea typeface="+mn-ea"/>
              <a:cs typeface="Arial" panose="020B0604020202020204" pitchFamily="34" charset="0"/>
            </a:endParaRP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817877"/>
            <a:ext cx="4969751" cy="1015663"/>
          </a:xfrm>
          <a:prstGeom prst="rect">
            <a:avLst/>
          </a:prstGeom>
          <a:solidFill>
            <a:schemeClr val="accent2">
              <a:lumMod val="20000"/>
              <a:lumOff val="80000"/>
            </a:schemeClr>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Índice de Gobierno Digital – MinTIC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2000" b="0" i="0" u="none" strike="noStrike" kern="1200" cap="none" spc="0" normalizeH="0" baseline="0" noProof="0" dirty="0">
              <a:ln>
                <a:noFill/>
              </a:ln>
              <a:effectLst/>
              <a:uLnTx/>
              <a:uFillTx/>
              <a:latin typeface="Calibri" panose="020F0502020204030204"/>
              <a:ea typeface="Calibri"/>
              <a:cs typeface="Arial" panose="020B0604020202020204" pitchFamily="34" charset="0"/>
            </a:endParaRPr>
          </a:p>
        </p:txBody>
      </p:sp>
      <p:sp>
        <p:nvSpPr>
          <p:cNvPr id="31" name="CuadroTexto 30">
            <a:extLst>
              <a:ext uri="{FF2B5EF4-FFF2-40B4-BE49-F238E27FC236}">
                <a16:creationId xmlns:a16="http://schemas.microsoft.com/office/drawing/2014/main" id="{75F80FFD-2FED-F632-383C-0AB7C8243C6B}"/>
              </a:ext>
            </a:extLst>
          </p:cNvPr>
          <p:cNvSpPr txBox="1"/>
          <p:nvPr/>
        </p:nvSpPr>
        <p:spPr>
          <a:xfrm>
            <a:off x="28640" y="227089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8257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Puntaje entre 0 y 100.</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52923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8257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52923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8193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Evaluar el</a:t>
            </a:r>
            <a:r>
              <a:rPr kumimoji="0" lang="es-ES"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desempeño de las entidades públicas en materia de Gobierno Digital</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pic>
        <p:nvPicPr>
          <p:cNvPr id="4" name="Image 5">
            <a:extLst>
              <a:ext uri="{FF2B5EF4-FFF2-40B4-BE49-F238E27FC236}">
                <a16:creationId xmlns:a16="http://schemas.microsoft.com/office/drawing/2014/main" id="{A2705704-BC0C-FDD3-BCD2-35B96C4B45C2}"/>
              </a:ext>
            </a:extLst>
          </p:cNvPr>
          <p:cNvPicPr>
            <a:picLocks noChangeAspect="1"/>
          </p:cNvPicPr>
          <p:nvPr/>
        </p:nvPicPr>
        <p:blipFill>
          <a:blip r:embed="rId2"/>
          <a:stretch>
            <a:fillRect/>
          </a:stretch>
        </p:blipFill>
        <p:spPr>
          <a:xfrm>
            <a:off x="368061" y="3203708"/>
            <a:ext cx="11484633" cy="781263"/>
          </a:xfrm>
          <a:prstGeom prst="rect">
            <a:avLst/>
          </a:prstGeom>
        </p:spPr>
      </p:pic>
    </p:spTree>
    <p:extLst>
      <p:ext uri="{BB962C8B-B14F-4D97-AF65-F5344CB8AC3E}">
        <p14:creationId xmlns:p14="http://schemas.microsoft.com/office/powerpoint/2010/main" val="13916024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ipse 9">
            <a:extLst>
              <a:ext uri="{FF2B5EF4-FFF2-40B4-BE49-F238E27FC236}">
                <a16:creationId xmlns:a16="http://schemas.microsoft.com/office/drawing/2014/main" id="{912B9262-CADC-4F0A-A22B-8DAFA3D0BDA9}"/>
              </a:ext>
            </a:extLst>
          </p:cNvPr>
          <p:cNvSpPr/>
          <p:nvPr/>
        </p:nvSpPr>
        <p:spPr>
          <a:xfrm>
            <a:off x="1799160" y="3131634"/>
            <a:ext cx="1836277" cy="1806419"/>
          </a:xfrm>
          <a:prstGeom prst="ellipse">
            <a:avLst/>
          </a:prstGeom>
          <a:solidFill>
            <a:srgbClr val="EFF3F0"/>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793" b="0" i="0" u="none" strike="noStrike" kern="1200" cap="none" spc="0" normalizeH="0" baseline="0" noProof="0">
              <a:ln>
                <a:noFill/>
              </a:ln>
              <a:solidFill>
                <a:srgbClr val="0F3F23"/>
              </a:solidFill>
              <a:effectLst/>
              <a:uLnTx/>
              <a:uFillTx/>
              <a:latin typeface="Calibri" panose="020F0502020204030204"/>
              <a:ea typeface="+mn-ea"/>
              <a:cs typeface="+mn-cs"/>
            </a:endParaRPr>
          </a:p>
        </p:txBody>
      </p:sp>
      <p:sp>
        <p:nvSpPr>
          <p:cNvPr id="3" name="Título 2"/>
          <p:cNvSpPr>
            <a:spLocks noGrp="1"/>
          </p:cNvSpPr>
          <p:nvPr>
            <p:ph type="title"/>
          </p:nvPr>
        </p:nvSpPr>
        <p:spPr>
          <a:xfrm>
            <a:off x="-259109" y="2365155"/>
            <a:ext cx="6474222" cy="597164"/>
          </a:xfrm>
        </p:spPr>
        <p:txBody>
          <a:bodyPr>
            <a:noAutofit/>
          </a:bodyPr>
          <a:lstStyle/>
          <a:p>
            <a:pPr algn="ctr">
              <a:buClr>
                <a:srgbClr val="0D6775"/>
              </a:buClr>
            </a:pPr>
            <a:r>
              <a:rPr lang="es-CO" sz="4394" b="1" dirty="0">
                <a:solidFill>
                  <a:srgbClr val="7030A0"/>
                </a:solidFill>
                <a:latin typeface="Arial" panose="020B0604020202020204" pitchFamily="34" charset="0"/>
                <a:cs typeface="Arial" panose="020B0604020202020204" pitchFamily="34" charset="0"/>
              </a:rPr>
              <a:t>SOFISTICACIÓN Y DIVERSIFICACIÓN</a:t>
            </a:r>
          </a:p>
        </p:txBody>
      </p:sp>
      <p:sp>
        <p:nvSpPr>
          <p:cNvPr id="7" name="CuadroTexto 6">
            <a:extLst>
              <a:ext uri="{FF2B5EF4-FFF2-40B4-BE49-F238E27FC236}">
                <a16:creationId xmlns:a16="http://schemas.microsoft.com/office/drawing/2014/main" id="{B8F0EFFE-8161-4B78-AAE3-0163FC5BF41A}"/>
              </a:ext>
            </a:extLst>
          </p:cNvPr>
          <p:cNvSpPr txBox="1"/>
          <p:nvPr/>
        </p:nvSpPr>
        <p:spPr>
          <a:xfrm>
            <a:off x="7185772" y="1792629"/>
            <a:ext cx="3570354" cy="367827"/>
          </a:xfrm>
          <a:prstGeom prst="rect">
            <a:avLst/>
          </a:prstGeom>
          <a:solidFill>
            <a:srgbClr val="7030A0"/>
          </a:solidFill>
          <a:ln>
            <a:solidFill>
              <a:srgbClr val="1094B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Estructura 2023</a:t>
            </a:r>
          </a:p>
        </p:txBody>
      </p:sp>
      <p:sp>
        <p:nvSpPr>
          <p:cNvPr id="8" name="CuadroTexto 7">
            <a:extLst>
              <a:ext uri="{FF2B5EF4-FFF2-40B4-BE49-F238E27FC236}">
                <a16:creationId xmlns:a16="http://schemas.microsoft.com/office/drawing/2014/main" id="{B71A645F-FBB2-4D6C-A565-4BAB0199FF49}"/>
              </a:ext>
            </a:extLst>
          </p:cNvPr>
          <p:cNvSpPr txBox="1"/>
          <p:nvPr/>
        </p:nvSpPr>
        <p:spPr>
          <a:xfrm>
            <a:off x="6408123" y="2272633"/>
            <a:ext cx="4827064" cy="1345048"/>
          </a:xfrm>
          <a:prstGeom prst="rect">
            <a:avLst/>
          </a:prstGeom>
          <a:solidFill>
            <a:srgbClr val="EFF3F0">
              <a:alpha val="40000"/>
            </a:srgb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4472C4"/>
              </a:buClr>
              <a:buSzTx/>
              <a:buFontTx/>
              <a:buNone/>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Consta de</a:t>
            </a:r>
            <a:r>
              <a:rPr kumimoji="0" lang="es-MX"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s-MX"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2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indicadores</a:t>
            </a:r>
            <a:r>
              <a:rPr kumimoji="0" lang="es-MX" sz="1400" b="1" i="0" u="none" strike="noStrike" kern="1200" cap="none" spc="0" normalizeH="0" baseline="0" noProof="0" dirty="0">
                <a:ln>
                  <a:noFill/>
                </a:ln>
                <a:solidFill>
                  <a:srgbClr val="0F3F23"/>
                </a:solidFill>
                <a:effectLst/>
                <a:uLnTx/>
                <a:uFillTx/>
                <a:latin typeface="Arial" panose="020B0604020202020204" pitchFamily="34" charset="0"/>
                <a:ea typeface="+mn-ea"/>
                <a:cs typeface="Arial" panose="020B0604020202020204" pitchFamily="34" charset="0"/>
              </a:rPr>
              <a:t>:</a:t>
            </a:r>
            <a:endParaRPr kumimoji="0" lang="es-MX" sz="1400" b="0" i="1" u="none" strike="noStrike" kern="1200" cap="none" spc="0" normalizeH="0" baseline="0" noProof="0" dirty="0">
              <a:ln>
                <a:noFill/>
              </a:ln>
              <a:solidFill>
                <a:srgbClr val="0F3F23"/>
              </a:solidFill>
              <a:effectLst/>
              <a:uLnTx/>
              <a:uFillTx/>
              <a:latin typeface="Arial" panose="020B0604020202020204" pitchFamily="34" charset="0"/>
              <a:ea typeface="+mn-ea"/>
              <a:cs typeface="Arial" panose="020B0604020202020204" pitchFamily="34" charset="0"/>
            </a:endParaRP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Diversificación de mercados de destino de exportaciones</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Diversificación de la canasta exportadora</a:t>
            </a:r>
          </a:p>
        </p:txBody>
      </p:sp>
      <p:cxnSp>
        <p:nvCxnSpPr>
          <p:cNvPr id="9" name="Conector recto 8">
            <a:extLst>
              <a:ext uri="{FF2B5EF4-FFF2-40B4-BE49-F238E27FC236}">
                <a16:creationId xmlns:a16="http://schemas.microsoft.com/office/drawing/2014/main" id="{2B0D71DC-1503-485C-A88F-1117EE249FA1}"/>
              </a:ext>
            </a:extLst>
          </p:cNvPr>
          <p:cNvCxnSpPr>
            <a:cxnSpLocks/>
          </p:cNvCxnSpPr>
          <p:nvPr/>
        </p:nvCxnSpPr>
        <p:spPr>
          <a:xfrm>
            <a:off x="5966667" y="1085589"/>
            <a:ext cx="0" cy="4986313"/>
          </a:xfrm>
          <a:prstGeom prst="line">
            <a:avLst/>
          </a:prstGeom>
          <a:ln w="19050">
            <a:solidFill>
              <a:srgbClr val="0F3F23"/>
            </a:solidFill>
            <a:prstDash val="sysDot"/>
          </a:ln>
        </p:spPr>
        <p:style>
          <a:lnRef idx="1">
            <a:schemeClr val="accent1"/>
          </a:lnRef>
          <a:fillRef idx="0">
            <a:schemeClr val="accent1"/>
          </a:fillRef>
          <a:effectRef idx="0">
            <a:schemeClr val="accent1"/>
          </a:effectRef>
          <a:fontRef idx="minor">
            <a:schemeClr val="tx1"/>
          </a:fontRef>
        </p:style>
      </p:cxnSp>
      <p:pic>
        <p:nvPicPr>
          <p:cNvPr id="6" name="Gráfico 5" descr="World con relleno sólido">
            <a:extLst>
              <a:ext uri="{FF2B5EF4-FFF2-40B4-BE49-F238E27FC236}">
                <a16:creationId xmlns:a16="http://schemas.microsoft.com/office/drawing/2014/main" id="{C37A106B-A540-2842-A320-C6FF4E6ED5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8533" y="3429000"/>
            <a:ext cx="1028747" cy="1028747"/>
          </a:xfrm>
          <a:prstGeom prst="rect">
            <a:avLst/>
          </a:prstGeom>
        </p:spPr>
      </p:pic>
    </p:spTree>
    <p:extLst>
      <p:ext uri="{BB962C8B-B14F-4D97-AF65-F5344CB8AC3E}">
        <p14:creationId xmlns:p14="http://schemas.microsoft.com/office/powerpoint/2010/main" val="30387681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 SOF-1-1 : </a:t>
            </a:r>
            <a:r>
              <a:rPr lang="es-MX" b="1" dirty="0">
                <a:solidFill>
                  <a:schemeClr val="accent1">
                    <a:lumMod val="50000"/>
                  </a:schemeClr>
                </a:solidFill>
                <a:latin typeface="+mn-lt"/>
              </a:rPr>
              <a:t>Diversificación de mercados de destino de exportaciones</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117479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Índice </a:t>
            </a:r>
            <a:r>
              <a:rPr kumimoji="0" lang="es-MX" sz="2100" b="0" i="0" u="none" strike="noStrike" kern="1200" cap="none" spc="0" normalizeH="0" baseline="0" noProof="0" dirty="0" err="1">
                <a:ln>
                  <a:noFill/>
                </a:ln>
                <a:solidFill>
                  <a:prstClr val="black">
                    <a:lumMod val="85000"/>
                    <a:lumOff val="15000"/>
                  </a:prstClr>
                </a:solidFill>
                <a:effectLst/>
                <a:uLnTx/>
                <a:uFillTx/>
                <a:latin typeface="Calibri" panose="020F0502020204030204"/>
                <a:ea typeface="+mn-ea"/>
                <a:cs typeface="Arial" panose="020B0604020202020204" pitchFamily="34" charset="0"/>
              </a:rPr>
              <a:t>Herfindahl-Hirschman</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de mercado. Nivel de concentración de los mercados a los que exporta cada departamento (donde un menor valor significa una mayor diversificación de los mercados de destino)</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DANE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Puntaje entre 0 y 1.</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Sí.</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la concentración de los destinos de exportación (Inversamente implica diversificación).</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7FCBF0CB-9155-B368-7AD4-BE135EDDA8A9}"/>
                  </a:ext>
                </a:extLst>
              </p:cNvPr>
              <p:cNvSpPr txBox="1"/>
              <p:nvPr/>
            </p:nvSpPr>
            <p:spPr>
              <a:xfrm>
                <a:off x="857124" y="3318126"/>
                <a:ext cx="10704784" cy="924164"/>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𝑆𝑂𝐹</m:t>
                      </m:r>
                      <m:r>
                        <a:rPr kumimoji="0" lang="es-MX"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m:rPr>
                              <m:brk m:alnAt="23"/>
                            </m:rP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up>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p>
                        <m:e>
                          <m:sSup>
                            <m:sSupPr>
                              <m:ctrlP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MX"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MX"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s-MX"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num>
                                <m:den>
                                  <m:r>
                                    <a:rPr kumimoji="0" lang="es-MX"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den>
                              </m:f>
                              <m:r>
                                <a:rPr kumimoji="0" lang="es-MX"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MX"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r>
                                <a:rPr kumimoji="0" lang="es-MX"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sup>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MX"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e>
                      </m:nary>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7FCBF0CB-9155-B368-7AD4-BE135EDDA8A9}"/>
                  </a:ext>
                </a:extLst>
              </p:cNvPr>
              <p:cNvSpPr txBox="1">
                <a:spLocks noRot="1" noChangeAspect="1" noMove="1" noResize="1" noEditPoints="1" noAdjustHandles="1" noChangeArrowheads="1" noChangeShapeType="1" noTextEdit="1"/>
              </p:cNvSpPr>
              <p:nvPr/>
            </p:nvSpPr>
            <p:spPr>
              <a:xfrm>
                <a:off x="857124" y="3318126"/>
                <a:ext cx="10704784" cy="924164"/>
              </a:xfrm>
              <a:prstGeom prst="rect">
                <a:avLst/>
              </a:prstGeom>
              <a:blipFill>
                <a:blip r:embed="rId2"/>
                <a:stretch>
                  <a:fillRect/>
                </a:stretch>
              </a:blipFill>
              <a:ln>
                <a:solidFill>
                  <a:schemeClr val="tx1"/>
                </a:solid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AD002488-BE99-04BA-25BF-C4181E814F74}"/>
                  </a:ext>
                </a:extLst>
              </p:cNvPr>
              <p:cNvSpPr txBox="1"/>
              <p:nvPr/>
            </p:nvSpPr>
            <p:spPr>
              <a:xfrm>
                <a:off x="6962394" y="3458757"/>
                <a:ext cx="4584999" cy="821892"/>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𝐷𝑜𝑛𝑑𝑒</m:t>
                    </m:r>
                  </m:oMath>
                </a14:m>
                <a:r>
                  <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f>
                      <m:fPr>
                        <m:ctrlPr>
                          <a:rPr kumimoji="0" lang="es-CO"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es-CO"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MX"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s-MX"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num>
                      <m:den>
                        <m:r>
                          <a:rPr kumimoji="0" lang="es-MX"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den>
                    </m:f>
                  </m:oMath>
                </a14:m>
                <a:r>
                  <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rPr>
                  <a:t>  e</a:t>
                </a:r>
                <a:r>
                  <a:rPr kumimoji="0" lang="es-MX" sz="1600" b="0" i="0" u="none" strike="noStrike" kern="1200" cap="none" spc="0" normalizeH="0" baseline="0" noProof="0" dirty="0">
                    <a:ln>
                      <a:noFill/>
                    </a:ln>
                    <a:solidFill>
                      <a:srgbClr val="333333"/>
                    </a:solidFill>
                    <a:effectLst/>
                    <a:uLnTx/>
                    <a:uFillTx/>
                    <a:latin typeface="Roboto" panose="02000000000000000000" pitchFamily="2" charset="0"/>
                    <a:ea typeface="+mn-ea"/>
                    <a:cs typeface="+mn-cs"/>
                  </a:rPr>
                  <a:t>s la participación porcentual del i-</a:t>
                </a:r>
                <a:r>
                  <a:rPr kumimoji="0" lang="es-MX" sz="1600" b="0" i="0" u="none" strike="noStrike" kern="1200" cap="none" spc="0" normalizeH="0" baseline="0" noProof="0" dirty="0" err="1">
                    <a:ln>
                      <a:noFill/>
                    </a:ln>
                    <a:solidFill>
                      <a:srgbClr val="333333"/>
                    </a:solidFill>
                    <a:effectLst/>
                    <a:uLnTx/>
                    <a:uFillTx/>
                    <a:latin typeface="Roboto" panose="02000000000000000000" pitchFamily="2" charset="0"/>
                    <a:ea typeface="+mn-ea"/>
                    <a:cs typeface="+mn-cs"/>
                  </a:rPr>
                  <a:t>esimo</a:t>
                </a:r>
                <a:r>
                  <a:rPr kumimoji="0" lang="es-MX" sz="1600" b="0" i="0" u="none" strike="noStrike" kern="1200" cap="none" spc="0" normalizeH="0" baseline="0" noProof="0" dirty="0">
                    <a:ln>
                      <a:noFill/>
                    </a:ln>
                    <a:solidFill>
                      <a:srgbClr val="333333"/>
                    </a:solidFill>
                    <a:effectLst/>
                    <a:uLnTx/>
                    <a:uFillTx/>
                    <a:latin typeface="Roboto" panose="02000000000000000000" pitchFamily="2" charset="0"/>
                    <a:ea typeface="+mn-ea"/>
                    <a:cs typeface="+mn-cs"/>
                  </a:rPr>
                  <a:t> destino en las exportaciones del departamento.</a:t>
                </a:r>
                <a:endPar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CuadroTexto 13">
                <a:extLst>
                  <a:ext uri="{FF2B5EF4-FFF2-40B4-BE49-F238E27FC236}">
                    <a16:creationId xmlns:a16="http://schemas.microsoft.com/office/drawing/2014/main" id="{AD002488-BE99-04BA-25BF-C4181E814F74}"/>
                  </a:ext>
                </a:extLst>
              </p:cNvPr>
              <p:cNvSpPr txBox="1">
                <a:spLocks noRot="1" noChangeAspect="1" noMove="1" noResize="1" noEditPoints="1" noAdjustHandles="1" noChangeArrowheads="1" noChangeShapeType="1" noTextEdit="1"/>
              </p:cNvSpPr>
              <p:nvPr/>
            </p:nvSpPr>
            <p:spPr>
              <a:xfrm>
                <a:off x="6962394" y="3458757"/>
                <a:ext cx="4584999" cy="821892"/>
              </a:xfrm>
              <a:prstGeom prst="rect">
                <a:avLst/>
              </a:prstGeom>
              <a:blipFill>
                <a:blip r:embed="rId3"/>
                <a:stretch>
                  <a:fillRect l="-2660" t="-3704" r="-2261"/>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36855050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SOF-1-2 : </a:t>
            </a:r>
            <a:r>
              <a:rPr lang="es-MX" b="1" dirty="0">
                <a:solidFill>
                  <a:schemeClr val="accent1">
                    <a:lumMod val="50000"/>
                  </a:schemeClr>
                </a:solidFill>
                <a:latin typeface="+mn-lt"/>
              </a:rPr>
              <a:t>Diversificación de la canasta exportadora</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Índice </a:t>
            </a:r>
            <a:r>
              <a:rPr kumimoji="0" lang="es-MX" sz="2100" b="0" i="0" u="none" strike="noStrike" kern="1200" cap="none" spc="0" normalizeH="0" baseline="0" noProof="0" dirty="0" err="1">
                <a:ln>
                  <a:noFill/>
                </a:ln>
                <a:solidFill>
                  <a:prstClr val="black">
                    <a:lumMod val="85000"/>
                    <a:lumOff val="15000"/>
                  </a:prstClr>
                </a:solidFill>
                <a:effectLst/>
                <a:uLnTx/>
                <a:uFillTx/>
                <a:latin typeface="Calibri" panose="020F0502020204030204"/>
                <a:ea typeface="+mn-ea"/>
                <a:cs typeface="Arial" panose="020B0604020202020204" pitchFamily="34" charset="0"/>
              </a:rPr>
              <a:t>Herfindahl-Hirschman</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de productos. Mide la diversificación de productos que exporta cada  departamento (donde un menor valor significa una mayor diversificación de la canasta exportadora)</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DANE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Puntaje entre 0 y 1.</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Si.</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la concentración de los bienes exportados.</a:t>
            </a: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D64A681E-CED1-D276-91C3-0FC602D17A92}"/>
                  </a:ext>
                </a:extLst>
              </p:cNvPr>
              <p:cNvSpPr txBox="1"/>
              <p:nvPr/>
            </p:nvSpPr>
            <p:spPr>
              <a:xfrm>
                <a:off x="641662" y="3400951"/>
                <a:ext cx="10704784" cy="924164"/>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𝑆𝑂𝐹</m:t>
                      </m:r>
                      <m:r>
                        <a:rPr kumimoji="0" lang="es-MX"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1</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MX"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m:rPr>
                              <m:brk m:alnAt="23"/>
                            </m:rP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up>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p>
                        <m:e>
                          <m:sSup>
                            <m:sSupPr>
                              <m:ctrlP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MX"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MX"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s-MX"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num>
                                <m:den>
                                  <m:r>
                                    <a:rPr kumimoji="0" lang="es-MX"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den>
                              </m:f>
                              <m:r>
                                <a:rPr kumimoji="0" lang="es-MX"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e>
                            <m:sup>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s-MX"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e>
                      </m:nary>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CuadroTexto 14">
                <a:extLst>
                  <a:ext uri="{FF2B5EF4-FFF2-40B4-BE49-F238E27FC236}">
                    <a16:creationId xmlns:a16="http://schemas.microsoft.com/office/drawing/2014/main" id="{D64A681E-CED1-D276-91C3-0FC602D17A92}"/>
                  </a:ext>
                </a:extLst>
              </p:cNvPr>
              <p:cNvSpPr txBox="1">
                <a:spLocks noRot="1" noChangeAspect="1" noMove="1" noResize="1" noEditPoints="1" noAdjustHandles="1" noChangeArrowheads="1" noChangeShapeType="1" noTextEdit="1"/>
              </p:cNvSpPr>
              <p:nvPr/>
            </p:nvSpPr>
            <p:spPr>
              <a:xfrm>
                <a:off x="641662" y="3400951"/>
                <a:ext cx="10704784" cy="924164"/>
              </a:xfrm>
              <a:prstGeom prst="rect">
                <a:avLst/>
              </a:prstGeom>
              <a:blipFill>
                <a:blip r:embed="rId2"/>
                <a:stretch>
                  <a:fillRect/>
                </a:stretch>
              </a:blipFill>
              <a:ln>
                <a:solidFill>
                  <a:schemeClr val="tx1"/>
                </a:solid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E5A66D6A-DB07-D781-657D-BD95BD92899B}"/>
                  </a:ext>
                </a:extLst>
              </p:cNvPr>
              <p:cNvSpPr txBox="1"/>
              <p:nvPr/>
            </p:nvSpPr>
            <p:spPr>
              <a:xfrm>
                <a:off x="6502400" y="3556101"/>
                <a:ext cx="4844045" cy="575670"/>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𝐷𝑜𝑛𝑑𝑒</m:t>
                    </m:r>
                  </m:oMath>
                </a14:m>
                <a:r>
                  <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f>
                      <m:fPr>
                        <m:ctrlPr>
                          <a:rPr kumimoji="0" lang="es-CO"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es-CO"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MX"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s-MX"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num>
                      <m:den>
                        <m:r>
                          <a:rPr kumimoji="0" lang="es-MX"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den>
                    </m:f>
                  </m:oMath>
                </a14:m>
                <a:r>
                  <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MX" sz="1600" b="0" i="0" u="none" strike="noStrike" kern="1200" cap="none" spc="0" normalizeH="0" baseline="0" noProof="0" dirty="0">
                    <a:ln>
                      <a:noFill/>
                    </a:ln>
                    <a:solidFill>
                      <a:prstClr val="black"/>
                    </a:solidFill>
                    <a:effectLst/>
                    <a:uLnTx/>
                    <a:uFillTx/>
                    <a:latin typeface="Calibri" panose="020F0502020204030204"/>
                    <a:ea typeface="+mn-ea"/>
                    <a:cs typeface="+mn-cs"/>
                  </a:rPr>
                  <a:t>es la participación porcentual 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Calibri" panose="020F0502020204030204"/>
                    <a:ea typeface="+mn-ea"/>
                    <a:cs typeface="+mn-cs"/>
                  </a:rPr>
                  <a:t> i-</a:t>
                </a:r>
                <a:r>
                  <a:rPr kumimoji="0" lang="es-MX" sz="1600" b="0" i="0" u="none" strike="noStrike" kern="1200" cap="none" spc="0" normalizeH="0" baseline="0" noProof="0" dirty="0" err="1">
                    <a:ln>
                      <a:noFill/>
                    </a:ln>
                    <a:solidFill>
                      <a:prstClr val="black"/>
                    </a:solidFill>
                    <a:effectLst/>
                    <a:uLnTx/>
                    <a:uFillTx/>
                    <a:latin typeface="Calibri" panose="020F0502020204030204"/>
                    <a:ea typeface="+mn-ea"/>
                    <a:cs typeface="+mn-cs"/>
                  </a:rPr>
                  <a:t>esimo</a:t>
                </a:r>
                <a:r>
                  <a:rPr kumimoji="0" lang="es-MX" sz="1600" b="0" i="0" u="none" strike="noStrike" kern="1200" cap="none" spc="0" normalizeH="0" baseline="0" noProof="0" dirty="0">
                    <a:ln>
                      <a:noFill/>
                    </a:ln>
                    <a:solidFill>
                      <a:prstClr val="black"/>
                    </a:solidFill>
                    <a:effectLst/>
                    <a:uLnTx/>
                    <a:uFillTx/>
                    <a:latin typeface="Calibri" panose="020F0502020204030204"/>
                    <a:ea typeface="+mn-ea"/>
                    <a:cs typeface="+mn-cs"/>
                  </a:rPr>
                  <a:t> producto en las exportaciones del departamento.</a:t>
                </a:r>
                <a:endPar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CuadroTexto 15">
                <a:extLst>
                  <a:ext uri="{FF2B5EF4-FFF2-40B4-BE49-F238E27FC236}">
                    <a16:creationId xmlns:a16="http://schemas.microsoft.com/office/drawing/2014/main" id="{E5A66D6A-DB07-D781-657D-BD95BD92899B}"/>
                  </a:ext>
                </a:extLst>
              </p:cNvPr>
              <p:cNvSpPr txBox="1">
                <a:spLocks noRot="1" noChangeAspect="1" noMove="1" noResize="1" noEditPoints="1" noAdjustHandles="1" noChangeArrowheads="1" noChangeShapeType="1" noTextEdit="1"/>
              </p:cNvSpPr>
              <p:nvPr/>
            </p:nvSpPr>
            <p:spPr>
              <a:xfrm>
                <a:off x="6502400" y="3556101"/>
                <a:ext cx="4844045" cy="575670"/>
              </a:xfrm>
              <a:prstGeom prst="rect">
                <a:avLst/>
              </a:prstGeom>
              <a:blipFill>
                <a:blip r:embed="rId3"/>
                <a:stretch>
                  <a:fillRect l="-1637" t="-4211" r="-630" b="-21053"/>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24394797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ipse 9">
            <a:extLst>
              <a:ext uri="{FF2B5EF4-FFF2-40B4-BE49-F238E27FC236}">
                <a16:creationId xmlns:a16="http://schemas.microsoft.com/office/drawing/2014/main" id="{912B9262-CADC-4F0A-A22B-8DAFA3D0BDA9}"/>
              </a:ext>
            </a:extLst>
          </p:cNvPr>
          <p:cNvSpPr/>
          <p:nvPr/>
        </p:nvSpPr>
        <p:spPr>
          <a:xfrm>
            <a:off x="1799160" y="3131634"/>
            <a:ext cx="1836277" cy="1806419"/>
          </a:xfrm>
          <a:prstGeom prst="ellipse">
            <a:avLst/>
          </a:prstGeom>
          <a:solidFill>
            <a:srgbClr val="EFF3F0"/>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793" b="0" i="0" u="none" strike="noStrike" kern="1200" cap="none" spc="0" normalizeH="0" baseline="0" noProof="0">
              <a:ln>
                <a:noFill/>
              </a:ln>
              <a:solidFill>
                <a:srgbClr val="0F3F23"/>
              </a:solidFill>
              <a:effectLst/>
              <a:uLnTx/>
              <a:uFillTx/>
              <a:latin typeface="Calibri" panose="020F0502020204030204"/>
              <a:ea typeface="+mn-ea"/>
              <a:cs typeface="+mn-cs"/>
            </a:endParaRPr>
          </a:p>
        </p:txBody>
      </p:sp>
      <p:sp>
        <p:nvSpPr>
          <p:cNvPr id="3" name="Título 2"/>
          <p:cNvSpPr>
            <a:spLocks noGrp="1"/>
          </p:cNvSpPr>
          <p:nvPr>
            <p:ph type="title"/>
          </p:nvPr>
        </p:nvSpPr>
        <p:spPr>
          <a:xfrm>
            <a:off x="52752" y="2377903"/>
            <a:ext cx="5572450" cy="597164"/>
          </a:xfrm>
        </p:spPr>
        <p:txBody>
          <a:bodyPr>
            <a:noAutofit/>
          </a:bodyPr>
          <a:lstStyle/>
          <a:p>
            <a:pPr algn="ctr">
              <a:buClr>
                <a:srgbClr val="0D6775"/>
              </a:buClr>
            </a:pPr>
            <a:r>
              <a:rPr lang="es-CO" sz="3595" b="1" dirty="0">
                <a:solidFill>
                  <a:srgbClr val="7030A0"/>
                </a:solidFill>
                <a:latin typeface="Arial" panose="020B0604020202020204" pitchFamily="34" charset="0"/>
                <a:cs typeface="Arial" panose="020B0604020202020204" pitchFamily="34" charset="0"/>
              </a:rPr>
              <a:t>INNOVACIÓN</a:t>
            </a:r>
          </a:p>
        </p:txBody>
      </p:sp>
      <p:sp>
        <p:nvSpPr>
          <p:cNvPr id="4" name="CuadroTexto 3">
            <a:extLst>
              <a:ext uri="{FF2B5EF4-FFF2-40B4-BE49-F238E27FC236}">
                <a16:creationId xmlns:a16="http://schemas.microsoft.com/office/drawing/2014/main" id="{5F0F6683-B496-4279-872F-2774CCE3E523}"/>
              </a:ext>
            </a:extLst>
          </p:cNvPr>
          <p:cNvSpPr txBox="1"/>
          <p:nvPr/>
        </p:nvSpPr>
        <p:spPr>
          <a:xfrm>
            <a:off x="6401462" y="4027469"/>
            <a:ext cx="5235640" cy="375552"/>
          </a:xfrm>
          <a:prstGeom prst="rect">
            <a:avLst/>
          </a:prstGeom>
          <a:solidFill>
            <a:srgbClr val="F9FAF9"/>
          </a:solidFill>
        </p:spPr>
        <p:txBody>
          <a:bodyPr wrap="square" rtlCol="0">
            <a:spAutoFit/>
          </a:bodyPr>
          <a:lstStyle/>
          <a:p>
            <a:pPr marL="284580" marR="0" lvl="0" indent="-284580" algn="just" defTabSz="914400" rtl="0" eaLnBrk="1" fontAlgn="auto" latinLnBrk="0" hangingPunct="1">
              <a:lnSpc>
                <a:spcPct val="150000"/>
              </a:lnSpc>
              <a:spcBef>
                <a:spcPts val="0"/>
              </a:spcBef>
              <a:spcAft>
                <a:spcPts val="0"/>
              </a:spcAft>
              <a:buClr>
                <a:srgbClr val="0F3F23"/>
              </a:buClr>
              <a:buSzTx/>
              <a:buFont typeface="Arial" panose="020B0604020202020204" pitchFamily="34" charset="0"/>
              <a:buChar char="•"/>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 incluye el indicador </a:t>
            </a:r>
            <a:r>
              <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sinergia</a:t>
            </a:r>
            <a:r>
              <a:rPr lang="es-MX" sz="1400" b="1" dirty="0">
                <a:solidFill>
                  <a:prstClr val="black"/>
                </a:solidFill>
                <a:latin typeface="Arial" panose="020B0604020202020204" pitchFamily="34" charset="0"/>
                <a:cs typeface="Arial" panose="020B0604020202020204" pitchFamily="34" charset="0"/>
              </a:rPr>
              <a:t> de la investigación</a:t>
            </a:r>
            <a:r>
              <a:rPr lang="es-MX" sz="1400" dirty="0">
                <a:solidFill>
                  <a:prstClr val="black"/>
                </a:solidFill>
                <a:latin typeface="Arial" panose="020B0604020202020204" pitchFamily="34" charset="0"/>
                <a:cs typeface="Arial" panose="020B0604020202020204" pitchFamily="34" charset="0"/>
              </a:rPr>
              <a:t>.</a:t>
            </a: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uadroTexto 5">
            <a:extLst>
              <a:ext uri="{FF2B5EF4-FFF2-40B4-BE49-F238E27FC236}">
                <a16:creationId xmlns:a16="http://schemas.microsoft.com/office/drawing/2014/main" id="{7E628220-E630-440C-94E2-5D7515A0A80E}"/>
              </a:ext>
            </a:extLst>
          </p:cNvPr>
          <p:cNvSpPr txBox="1"/>
          <p:nvPr/>
        </p:nvSpPr>
        <p:spPr>
          <a:xfrm>
            <a:off x="7170604" y="3457337"/>
            <a:ext cx="3570354" cy="367827"/>
          </a:xfrm>
          <a:prstGeom prst="rect">
            <a:avLst/>
          </a:prstGeom>
          <a:solidFill>
            <a:srgbClr val="7030A0"/>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Cambios IDC 2023</a:t>
            </a:r>
          </a:p>
        </p:txBody>
      </p:sp>
      <p:sp>
        <p:nvSpPr>
          <p:cNvPr id="7" name="CuadroTexto 6">
            <a:extLst>
              <a:ext uri="{FF2B5EF4-FFF2-40B4-BE49-F238E27FC236}">
                <a16:creationId xmlns:a16="http://schemas.microsoft.com/office/drawing/2014/main" id="{B8F0EFFE-8161-4B78-AAE3-0163FC5BF41A}"/>
              </a:ext>
            </a:extLst>
          </p:cNvPr>
          <p:cNvSpPr txBox="1"/>
          <p:nvPr/>
        </p:nvSpPr>
        <p:spPr>
          <a:xfrm>
            <a:off x="7170604" y="1623269"/>
            <a:ext cx="3570353" cy="367827"/>
          </a:xfrm>
          <a:prstGeom prst="rect">
            <a:avLst/>
          </a:prstGeom>
          <a:solidFill>
            <a:srgbClr val="7030A0"/>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Estructura 2023</a:t>
            </a:r>
          </a:p>
        </p:txBody>
      </p:sp>
      <p:sp>
        <p:nvSpPr>
          <p:cNvPr id="8" name="CuadroTexto 7">
            <a:extLst>
              <a:ext uri="{FF2B5EF4-FFF2-40B4-BE49-F238E27FC236}">
                <a16:creationId xmlns:a16="http://schemas.microsoft.com/office/drawing/2014/main" id="{B71A645F-FBB2-4D6C-A565-4BAB0199FF49}"/>
              </a:ext>
            </a:extLst>
          </p:cNvPr>
          <p:cNvSpPr txBox="1"/>
          <p:nvPr/>
        </p:nvSpPr>
        <p:spPr>
          <a:xfrm>
            <a:off x="6409969" y="2165543"/>
            <a:ext cx="5108639" cy="1021883"/>
          </a:xfrm>
          <a:prstGeom prst="rect">
            <a:avLst/>
          </a:prstGeom>
          <a:solidFill>
            <a:srgbClr val="EFF3F0">
              <a:alpha val="40000"/>
            </a:srgb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4472C4"/>
              </a:buClr>
              <a:buSzTx/>
              <a:buFontTx/>
              <a:buNone/>
              <a:tabLst/>
              <a:defRPr/>
            </a:pPr>
            <a:r>
              <a:rPr kumimoji="0" lang="es-MX" sz="1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9</a:t>
            </a:r>
            <a:r>
              <a:rPr kumimoji="0" lang="es-MX" sz="1400" b="1" i="0" u="none" strike="noStrike" kern="1200" cap="none" spc="0" normalizeH="0" baseline="0" noProof="0" dirty="0">
                <a:ln>
                  <a:noFill/>
                </a:ln>
                <a:solidFill>
                  <a:srgbClr val="0F3F23"/>
                </a:solidFill>
                <a:effectLst/>
                <a:uLnTx/>
                <a:uFillTx/>
                <a:latin typeface="Arial" panose="020B0604020202020204" pitchFamily="34" charset="0"/>
                <a:ea typeface="+mn-ea"/>
                <a:cs typeface="Arial" panose="020B0604020202020204" pitchFamily="34" charset="0"/>
              </a:rPr>
              <a:t>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indicadores distribuidos en </a:t>
            </a:r>
            <a:r>
              <a:rPr kumimoji="0" lang="es-MX"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2 subpilares</a:t>
            </a:r>
            <a:r>
              <a:rPr kumimoji="0" lang="es-MX" sz="1400" b="1" i="0" u="none" strike="noStrike" kern="1200" cap="none" spc="0" normalizeH="0" baseline="0" noProof="0" dirty="0">
                <a:ln>
                  <a:noFill/>
                </a:ln>
                <a:solidFill>
                  <a:srgbClr val="0F3F23"/>
                </a:solidFill>
                <a:effectLst/>
                <a:uLnTx/>
                <a:uFillTx/>
                <a:latin typeface="Arial" panose="020B0604020202020204" pitchFamily="34" charset="0"/>
                <a:ea typeface="+mn-ea"/>
                <a:cs typeface="Arial" panose="020B0604020202020204" pitchFamily="34" charset="0"/>
              </a:rPr>
              <a:t>:</a:t>
            </a:r>
            <a:endParaRPr kumimoji="0" lang="es-MX" sz="1400" b="0" i="1" u="none" strike="noStrike" kern="1200" cap="none" spc="0" normalizeH="0" baseline="0" noProof="0" dirty="0">
              <a:ln>
                <a:noFill/>
              </a:ln>
              <a:solidFill>
                <a:srgbClr val="0F3F23"/>
              </a:solidFill>
              <a:effectLst/>
              <a:uLnTx/>
              <a:uFillTx/>
              <a:latin typeface="Arial" panose="020B0604020202020204" pitchFamily="34" charset="0"/>
              <a:ea typeface="+mn-ea"/>
              <a:cs typeface="Arial" panose="020B0604020202020204" pitchFamily="34" charset="0"/>
            </a:endParaRP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Investigación</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Registros de propiedad industrial</a:t>
            </a:r>
          </a:p>
        </p:txBody>
      </p:sp>
      <p:cxnSp>
        <p:nvCxnSpPr>
          <p:cNvPr id="9" name="Conector recto 8">
            <a:extLst>
              <a:ext uri="{FF2B5EF4-FFF2-40B4-BE49-F238E27FC236}">
                <a16:creationId xmlns:a16="http://schemas.microsoft.com/office/drawing/2014/main" id="{2B0D71DC-1503-485C-A88F-1117EE249FA1}"/>
              </a:ext>
            </a:extLst>
          </p:cNvPr>
          <p:cNvCxnSpPr>
            <a:cxnSpLocks/>
          </p:cNvCxnSpPr>
          <p:nvPr/>
        </p:nvCxnSpPr>
        <p:spPr>
          <a:xfrm>
            <a:off x="5966667" y="1473200"/>
            <a:ext cx="0" cy="4598702"/>
          </a:xfrm>
          <a:prstGeom prst="line">
            <a:avLst/>
          </a:prstGeom>
          <a:ln w="19050">
            <a:solidFill>
              <a:srgbClr val="7030A0"/>
            </a:solidFill>
            <a:prstDash val="sysDot"/>
          </a:ln>
        </p:spPr>
        <p:style>
          <a:lnRef idx="1">
            <a:schemeClr val="accent1"/>
          </a:lnRef>
          <a:fillRef idx="0">
            <a:schemeClr val="accent1"/>
          </a:fillRef>
          <a:effectRef idx="0">
            <a:schemeClr val="accent1"/>
          </a:effectRef>
          <a:fontRef idx="minor">
            <a:schemeClr val="tx1"/>
          </a:fontRef>
        </p:style>
      </p:cxnSp>
      <p:pic>
        <p:nvPicPr>
          <p:cNvPr id="5" name="Gráfico 4" descr="Microscope con relleno sólido">
            <a:extLst>
              <a:ext uri="{FF2B5EF4-FFF2-40B4-BE49-F238E27FC236}">
                <a16:creationId xmlns:a16="http://schemas.microsoft.com/office/drawing/2014/main" id="{00F86438-F40C-9941-B50D-2EFF05E469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60098" y="3543482"/>
            <a:ext cx="914400" cy="914400"/>
          </a:xfrm>
          <a:prstGeom prst="rect">
            <a:avLst/>
          </a:prstGeom>
        </p:spPr>
      </p:pic>
    </p:spTree>
    <p:extLst>
      <p:ext uri="{BB962C8B-B14F-4D97-AF65-F5344CB8AC3E}">
        <p14:creationId xmlns:p14="http://schemas.microsoft.com/office/powerpoint/2010/main" val="146712090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INN-1-1 : Investigación de alta calidad </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Número de grupos de investigación reconocidos por Colciencias por cada 100.000 habitantes</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838569"/>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err="1">
                <a:ln>
                  <a:noFill/>
                </a:ln>
                <a:solidFill>
                  <a:prstClr val="black">
                    <a:lumMod val="85000"/>
                    <a:lumOff val="15000"/>
                  </a:prstClr>
                </a:solidFill>
                <a:effectLst/>
                <a:uLnTx/>
                <a:uFillTx/>
                <a:latin typeface="Calibri" panose="020F0502020204030204"/>
                <a:ea typeface="+mn-ea"/>
                <a:cs typeface="Arial" panose="020B0604020202020204" pitchFamily="34" charset="0"/>
              </a:rPr>
              <a:t>MinCiencias</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DANE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707886"/>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Grupos de investigación por cada 100 mil habitantes.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5313022"/>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la investigación reconocida por Colciencias respecto a la población.</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2EC355F2-00BD-065D-28E5-DE643EC7E701}"/>
                  </a:ext>
                </a:extLst>
              </p:cNvPr>
              <p:cNvSpPr txBox="1"/>
              <p:nvPr/>
            </p:nvSpPr>
            <p:spPr>
              <a:xfrm>
                <a:off x="1" y="3364412"/>
                <a:ext cx="12192000" cy="642933"/>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𝐼𝑁𝑁</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𝑁</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ú</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𝑚𝑒𝑟𝑜</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𝑑𝑒</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𝑔𝑟𝑢𝑝𝑜𝑠</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𝑑𝑒</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𝑖𝑛𝑣𝑒𝑠𝑡𝑖𝑔𝑎𝑐𝑖</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ó</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𝑃𝑜𝑏𝑙𝑎𝑐𝑖</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ó</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den>
                      </m:f>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∗100.000</m:t>
                      </m:r>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2EC355F2-00BD-065D-28E5-DE643EC7E701}"/>
                  </a:ext>
                </a:extLst>
              </p:cNvPr>
              <p:cNvSpPr txBox="1">
                <a:spLocks noRot="1" noChangeAspect="1" noMove="1" noResize="1" noEditPoints="1" noAdjustHandles="1" noChangeArrowheads="1" noChangeShapeType="1" noTextEdit="1"/>
              </p:cNvSpPr>
              <p:nvPr/>
            </p:nvSpPr>
            <p:spPr>
              <a:xfrm>
                <a:off x="1" y="3364412"/>
                <a:ext cx="12192000" cy="642933"/>
              </a:xfrm>
              <a:prstGeom prst="rect">
                <a:avLst/>
              </a:prstGeom>
              <a:blipFill>
                <a:blip r:embed="rId2"/>
                <a:stretch>
                  <a:fillRect/>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12213881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INN-1-2 : Revistas indexadas en </a:t>
            </a:r>
            <a:r>
              <a:rPr lang="es-ES" b="1" dirty="0" err="1">
                <a:solidFill>
                  <a:schemeClr val="accent1">
                    <a:lumMod val="50000"/>
                  </a:schemeClr>
                </a:solidFill>
                <a:latin typeface="+mn-lt"/>
              </a:rPr>
              <a:t>publindex</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Revistas indexadas en </a:t>
            </a:r>
            <a:r>
              <a:rPr kumimoji="0" lang="es-CO" sz="2100" b="0" i="0" u="none" strike="noStrike" kern="1200" cap="none" spc="0" normalizeH="0" baseline="0" noProof="0" dirty="0" err="1">
                <a:ln>
                  <a:noFill/>
                </a:ln>
                <a:solidFill>
                  <a:prstClr val="black">
                    <a:lumMod val="85000"/>
                    <a:lumOff val="15000"/>
                  </a:prstClr>
                </a:solidFill>
                <a:effectLst/>
                <a:uLnTx/>
                <a:uFillTx/>
                <a:latin typeface="Calibri" panose="020F0502020204030204"/>
                <a:ea typeface="+mn-ea"/>
                <a:cs typeface="Arial" panose="020B0604020202020204" pitchFamily="34" charset="0"/>
              </a:rPr>
              <a:t>Publindex</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 cada 100.000 habitantes</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866199"/>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err="1">
                <a:ln>
                  <a:noFill/>
                </a:ln>
                <a:solidFill>
                  <a:prstClr val="black">
                    <a:lumMod val="85000"/>
                    <a:lumOff val="15000"/>
                  </a:prstClr>
                </a:solidFill>
                <a:effectLst/>
                <a:uLnTx/>
                <a:uFillTx/>
                <a:latin typeface="Calibri" panose="020F0502020204030204"/>
                <a:ea typeface="+mn-ea"/>
                <a:cs typeface="Arial" panose="020B0604020202020204" pitchFamily="34" charset="0"/>
              </a:rPr>
              <a:t>MinCiencias</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DANE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707886"/>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Revistas por cada 100 mil habitantes.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5340652"/>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una condición habilitante para que el ecosistema de investigación pueda publicar y difundir sus publicaciones.</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994F4142-B9FC-A0D7-19F2-80EC32004949}"/>
                  </a:ext>
                </a:extLst>
              </p:cNvPr>
              <p:cNvSpPr txBox="1"/>
              <p:nvPr/>
            </p:nvSpPr>
            <p:spPr>
              <a:xfrm>
                <a:off x="1" y="3364412"/>
                <a:ext cx="12192000" cy="642933"/>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𝐼𝑁𝑁</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𝑅𝑒𝑣𝑖𝑠𝑡𝑎𝑠</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𝑖𝑛𝑑𝑒𝑥𝑎𝑑𝑎𝑠</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𝑃𝑜𝑏𝑙𝑎𝑐𝑖</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ó</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den>
                      </m:f>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∗100.000</m:t>
                      </m:r>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994F4142-B9FC-A0D7-19F2-80EC32004949}"/>
                  </a:ext>
                </a:extLst>
              </p:cNvPr>
              <p:cNvSpPr txBox="1">
                <a:spLocks noRot="1" noChangeAspect="1" noMove="1" noResize="1" noEditPoints="1" noAdjustHandles="1" noChangeArrowheads="1" noChangeShapeType="1" noTextEdit="1"/>
              </p:cNvSpPr>
              <p:nvPr/>
            </p:nvSpPr>
            <p:spPr>
              <a:xfrm>
                <a:off x="1" y="3364412"/>
                <a:ext cx="12192000" cy="642933"/>
              </a:xfrm>
              <a:prstGeom prst="rect">
                <a:avLst/>
              </a:prstGeom>
              <a:blipFill>
                <a:blip r:embed="rId2"/>
                <a:stretch>
                  <a:fillRect/>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38703746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INN-1-3 : Investigadores per cápita </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Número de investigadores por cada millón de habitantes</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867020"/>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err="1">
                <a:ln>
                  <a:noFill/>
                </a:ln>
                <a:solidFill>
                  <a:prstClr val="black">
                    <a:lumMod val="85000"/>
                    <a:lumOff val="15000"/>
                  </a:prstClr>
                </a:solidFill>
                <a:effectLst/>
                <a:uLnTx/>
                <a:uFillTx/>
                <a:latin typeface="Calibri" panose="020F0502020204030204"/>
                <a:ea typeface="+mn-ea"/>
                <a:cs typeface="Arial" panose="020B0604020202020204" pitchFamily="34" charset="0"/>
              </a:rPr>
              <a:t>MinCiencias</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DANE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707886"/>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Investigadores por cada millón de habitantes.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5341473"/>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la proporción de investigadores respecto a la población.</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2C757F4F-1C15-CB84-E454-B0C424D5DF5B}"/>
                  </a:ext>
                </a:extLst>
              </p:cNvPr>
              <p:cNvSpPr txBox="1"/>
              <p:nvPr/>
            </p:nvSpPr>
            <p:spPr>
              <a:xfrm>
                <a:off x="1" y="3364412"/>
                <a:ext cx="12192000" cy="642933"/>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𝐼𝑁𝑁</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𝑁</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ú</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𝑚𝑒𝑟𝑜</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𝑑𝑒</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𝑖𝑛𝑣𝑒𝑠𝑡𝑖𝑔𝑎𝑑𝑜𝑟𝑒𝑠</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𝑃𝑜𝑏𝑙𝑎𝑐𝑖</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ó</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den>
                      </m:f>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∗1.000.000</m:t>
                      </m:r>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2C757F4F-1C15-CB84-E454-B0C424D5DF5B}"/>
                  </a:ext>
                </a:extLst>
              </p:cNvPr>
              <p:cNvSpPr txBox="1">
                <a:spLocks noRot="1" noChangeAspect="1" noMove="1" noResize="1" noEditPoints="1" noAdjustHandles="1" noChangeArrowheads="1" noChangeShapeType="1" noTextEdit="1"/>
              </p:cNvSpPr>
              <p:nvPr/>
            </p:nvSpPr>
            <p:spPr>
              <a:xfrm>
                <a:off x="1" y="3364412"/>
                <a:ext cx="12192000" cy="642933"/>
              </a:xfrm>
              <a:prstGeom prst="rect">
                <a:avLst/>
              </a:prstGeom>
              <a:blipFill>
                <a:blip r:embed="rId2"/>
                <a:stretch>
                  <a:fillRect/>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14163876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INN-1-4 : Inversión en ACTI</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Inversión en actividades de ciencia, tecnología e innovación como proporción del PIB</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err="1">
                <a:ln>
                  <a:noFill/>
                </a:ln>
                <a:solidFill>
                  <a:prstClr val="black">
                    <a:lumMod val="85000"/>
                    <a:lumOff val="15000"/>
                  </a:prstClr>
                </a:solidFill>
                <a:effectLst/>
                <a:uLnTx/>
                <a:uFillTx/>
                <a:latin typeface="Calibri" panose="020F0502020204030204"/>
                <a:ea typeface="+mn-ea"/>
                <a:cs typeface="Arial" panose="020B0604020202020204" pitchFamily="34" charset="0"/>
              </a:rPr>
              <a:t>OCyT</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Proporción.</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la inversión en ACTI respecto al PIB correspondiente.</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A8675BE5-0D00-6178-DE9A-E3CA51E2129F}"/>
                  </a:ext>
                </a:extLst>
              </p:cNvPr>
              <p:cNvSpPr txBox="1"/>
              <p:nvPr/>
            </p:nvSpPr>
            <p:spPr>
              <a:xfrm>
                <a:off x="1" y="3364412"/>
                <a:ext cx="12192000" cy="644600"/>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𝐼𝑁𝑁</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−1−4=</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𝐼𝑛𝑣𝑒𝑟𝑠𝑖</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ó</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𝑒𝑛</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𝑎𝑐𝑡𝑖𝑣𝑖𝑑𝑎𝑑𝑒𝑠</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𝑑𝑒</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𝑐𝑖𝑒𝑛𝑐𝑖𝑎</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𝑡𝑒𝑐𝑛𝑜𝑙𝑜𝑔</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í</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𝑖𝑛𝑛𝑜𝑣𝑎𝑐𝑖</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ó</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num>
                        <m:den>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𝑃𝐼𝐵</m:t>
                          </m:r>
                        </m:den>
                      </m:f>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A8675BE5-0D00-6178-DE9A-E3CA51E2129F}"/>
                  </a:ext>
                </a:extLst>
              </p:cNvPr>
              <p:cNvSpPr txBox="1">
                <a:spLocks noRot="1" noChangeAspect="1" noMove="1" noResize="1" noEditPoints="1" noAdjustHandles="1" noChangeArrowheads="1" noChangeShapeType="1" noTextEdit="1"/>
              </p:cNvSpPr>
              <p:nvPr/>
            </p:nvSpPr>
            <p:spPr>
              <a:xfrm>
                <a:off x="1" y="3364412"/>
                <a:ext cx="12192000" cy="644600"/>
              </a:xfrm>
              <a:prstGeom prst="rect">
                <a:avLst/>
              </a:prstGeom>
              <a:blipFill>
                <a:blip r:embed="rId2"/>
                <a:stretch>
                  <a:fillRect/>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22722669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INN-1-5 : </a:t>
            </a:r>
            <a:r>
              <a:rPr lang="es-MX" b="1" dirty="0">
                <a:solidFill>
                  <a:schemeClr val="accent1">
                    <a:lumMod val="50000"/>
                  </a:schemeClr>
                </a:solidFill>
                <a:latin typeface="+mn-lt"/>
              </a:rPr>
              <a:t>Productividad de la investigación científica</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1" y="3364412"/>
                <a:ext cx="12192000" cy="703847"/>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𝐼𝑁𝑁</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−1−5=</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𝑁</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ú</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𝑚𝑒𝑟𝑜</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𝑑𝑒</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𝑝𝑟𝑜𝑑𝑢𝑐𝑡𝑜𝑠</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𝑑𝑒</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𝑖𝑛𝑣𝑒𝑠𝑡𝑖𝑔𝑎𝑐𝑖</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ó</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𝑛𝑣𝑒𝑠𝑡𝑖𝑔𝑎𝑑𝑜𝑟𝑒𝑠</m:t>
                          </m:r>
                        </m:den>
                      </m:f>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1" y="3364412"/>
                <a:ext cx="12192000" cy="703847"/>
              </a:xfrm>
              <a:prstGeom prst="rect">
                <a:avLst/>
              </a:prstGeom>
              <a:blipFill>
                <a:blip r:embed="rId2"/>
                <a:stretch>
                  <a:fillRect/>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Número de productos de investigación sobre el total de investigadores en el territorio</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458535"/>
            <a:ext cx="4969751" cy="113877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Producción bibliográfica presente en los servicios de indexación de prestigio, dentro de los que se encuentran </a:t>
            </a:r>
            <a:r>
              <a:rPr kumimoji="0" lang="es-MX" sz="1600" b="0" i="0" u="none" strike="noStrike" kern="1200" cap="none" spc="0" normalizeH="0" baseline="0" noProof="0" dirty="0" err="1">
                <a:ln>
                  <a:noFill/>
                </a:ln>
                <a:solidFill>
                  <a:prstClr val="black">
                    <a:lumMod val="85000"/>
                    <a:lumOff val="15000"/>
                  </a:prstClr>
                </a:solidFill>
                <a:effectLst/>
                <a:uLnTx/>
                <a:uFillTx/>
                <a:latin typeface="Calibri" panose="020F0502020204030204"/>
                <a:ea typeface="+mn-ea"/>
                <a:cs typeface="Arial" panose="020B0604020202020204" pitchFamily="34" charset="0"/>
              </a:rPr>
              <a:t>WoS</a:t>
            </a:r>
            <a:r>
              <a:rPr kumimoji="0" lang="es-MX"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SCIELO y SCOPUS Colciencias - </a:t>
            </a:r>
            <a:r>
              <a:rPr kumimoji="0" lang="es-MX" sz="1600" b="0" i="0" u="none" strike="noStrike" kern="1200" cap="none" spc="0" normalizeH="0" baseline="0" noProof="0" dirty="0" err="1">
                <a:ln>
                  <a:noFill/>
                </a:ln>
                <a:solidFill>
                  <a:prstClr val="black">
                    <a:lumMod val="85000"/>
                    <a:lumOff val="15000"/>
                  </a:prstClr>
                </a:solidFill>
                <a:effectLst/>
                <a:uLnTx/>
                <a:uFillTx/>
                <a:latin typeface="Calibri" panose="020F0502020204030204"/>
                <a:ea typeface="+mn-ea"/>
                <a:cs typeface="Arial" panose="020B0604020202020204" pitchFamily="34" charset="0"/>
              </a:rPr>
              <a:t>Minciencias</a:t>
            </a:r>
            <a:r>
              <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646331"/>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Productos de investigación por investigador.</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5118156"/>
            <a:ext cx="4969751" cy="369332"/>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la producción científica respecto a sus investigadores.</a:t>
            </a:r>
          </a:p>
        </p:txBody>
      </p:sp>
    </p:spTree>
    <p:extLst>
      <p:ext uri="{BB962C8B-B14F-4D97-AF65-F5344CB8AC3E}">
        <p14:creationId xmlns:p14="http://schemas.microsoft.com/office/powerpoint/2010/main" val="617180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dirty="0">
                <a:solidFill>
                  <a:schemeClr val="accent1">
                    <a:lumMod val="50000"/>
                  </a:schemeClr>
                </a:solidFill>
                <a:latin typeface="+mn-lt"/>
              </a:rPr>
              <a:t>INN-1-6: </a:t>
            </a:r>
            <a:r>
              <a:rPr lang="es-ES" b="1" dirty="0">
                <a:solidFill>
                  <a:schemeClr val="accent1">
                    <a:lumMod val="50000"/>
                  </a:schemeClr>
                </a:solidFill>
                <a:latin typeface="+mn-lt"/>
              </a:rPr>
              <a:t> Sinergia de la investigación</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86149" y="1190611"/>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Descripción: </a:t>
            </a:r>
            <a:r>
              <a:rPr kumimoji="0" lang="es-CO" sz="21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Propórción</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de todas las publicaciones que han tenido la participación de 2 o más actores nacionales  en el departamento sobre el número total de productos de investigación.</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28529" y="5926754"/>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err="1">
                <a:ln>
                  <a:noFill/>
                </a:ln>
                <a:solidFill>
                  <a:prstClr val="black">
                    <a:lumMod val="85000"/>
                    <a:lumOff val="15000"/>
                  </a:prstClr>
                </a:solidFill>
                <a:effectLst/>
                <a:uLnTx/>
                <a:uFillTx/>
                <a:latin typeface="Calibri" panose="020F0502020204030204"/>
                <a:ea typeface="+mn-ea"/>
                <a:cs typeface="Arial" panose="020B0604020202020204" pitchFamily="34" charset="0"/>
              </a:rPr>
              <a:t>Scopus</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000" b="0" i="0" u="none" strike="noStrike" kern="1200" cap="none" spc="0" normalizeH="0" baseline="0" noProof="0" dirty="0" err="1">
                <a:ln>
                  <a:noFill/>
                </a:ln>
                <a:solidFill>
                  <a:prstClr val="black">
                    <a:lumMod val="85000"/>
                    <a:lumOff val="15000"/>
                  </a:prstClr>
                </a:solidFill>
                <a:effectLst/>
                <a:uLnTx/>
                <a:uFillTx/>
                <a:latin typeface="Calibri" panose="020F0502020204030204"/>
                <a:ea typeface="+mn-ea"/>
                <a:cs typeface="Arial" panose="020B0604020202020204" pitchFamily="34" charset="0"/>
              </a:rPr>
              <a:t>Science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000" b="0" i="0" u="none" strike="noStrike" kern="1200" cap="none" spc="0" normalizeH="0" baseline="0" noProof="0" dirty="0" err="1">
                <a:ln>
                  <a:noFill/>
                </a:ln>
                <a:solidFill>
                  <a:prstClr val="black">
                    <a:lumMod val="85000"/>
                    <a:lumOff val="15000"/>
                  </a:prstClr>
                </a:solidFill>
                <a:effectLst/>
                <a:uLnTx/>
                <a:uFillTx/>
                <a:latin typeface="Calibri" panose="020F0502020204030204"/>
                <a:ea typeface="+mn-ea"/>
                <a:cs typeface="Arial" panose="020B0604020202020204" pitchFamily="34" charset="0"/>
              </a:rPr>
              <a:t>direct</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188346" y="2523546"/>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28528" y="4975838"/>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 </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Proporción</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28529" y="5455799"/>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 </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Anual</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1063" y="4924525"/>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 </a:t>
            </a:r>
            <a:r>
              <a:rPr kumimoji="0" lang="es-CO" sz="200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1062" y="5391111"/>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 </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1061" y="5918115"/>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 </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a:t>
            </a: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648149"/>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Analizar la cooperación regional en investigación.</a:t>
            </a:r>
          </a:p>
        </p:txBody>
      </p:sp>
      <p:sp>
        <p:nvSpPr>
          <p:cNvPr id="2" name="CuadroTexto 1">
            <a:extLst>
              <a:ext uri="{FF2B5EF4-FFF2-40B4-BE49-F238E27FC236}">
                <a16:creationId xmlns:a16="http://schemas.microsoft.com/office/drawing/2014/main" id="{18275A21-DBF9-914B-A852-D8A896B901D7}"/>
              </a:ext>
            </a:extLst>
          </p:cNvPr>
          <p:cNvSpPr txBox="1"/>
          <p:nvPr/>
        </p:nvSpPr>
        <p:spPr>
          <a:xfrm>
            <a:off x="2383971" y="1796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6CBE4403-CC11-7449-9F74-FD9AC84CED2C}"/>
                  </a:ext>
                </a:extLst>
              </p:cNvPr>
              <p:cNvSpPr txBox="1"/>
              <p:nvPr/>
            </p:nvSpPr>
            <p:spPr>
              <a:xfrm>
                <a:off x="1311920" y="3395158"/>
                <a:ext cx="9582796" cy="637675"/>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𝐼𝑁𝑁</m:t>
                      </m:r>
                      <m:r>
                        <a:rPr kumimoji="0" lang="es-E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16=</m:t>
                      </m:r>
                      <m:f>
                        <m:fPr>
                          <m:ctrlPr>
                            <a:rPr kumimoji="0" lang="es-E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E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𝑃𝑢𝑏𝑙𝑖𝑐𝑎𝑐𝑖𝑜𝑛𝑒𝑠</m:t>
                          </m:r>
                          <m:r>
                            <a:rPr kumimoji="0" lang="es-E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m:t>
                          </m:r>
                          <m:r>
                            <a:rPr kumimoji="0" lang="es-E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2 </m:t>
                          </m:r>
                          <m:r>
                            <a:rPr kumimoji="0" lang="es-E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m:t>
                          </m:r>
                          <m:r>
                            <a:rPr kumimoji="0" lang="es-E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r>
                            <a:rPr kumimoji="0" lang="es-E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á</m:t>
                          </m:r>
                          <m:r>
                            <a:rPr kumimoji="0" lang="es-E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r>
                            <a:rPr kumimoji="0" lang="es-E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𝑎𝑐𝑡𝑜𝑟𝑒𝑠</m:t>
                          </m:r>
                        </m:num>
                        <m:den>
                          <m:r>
                            <a:rPr kumimoji="0" lang="es-E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𝑇𝑜𝑡𝑎𝑙</m:t>
                          </m:r>
                          <m:r>
                            <a:rPr kumimoji="0" lang="es-E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m:t>
                          </m:r>
                          <m:r>
                            <a:rPr kumimoji="0" lang="es-E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𝑝𝑟𝑜𝑑𝑢𝑐𝑡𝑜𝑠</m:t>
                          </m:r>
                        </m:den>
                      </m:f>
                    </m:oMath>
                  </m:oMathPara>
                </a14:m>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CuadroTexto 17">
                <a:extLst>
                  <a:ext uri="{FF2B5EF4-FFF2-40B4-BE49-F238E27FC236}">
                    <a16:creationId xmlns:a16="http://schemas.microsoft.com/office/drawing/2014/main" id="{6CBE4403-CC11-7449-9F74-FD9AC84CED2C}"/>
                  </a:ext>
                </a:extLst>
              </p:cNvPr>
              <p:cNvSpPr txBox="1">
                <a:spLocks noRot="1" noChangeAspect="1" noMove="1" noResize="1" noEditPoints="1" noAdjustHandles="1" noChangeArrowheads="1" noChangeShapeType="1" noTextEdit="1"/>
              </p:cNvSpPr>
              <p:nvPr/>
            </p:nvSpPr>
            <p:spPr>
              <a:xfrm>
                <a:off x="1311920" y="3395158"/>
                <a:ext cx="9582796" cy="637675"/>
              </a:xfrm>
              <a:prstGeom prst="rect">
                <a:avLst/>
              </a:prstGeom>
              <a:blipFill>
                <a:blip r:embed="rId2"/>
                <a:stretch>
                  <a:fillRect/>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1401286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dirty="0">
                <a:solidFill>
                  <a:schemeClr val="accent1">
                    <a:lumMod val="50000"/>
                  </a:schemeClr>
                </a:solidFill>
                <a:latin typeface="+mn-lt"/>
                <a:cs typeface="Calibri"/>
              </a:rPr>
              <a:t>INS-3-2</a:t>
            </a:r>
            <a:r>
              <a:rPr lang="es-ES" b="1" dirty="0">
                <a:solidFill>
                  <a:schemeClr val="accent1">
                    <a:lumMod val="50000"/>
                  </a:schemeClr>
                </a:solidFill>
                <a:latin typeface="+mn-lt"/>
                <a:cs typeface="Calibri"/>
              </a:rPr>
              <a:t>:</a:t>
            </a:r>
            <a:r>
              <a:rPr lang="es-ES" dirty="0">
                <a:solidFill>
                  <a:schemeClr val="accent1">
                    <a:lumMod val="50000"/>
                  </a:schemeClr>
                </a:solidFill>
                <a:latin typeface="+mn-lt"/>
                <a:cs typeface="Calibri"/>
              </a:rPr>
              <a:t> </a:t>
            </a:r>
            <a:r>
              <a:rPr lang="es-ES" b="1" dirty="0">
                <a:solidFill>
                  <a:schemeClr val="accent1">
                    <a:lumMod val="50000"/>
                  </a:schemeClr>
                </a:solidFill>
                <a:latin typeface="+mn-lt"/>
                <a:cs typeface="Calibri"/>
              </a:rPr>
              <a:t> Transparencia en el uso de regalías</a:t>
            </a:r>
            <a:endParaRPr lang="es-419" b="1" dirty="0">
              <a:solidFill>
                <a:schemeClr val="accent1">
                  <a:lumMod val="50000"/>
                </a:schemeClr>
              </a:solidFill>
              <a:latin typeface="+mn-lt"/>
              <a:cs typeface="Calibri"/>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128051"/>
            <a:ext cx="12019701" cy="1174790"/>
          </a:xfrm>
          <a:prstGeom prst="roundRect">
            <a:avLst/>
          </a:prstGeom>
          <a:solidFill>
            <a:schemeClr val="accent6">
              <a:lumMod val="20000"/>
              <a:lumOff val="80000"/>
            </a:schemeClr>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a:rPr>
              <a:t>Definición</a:t>
            </a:r>
            <a:r>
              <a:rPr kumimoji="0" lang="es-CO" sz="2100" b="0" i="0" u="none" strike="noStrike" kern="1200" cap="none" spc="0" normalizeH="0" baseline="0" noProof="0" dirty="0">
                <a:ln>
                  <a:noFill/>
                </a:ln>
                <a:solidFill>
                  <a:schemeClr val="accent1"/>
                </a:solidFill>
                <a:effectLst/>
                <a:uLnTx/>
                <a:uFillTx/>
                <a:latin typeface="Calibri" panose="020F0502020204030204"/>
                <a:ea typeface="+mn-ea"/>
                <a:cs typeface="Arial"/>
              </a:rPr>
              <a:t>:</a:t>
            </a:r>
            <a:r>
              <a:rPr lang="es-CO" sz="2100" dirty="0">
                <a:latin typeface="Calibri" panose="020F0502020204030204"/>
                <a:cs typeface="Arial"/>
              </a:rPr>
              <a:t> </a:t>
            </a:r>
            <a:r>
              <a:rPr kumimoji="0" lang="es-CO" sz="2100" b="0" i="0" u="none" strike="noStrike" kern="1200" cap="none" spc="0" normalizeH="0" baseline="0" noProof="0" dirty="0">
                <a:ln>
                  <a:noFill/>
                </a:ln>
                <a:effectLst/>
                <a:uLnTx/>
                <a:uFillTx/>
                <a:latin typeface="Calibri" panose="020F0502020204030204"/>
                <a:ea typeface="+mn-ea"/>
                <a:cs typeface="Arial"/>
              </a:rPr>
              <a:t> </a:t>
            </a:r>
            <a:r>
              <a:rPr kumimoji="0" lang="es-CO" sz="2100" b="0" i="0" u="none" strike="noStrike" kern="1200" cap="none" spc="0" normalizeH="0" baseline="0" noProof="0" dirty="0">
                <a:ln>
                  <a:noFill/>
                </a:ln>
                <a:solidFill>
                  <a:schemeClr val="tx1"/>
                </a:solidFill>
                <a:effectLst/>
                <a:uLnTx/>
                <a:uFillTx/>
                <a:latin typeface="Calibri" panose="020F0502020204030204"/>
                <a:ea typeface="+mn-ea"/>
                <a:cs typeface="Arial"/>
              </a:rPr>
              <a:t>Promedio </a:t>
            </a:r>
            <a:r>
              <a:rPr lang="es-CO" sz="2100" dirty="0">
                <a:solidFill>
                  <a:schemeClr val="tx1"/>
                </a:solidFill>
                <a:latin typeface="Calibri" panose="020F0502020204030204"/>
                <a:cs typeface="Arial"/>
              </a:rPr>
              <a:t>de los puntajes de la gobernación y las alcaldías municipales </a:t>
            </a:r>
            <a:r>
              <a:rPr kumimoji="0" lang="es-CO" sz="2100" b="0" i="0" u="none" strike="noStrike" kern="1200" cap="none" spc="0" normalizeH="0" baseline="0" noProof="0" dirty="0">
                <a:ln>
                  <a:noFill/>
                </a:ln>
                <a:solidFill>
                  <a:schemeClr val="tx1"/>
                </a:solidFill>
                <a:effectLst/>
                <a:uLnTx/>
                <a:uFillTx/>
                <a:latin typeface="Calibri" panose="020F0502020204030204"/>
                <a:ea typeface="+mn-ea"/>
                <a:cs typeface="Arial"/>
              </a:rPr>
              <a:t>en el </a:t>
            </a:r>
            <a:r>
              <a:rPr lang="es-CO" sz="2100" dirty="0">
                <a:solidFill>
                  <a:schemeClr val="tx1"/>
                </a:solidFill>
                <a:latin typeface="Calibri" panose="020F0502020204030204"/>
                <a:cs typeface="Arial"/>
              </a:rPr>
              <a:t>componente de cobertura del </a:t>
            </a:r>
            <a:r>
              <a:rPr kumimoji="0" lang="es-CO" sz="2100" b="0" i="0" u="none" strike="noStrike" kern="1200" cap="none" spc="0" normalizeH="0" baseline="0" noProof="0" dirty="0">
                <a:ln>
                  <a:noFill/>
                </a:ln>
                <a:solidFill>
                  <a:schemeClr val="tx1"/>
                </a:solidFill>
                <a:effectLst/>
                <a:uLnTx/>
                <a:uFillTx/>
                <a:latin typeface="Calibri" panose="020F0502020204030204"/>
                <a:ea typeface="+mn-ea"/>
                <a:cs typeface="Arial"/>
              </a:rPr>
              <a:t>Índice de Gestión de Proyectos de Regalías </a:t>
            </a:r>
            <a:r>
              <a:rPr lang="es-CO" sz="2100" dirty="0">
                <a:solidFill>
                  <a:schemeClr val="tx1"/>
                </a:solidFill>
                <a:latin typeface="Calibri" panose="020F0502020204030204"/>
                <a:cs typeface="Arial"/>
              </a:rPr>
              <a:t>ponderado por la inversión total en proyectos </a:t>
            </a:r>
            <a:r>
              <a:rPr kumimoji="0" lang="es-CO" sz="2100" b="0" i="0" u="none" strike="noStrike" kern="1200" cap="none" spc="0" normalizeH="0" baseline="0" noProof="0" dirty="0">
                <a:ln>
                  <a:noFill/>
                </a:ln>
                <a:solidFill>
                  <a:schemeClr val="tx1"/>
                </a:solidFill>
                <a:effectLst/>
                <a:uLnTx/>
                <a:uFillTx/>
                <a:latin typeface="Calibri" panose="020F0502020204030204"/>
                <a:ea typeface="+mn-ea"/>
                <a:cs typeface="Arial"/>
              </a:rPr>
              <a:t>de</a:t>
            </a:r>
            <a:r>
              <a:rPr lang="es-CO" sz="2100" dirty="0">
                <a:solidFill>
                  <a:schemeClr val="tx1"/>
                </a:solidFill>
                <a:latin typeface="Calibri" panose="020F0502020204030204"/>
                <a:cs typeface="Arial"/>
              </a:rPr>
              <a:t> regalías.</a:t>
            </a:r>
            <a:endParaRPr lang="es-ES" sz="2100" b="0" i="0" u="none" strike="noStrike" kern="1200" cap="none" spc="0" normalizeH="0" baseline="0" noProof="0" dirty="0">
              <a:ln>
                <a:noFill/>
              </a:ln>
              <a:solidFill>
                <a:schemeClr val="tx1"/>
              </a:solidFill>
              <a:effectLst/>
              <a:uLnTx/>
              <a:uFillTx/>
              <a:latin typeface="Calibri" panose="020F0502020204030204"/>
              <a:ea typeface="Calibri"/>
              <a:cs typeface="Arial" panose="020B0604020202020204" pitchFamily="34" charset="0"/>
            </a:endParaRP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817877"/>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Índice de gestión de proyectos de regalías – DNP</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8257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Puntaje entre 0 y 100.</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5292330"/>
            <a:ext cx="4969751" cy="400110"/>
          </a:xfrm>
          <a:prstGeom prst="rect">
            <a:avLst/>
          </a:prstGeom>
          <a:solidFill>
            <a:srgbClr val="EADBF5"/>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a:rPr>
              <a:t>Periodicidad:</a:t>
            </a:r>
            <a:r>
              <a:rPr lang="es-CO" sz="2000" dirty="0">
                <a:latin typeface="Calibri" panose="020F0502020204030204"/>
                <a:cs typeface="Arial"/>
              </a:rPr>
              <a:t>  </a:t>
            </a:r>
            <a:r>
              <a:rPr lang="es-CO" sz="2000" dirty="0">
                <a:solidFill>
                  <a:schemeClr val="tx1"/>
                </a:solidFill>
                <a:latin typeface="Calibri" panose="020F0502020204030204"/>
                <a:cs typeface="Arial"/>
              </a:rPr>
              <a:t>Trimestral</a:t>
            </a:r>
            <a:r>
              <a:rPr kumimoji="0" lang="es-CO" sz="2000" b="0" i="0" u="none" strike="noStrike" kern="1200" cap="none" spc="0" normalizeH="0" baseline="0" noProof="0" dirty="0">
                <a:ln>
                  <a:noFill/>
                </a:ln>
                <a:effectLst/>
                <a:uLnTx/>
                <a:uFillTx/>
                <a:latin typeface="Calibri" panose="020F0502020204030204"/>
                <a:ea typeface="+mn-ea"/>
                <a:cs typeface="Arial"/>
              </a:rPr>
              <a:t>.</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8257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52923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8193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a:rPr>
              <a:t>Objetivo</a:t>
            </a:r>
            <a:r>
              <a:rPr kumimoji="0" lang="es-CO" sz="2100" b="0" i="0" u="none" strike="noStrike" kern="1200" cap="none" spc="0" normalizeH="0" baseline="0" noProof="0" dirty="0">
                <a:ln>
                  <a:noFill/>
                </a:ln>
                <a:solidFill>
                  <a:schemeClr val="accent1"/>
                </a:solidFill>
                <a:effectLst/>
                <a:uLnTx/>
                <a:uFillTx/>
                <a:latin typeface="Calibri" panose="020F0502020204030204"/>
                <a:ea typeface="+mn-ea"/>
                <a:cs typeface="Arial"/>
              </a:rPr>
              <a:t>:</a:t>
            </a:r>
            <a:r>
              <a:rPr lang="es-CO" sz="2100" dirty="0">
                <a:latin typeface="Calibri" panose="020F0502020204030204"/>
                <a:cs typeface="Arial"/>
              </a:rPr>
              <a:t> </a:t>
            </a:r>
            <a:r>
              <a:rPr kumimoji="0" lang="es-CO" sz="2100" b="0" i="0" u="none" strike="noStrike" kern="1200" cap="none" spc="0" normalizeH="0" baseline="0" noProof="0" dirty="0">
                <a:ln>
                  <a:noFill/>
                </a:ln>
                <a:effectLst/>
                <a:uLnTx/>
                <a:uFillTx/>
                <a:latin typeface="Calibri" panose="020F0502020204030204"/>
                <a:ea typeface="+mn-ea"/>
                <a:cs typeface="Arial"/>
              </a:rPr>
              <a:t> </a:t>
            </a:r>
            <a:r>
              <a:rPr kumimoji="0" lang="es-CO" sz="2100" b="0" i="0" u="none" strike="noStrike" kern="1200" cap="none" spc="0" normalizeH="0" baseline="0" noProof="0" dirty="0">
                <a:ln>
                  <a:noFill/>
                </a:ln>
                <a:solidFill>
                  <a:schemeClr val="tx1"/>
                </a:solidFill>
                <a:effectLst/>
                <a:uLnTx/>
                <a:uFillTx/>
                <a:latin typeface="Calibri" panose="020F0502020204030204"/>
                <a:ea typeface="+mn-ea"/>
                <a:cs typeface="Arial"/>
              </a:rPr>
              <a:t>Evaluar </a:t>
            </a:r>
            <a:r>
              <a:rPr lang="es-CO" sz="2100" dirty="0">
                <a:solidFill>
                  <a:schemeClr val="tx1"/>
                </a:solidFill>
                <a:latin typeface="Calibri" panose="020F0502020204030204"/>
                <a:cs typeface="Arial"/>
              </a:rPr>
              <a:t>la transparencia </a:t>
            </a:r>
            <a:r>
              <a:rPr kumimoji="0" lang="es-CO" sz="2100" b="0" i="0" u="none" strike="noStrike" kern="1200" cap="none" spc="0" normalizeH="0" baseline="0" noProof="0" dirty="0">
                <a:ln>
                  <a:noFill/>
                </a:ln>
                <a:solidFill>
                  <a:schemeClr val="tx1"/>
                </a:solidFill>
                <a:effectLst/>
                <a:uLnTx/>
                <a:uFillTx/>
                <a:latin typeface="Calibri" panose="020F0502020204030204"/>
                <a:ea typeface="+mn-ea"/>
                <a:cs typeface="Arial"/>
              </a:rPr>
              <a:t>de las entidades públicas en el manejo de las regalías.</a:t>
            </a:r>
          </a:p>
        </p:txBody>
      </p:sp>
      <p:pic>
        <p:nvPicPr>
          <p:cNvPr id="3" name="Image 3">
            <a:extLst>
              <a:ext uri="{FF2B5EF4-FFF2-40B4-BE49-F238E27FC236}">
                <a16:creationId xmlns:a16="http://schemas.microsoft.com/office/drawing/2014/main" id="{15C20B77-F60F-412C-AFC5-93DA63C474A7}"/>
              </a:ext>
            </a:extLst>
          </p:cNvPr>
          <p:cNvPicPr>
            <a:picLocks noChangeAspect="1"/>
          </p:cNvPicPr>
          <p:nvPr/>
        </p:nvPicPr>
        <p:blipFill>
          <a:blip r:embed="rId2"/>
          <a:stretch>
            <a:fillRect/>
          </a:stretch>
        </p:blipFill>
        <p:spPr>
          <a:xfrm>
            <a:off x="324928" y="3428867"/>
            <a:ext cx="11556520" cy="891662"/>
          </a:xfrm>
          <a:prstGeom prst="rect">
            <a:avLst/>
          </a:prstGeom>
        </p:spPr>
      </p:pic>
    </p:spTree>
    <p:extLst>
      <p:ext uri="{BB962C8B-B14F-4D97-AF65-F5344CB8AC3E}">
        <p14:creationId xmlns:p14="http://schemas.microsoft.com/office/powerpoint/2010/main" val="11329929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b="1" dirty="0">
                <a:solidFill>
                  <a:schemeClr val="accent1">
                    <a:lumMod val="50000"/>
                  </a:schemeClr>
                </a:solidFill>
                <a:latin typeface="+mn-lt"/>
              </a:rPr>
              <a:t>INN-2-1 </a:t>
            </a:r>
            <a:r>
              <a:rPr lang="es-ES" dirty="0">
                <a:solidFill>
                  <a:schemeClr val="accent1">
                    <a:lumMod val="50000"/>
                  </a:schemeClr>
                </a:solidFill>
                <a:latin typeface="+mn-lt"/>
              </a:rPr>
              <a:t>: </a:t>
            </a:r>
            <a:r>
              <a:rPr lang="es-ES" b="1" dirty="0">
                <a:solidFill>
                  <a:schemeClr val="accent1">
                    <a:lumMod val="50000"/>
                  </a:schemeClr>
                </a:solidFill>
                <a:latin typeface="+mn-lt"/>
              </a:rPr>
              <a:t>Patentes</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86149" y="1307602"/>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Descripción: </a:t>
            </a:r>
            <a:r>
              <a:rPr lang="es-CO" sz="2100" dirty="0">
                <a:solidFill>
                  <a:schemeClr val="tx1"/>
                </a:solidFill>
                <a:latin typeface="+mn-lt"/>
              </a:rPr>
              <a:t>Promedio móvil de los últimos tres años de las patentes concedidas en el departamento, por cada millón de habitantes.</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851187" y="5790525"/>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Fuente:</a:t>
            </a:r>
            <a:r>
              <a:rPr lang="es-CO" sz="2000" dirty="0">
                <a:solidFill>
                  <a:schemeClr val="tx1">
                    <a:lumMod val="85000"/>
                    <a:lumOff val="15000"/>
                  </a:schemeClr>
                </a:solidFill>
                <a:latin typeface="+mn-lt"/>
              </a:rPr>
              <a:t>  </a:t>
            </a:r>
          </a:p>
          <a:p>
            <a:r>
              <a:rPr lang="es-CO" sz="2000" dirty="0">
                <a:solidFill>
                  <a:schemeClr val="tx1"/>
                </a:solidFill>
                <a:latin typeface="+mn-lt"/>
              </a:rPr>
              <a:t>Superintendencia de industria y comercio</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9" y="2095642"/>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Fórmula de cálculo:</a:t>
            </a:r>
            <a:endParaRPr lang="es-CO" sz="2000" dirty="0">
              <a:solidFill>
                <a:schemeClr val="tx1"/>
              </a:solidFill>
              <a:latin typeface="+mn-lt"/>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851186" y="4513543"/>
            <a:ext cx="4969751" cy="707886"/>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Unidad de medida: </a:t>
            </a:r>
            <a:r>
              <a:rPr lang="es-CO" sz="2000" dirty="0">
                <a:solidFill>
                  <a:schemeClr val="tx1">
                    <a:lumMod val="85000"/>
                    <a:lumOff val="15000"/>
                  </a:schemeClr>
                </a:solidFill>
                <a:latin typeface="+mn-lt"/>
              </a:rPr>
              <a:t>Por cada millon de habitantes</a:t>
            </a:r>
            <a:endParaRPr lang="es-CO" sz="2000" dirty="0">
              <a:solidFill>
                <a:schemeClr val="tx1"/>
              </a:solidFill>
              <a:latin typeface="+mn-lt"/>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851187" y="531957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Periodicidad: </a:t>
            </a:r>
            <a:r>
              <a:rPr lang="es-CO" sz="2000" dirty="0">
                <a:solidFill>
                  <a:schemeClr val="tx1"/>
                </a:solidFill>
                <a:latin typeface="+mn-lt"/>
              </a:rPr>
              <a:t>Anual</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254948" y="4513543"/>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Variable inversa: </a:t>
            </a:r>
            <a:r>
              <a:rPr lang="es-CO" sz="2000" b="1" dirty="0">
                <a:solidFill>
                  <a:schemeClr val="tx1"/>
                </a:solidFill>
                <a:latin typeface="+mn-lt"/>
              </a:rPr>
              <a:t>No</a:t>
            </a:r>
            <a:endParaRPr lang="es-CO" sz="2000" dirty="0">
              <a:solidFill>
                <a:schemeClr val="tx1"/>
              </a:solidFill>
              <a:latin typeface="+mn-lt"/>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254947" y="4980129"/>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¿Tiene casos de No aplica?: </a:t>
            </a:r>
            <a:r>
              <a:rPr lang="es-CO" sz="2000" dirty="0">
                <a:solidFill>
                  <a:schemeClr val="tx1"/>
                </a:solidFill>
                <a:latin typeface="+mn-lt"/>
              </a:rPr>
              <a:t>No</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254946" y="5507133"/>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Requiere imputación: </a:t>
            </a:r>
            <a:r>
              <a:rPr lang="es-CO" sz="2000" dirty="0">
                <a:solidFill>
                  <a:schemeClr val="tx1"/>
                </a:solidFill>
                <a:latin typeface="+mn-lt"/>
              </a:rPr>
              <a:t>No</a:t>
            </a:r>
          </a:p>
        </p:txBody>
      </p:sp>
      <p:sp>
        <p:nvSpPr>
          <p:cNvPr id="37" name="CuadroTexto 36">
            <a:extLst>
              <a:ext uri="{FF2B5EF4-FFF2-40B4-BE49-F238E27FC236}">
                <a16:creationId xmlns:a16="http://schemas.microsoft.com/office/drawing/2014/main" id="{2F7F4796-FEAA-B617-4DEC-376F0F93677D}"/>
              </a:ext>
            </a:extLst>
          </p:cNvPr>
          <p:cNvSpPr txBox="1"/>
          <p:nvPr/>
        </p:nvSpPr>
        <p:spPr>
          <a:xfrm>
            <a:off x="104868" y="500948"/>
            <a:ext cx="1201970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Objetivo</a:t>
            </a:r>
            <a:r>
              <a:rPr lang="es-CO" sz="2100" dirty="0">
                <a:solidFill>
                  <a:schemeClr val="tx1">
                    <a:lumMod val="85000"/>
                    <a:lumOff val="15000"/>
                  </a:schemeClr>
                </a:solidFill>
                <a:latin typeface="+mn-lt"/>
              </a:rPr>
              <a:t>: Evaluar el ecosistema de innovación en los departamentos a través de sus registros de Propiedad Intelectual.</a:t>
            </a:r>
            <a:endParaRPr lang="es-CO" sz="2100" dirty="0">
              <a:solidFill>
                <a:schemeClr val="tx1"/>
              </a:solidFill>
              <a:latin typeface="+mn-lt"/>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A384FF3-72D6-139F-6612-953410593502}"/>
                  </a:ext>
                </a:extLst>
              </p:cNvPr>
              <p:cNvSpPr txBox="1"/>
              <p:nvPr/>
            </p:nvSpPr>
            <p:spPr>
              <a:xfrm>
                <a:off x="2433427" y="3302068"/>
                <a:ext cx="8597430" cy="649152"/>
              </a:xfrm>
              <a:prstGeom prst="rect">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𝐼𝑁𝑁</m:t>
                      </m:r>
                      <m:r>
                        <a:rPr lang="es-ES" sz="2000" b="0" i="1" smtClean="0">
                          <a:latin typeface="Cambria Math" panose="02040503050406030204" pitchFamily="18" charset="0"/>
                        </a:rPr>
                        <m:t>21=</m:t>
                      </m:r>
                      <m:f>
                        <m:fPr>
                          <m:ctrlPr>
                            <a:rPr lang="es-ES" sz="2000" b="0" i="1" smtClean="0">
                              <a:latin typeface="Cambria Math" panose="02040503050406030204" pitchFamily="18" charset="0"/>
                            </a:rPr>
                          </m:ctrlPr>
                        </m:fPr>
                        <m:num>
                          <m:r>
                            <a:rPr lang="es-CO" sz="2000" b="0" i="1" smtClean="0">
                              <a:latin typeface="Cambria Math" panose="02040503050406030204" pitchFamily="18" charset="0"/>
                            </a:rPr>
                            <m:t>(</m:t>
                          </m:r>
                          <m:r>
                            <a:rPr lang="es-ES" sz="2000" b="0" i="1" smtClean="0">
                              <a:latin typeface="Cambria Math" panose="02040503050406030204" pitchFamily="18" charset="0"/>
                            </a:rPr>
                            <m:t>𝑃𝑎𝑡𝑒𝑛𝑡𝑒𝑠</m:t>
                          </m:r>
                          <m:r>
                            <a:rPr lang="es-ES" sz="2000" b="0" i="1" smtClean="0">
                              <a:latin typeface="Cambria Math" panose="02040503050406030204" pitchFamily="18" charset="0"/>
                            </a:rPr>
                            <m:t> </m:t>
                          </m:r>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𝑡</m:t>
                              </m:r>
                              <m:r>
                                <a:rPr lang="es-ES" sz="2000" b="0" i="1" smtClean="0">
                                  <a:latin typeface="Cambria Math" panose="02040503050406030204" pitchFamily="18" charset="0"/>
                                </a:rPr>
                                <m:t>−2</m:t>
                              </m:r>
                            </m:e>
                          </m:d>
                          <m:r>
                            <a:rPr lang="es-ES" sz="2000" b="0" i="1" smtClean="0">
                              <a:latin typeface="Cambria Math" panose="02040503050406030204" pitchFamily="18" charset="0"/>
                            </a:rPr>
                            <m:t>+</m:t>
                          </m:r>
                          <m:r>
                            <a:rPr lang="es-ES" sz="2000" b="0" i="1" smtClean="0">
                              <a:latin typeface="Cambria Math" panose="02040503050406030204" pitchFamily="18" charset="0"/>
                            </a:rPr>
                            <m:t>𝑃𝑎𝑡𝑒𝑛𝑡𝑒𝑠</m:t>
                          </m:r>
                          <m:r>
                            <a:rPr lang="es-ES" sz="2000" b="0" i="1" smtClean="0">
                              <a:latin typeface="Cambria Math" panose="02040503050406030204" pitchFamily="18" charset="0"/>
                            </a:rPr>
                            <m:t> </m:t>
                          </m:r>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𝑡</m:t>
                              </m:r>
                              <m:r>
                                <a:rPr lang="es-ES" sz="2000" b="0" i="1" smtClean="0">
                                  <a:latin typeface="Cambria Math" panose="02040503050406030204" pitchFamily="18" charset="0"/>
                                </a:rPr>
                                <m:t>−1</m:t>
                              </m:r>
                            </m:e>
                          </m:d>
                          <m:r>
                            <a:rPr lang="es-ES" sz="2000" b="0" i="1" smtClean="0">
                              <a:latin typeface="Cambria Math" panose="02040503050406030204" pitchFamily="18" charset="0"/>
                            </a:rPr>
                            <m:t>+</m:t>
                          </m:r>
                          <m:r>
                            <a:rPr lang="es-ES" sz="2000" b="0" i="1" smtClean="0">
                              <a:latin typeface="Cambria Math" panose="02040503050406030204" pitchFamily="18" charset="0"/>
                            </a:rPr>
                            <m:t>𝑃𝑎𝑡𝑒𝑛𝑡𝑒𝑠</m:t>
                          </m:r>
                          <m:r>
                            <a:rPr lang="es-ES" sz="2000" b="0" i="1" smtClean="0">
                              <a:latin typeface="Cambria Math" panose="02040503050406030204" pitchFamily="18" charset="0"/>
                            </a:rPr>
                            <m:t> </m:t>
                          </m:r>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𝑡</m:t>
                              </m:r>
                            </m:e>
                          </m:d>
                          <m:r>
                            <a:rPr lang="es-CO" sz="2000" b="0" i="1" smtClean="0">
                              <a:latin typeface="Cambria Math" panose="02040503050406030204" pitchFamily="18" charset="0"/>
                            </a:rPr>
                            <m:t>)/3</m:t>
                          </m:r>
                        </m:num>
                        <m:den>
                          <m:r>
                            <a:rPr lang="es-ES" sz="2000" i="1">
                              <a:latin typeface="Cambria Math" panose="02040503050406030204" pitchFamily="18" charset="0"/>
                            </a:rPr>
                            <m:t>𝑃𝑜𝑏𝑙𝑎𝑐𝑖</m:t>
                          </m:r>
                          <m:r>
                            <a:rPr lang="es-ES" sz="2000" i="1">
                              <a:latin typeface="Cambria Math" panose="02040503050406030204" pitchFamily="18" charset="0"/>
                            </a:rPr>
                            <m:t>ó</m:t>
                          </m:r>
                          <m:r>
                            <a:rPr lang="es-ES" sz="2000" i="1">
                              <a:latin typeface="Cambria Math" panose="02040503050406030204" pitchFamily="18" charset="0"/>
                            </a:rPr>
                            <m:t>𝑛</m:t>
                          </m:r>
                          <m:r>
                            <a:rPr lang="es-ES" sz="2000" i="1">
                              <a:latin typeface="Cambria Math" panose="02040503050406030204" pitchFamily="18" charset="0"/>
                            </a:rPr>
                            <m:t> </m:t>
                          </m:r>
                          <m:r>
                            <a:rPr lang="es-ES" sz="2000" i="1">
                              <a:latin typeface="Cambria Math" panose="02040503050406030204" pitchFamily="18" charset="0"/>
                            </a:rPr>
                            <m:t>𝑑𝑒𝑙</m:t>
                          </m:r>
                          <m:r>
                            <a:rPr lang="es-MX" sz="2000" b="0" i="1" smtClean="0">
                              <a:latin typeface="Cambria Math" panose="02040503050406030204" pitchFamily="18" charset="0"/>
                            </a:rPr>
                            <m:t> </m:t>
                          </m:r>
                          <m:r>
                            <a:rPr lang="es-MX" sz="2000" b="0" i="1" smtClean="0">
                              <a:latin typeface="Cambria Math" panose="02040503050406030204" pitchFamily="18" charset="0"/>
                            </a:rPr>
                            <m:t>𝑑𝑒𝑝𝑎𝑟𝑡𝑎𝑚𝑒𝑛𝑡𝑜</m:t>
                          </m:r>
                        </m:den>
                      </m:f>
                      <m:r>
                        <a:rPr lang="es-ES" sz="2000" b="0" i="1" smtClean="0">
                          <a:latin typeface="Cambria Math" panose="02040503050406030204" pitchFamily="18" charset="0"/>
                        </a:rPr>
                        <m:t>∗1.000.000</m:t>
                      </m:r>
                    </m:oMath>
                  </m:oMathPara>
                </a14:m>
                <a:endParaRPr lang="es-CO" sz="2000" dirty="0">
                  <a:highlight>
                    <a:srgbClr val="FFFF00"/>
                  </a:highlight>
                </a:endParaRPr>
              </a:p>
            </p:txBody>
          </p:sp>
        </mc:Choice>
        <mc:Fallback xmlns="">
          <p:sp>
            <p:nvSpPr>
              <p:cNvPr id="14" name="CuadroTexto 13">
                <a:extLst>
                  <a:ext uri="{FF2B5EF4-FFF2-40B4-BE49-F238E27FC236}">
                    <a16:creationId xmlns:a16="http://schemas.microsoft.com/office/drawing/2014/main" id="{DA384FF3-72D6-139F-6612-953410593502}"/>
                  </a:ext>
                </a:extLst>
              </p:cNvPr>
              <p:cNvSpPr txBox="1">
                <a:spLocks noRot="1" noChangeAspect="1" noMove="1" noResize="1" noEditPoints="1" noAdjustHandles="1" noChangeArrowheads="1" noChangeShapeType="1" noTextEdit="1"/>
              </p:cNvSpPr>
              <p:nvPr/>
            </p:nvSpPr>
            <p:spPr>
              <a:xfrm>
                <a:off x="2433427" y="3302068"/>
                <a:ext cx="8597430" cy="649152"/>
              </a:xfrm>
              <a:prstGeom prst="rect">
                <a:avLst/>
              </a:prstGeom>
              <a:blipFill>
                <a:blip r:embed="rId2"/>
                <a:stretch>
                  <a:fillRect/>
                </a:stretch>
              </a:blipFill>
              <a:ln>
                <a:solidFill>
                  <a:schemeClr val="tx1"/>
                </a:solidFill>
              </a:ln>
            </p:spPr>
            <p:txBody>
              <a:bodyPr/>
              <a:lstStyle/>
              <a:p>
                <a:r>
                  <a:rPr lang="es-CO">
                    <a:noFill/>
                  </a:rPr>
                  <a:t> </a:t>
                </a:r>
              </a:p>
            </p:txBody>
          </p:sp>
        </mc:Fallback>
      </mc:AlternateContent>
      <p:sp>
        <p:nvSpPr>
          <p:cNvPr id="2" name="CuadroTexto 1">
            <a:extLst>
              <a:ext uri="{FF2B5EF4-FFF2-40B4-BE49-F238E27FC236}">
                <a16:creationId xmlns:a16="http://schemas.microsoft.com/office/drawing/2014/main" id="{18275A21-DBF9-914B-A852-D8A896B901D7}"/>
              </a:ext>
            </a:extLst>
          </p:cNvPr>
          <p:cNvSpPr txBox="1"/>
          <p:nvPr/>
        </p:nvSpPr>
        <p:spPr>
          <a:xfrm>
            <a:off x="2383971" y="179614"/>
            <a:ext cx="184731" cy="369332"/>
          </a:xfrm>
          <a:prstGeom prst="rect">
            <a:avLst/>
          </a:prstGeom>
          <a:noFill/>
        </p:spPr>
        <p:txBody>
          <a:bodyPr wrap="none" rtlCol="0">
            <a:spAutoFit/>
          </a:bodyPr>
          <a:lstStyle/>
          <a:p>
            <a:endParaRPr lang="es-CO" dirty="0"/>
          </a:p>
        </p:txBody>
      </p:sp>
    </p:spTree>
    <p:extLst>
      <p:ext uri="{BB962C8B-B14F-4D97-AF65-F5344CB8AC3E}">
        <p14:creationId xmlns:p14="http://schemas.microsoft.com/office/powerpoint/2010/main" val="3513286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dirty="0">
                <a:solidFill>
                  <a:schemeClr val="accent1">
                    <a:lumMod val="50000"/>
                  </a:schemeClr>
                </a:solidFill>
                <a:latin typeface="+mn-lt"/>
              </a:rPr>
              <a:t>INN 2-2: </a:t>
            </a:r>
            <a:r>
              <a:rPr lang="es-ES" b="1" dirty="0">
                <a:solidFill>
                  <a:schemeClr val="accent1">
                    <a:lumMod val="50000"/>
                  </a:schemeClr>
                </a:solidFill>
                <a:latin typeface="+mn-lt"/>
              </a:rPr>
              <a:t>  </a:t>
            </a:r>
            <a:r>
              <a:rPr lang="es-ES" dirty="0">
                <a:solidFill>
                  <a:schemeClr val="accent1">
                    <a:lumMod val="50000"/>
                  </a:schemeClr>
                </a:solidFill>
                <a:latin typeface="+mn-lt"/>
              </a:rPr>
              <a:t>M</a:t>
            </a:r>
            <a:r>
              <a:rPr lang="es-ES" b="1" dirty="0">
                <a:solidFill>
                  <a:schemeClr val="accent1">
                    <a:lumMod val="50000"/>
                  </a:schemeClr>
                </a:solidFill>
                <a:latin typeface="+mn-lt"/>
              </a:rPr>
              <a:t>odelos de utilidad</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86149" y="129864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Descripción: </a:t>
            </a:r>
            <a:r>
              <a:rPr lang="es-CO" sz="2100" dirty="0">
                <a:solidFill>
                  <a:schemeClr val="tx1"/>
                </a:solidFill>
                <a:latin typeface="+mn-lt"/>
              </a:rPr>
              <a:t>Promedio móvil de los últimos tres años de los modelos de utilidad concedidos en el departamento por cada millón de habitantes.</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28529" y="5868696"/>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Fuente:</a:t>
            </a:r>
            <a:r>
              <a:rPr lang="es-CO" sz="2000" dirty="0">
                <a:solidFill>
                  <a:schemeClr val="tx1">
                    <a:lumMod val="85000"/>
                    <a:lumOff val="15000"/>
                  </a:schemeClr>
                </a:solidFill>
                <a:latin typeface="+mn-lt"/>
              </a:rPr>
              <a:t>  </a:t>
            </a:r>
          </a:p>
          <a:p>
            <a:r>
              <a:rPr lang="es-CO" sz="2000" dirty="0">
                <a:solidFill>
                  <a:schemeClr val="tx1"/>
                </a:solidFill>
                <a:latin typeface="+mn-lt"/>
              </a:rPr>
              <a:t>Superintendencia de industria y comercio</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9" y="2095642"/>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Fórmula de cálculo:</a:t>
            </a:r>
            <a:endParaRPr lang="es-CO" sz="2000" dirty="0">
              <a:solidFill>
                <a:schemeClr val="tx1"/>
              </a:solidFill>
              <a:latin typeface="+mn-lt"/>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28528" y="4591714"/>
            <a:ext cx="4969751" cy="707886"/>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Unidad de medida: </a:t>
            </a:r>
            <a:r>
              <a:rPr lang="es-CO" sz="2000" dirty="0">
                <a:solidFill>
                  <a:schemeClr val="tx1">
                    <a:lumMod val="85000"/>
                    <a:lumOff val="15000"/>
                  </a:schemeClr>
                </a:solidFill>
                <a:latin typeface="+mn-lt"/>
              </a:rPr>
              <a:t>Por cada millon de habitantes</a:t>
            </a:r>
            <a:endParaRPr lang="es-CO" sz="2000" dirty="0">
              <a:solidFill>
                <a:schemeClr val="tx1"/>
              </a:solidFill>
              <a:latin typeface="+mn-lt"/>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28529" y="5397741"/>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Periodicidad: </a:t>
            </a:r>
            <a:r>
              <a:rPr lang="es-CO" sz="2000" dirty="0">
                <a:solidFill>
                  <a:schemeClr val="tx1"/>
                </a:solidFill>
                <a:latin typeface="+mn-lt"/>
              </a:rPr>
              <a:t>Anual</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1063" y="4866467"/>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Variable inversa: </a:t>
            </a:r>
            <a:r>
              <a:rPr lang="es-CO" sz="2000" b="1" dirty="0">
                <a:solidFill>
                  <a:schemeClr val="tx1"/>
                </a:solidFill>
                <a:latin typeface="+mn-lt"/>
              </a:rPr>
              <a:t>No</a:t>
            </a:r>
            <a:endParaRPr lang="es-CO" sz="2000" dirty="0">
              <a:solidFill>
                <a:schemeClr val="tx1"/>
              </a:solidFill>
              <a:latin typeface="+mn-lt"/>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1062" y="5333053"/>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¿Tiene casos de No aplica?: </a:t>
            </a:r>
            <a:r>
              <a:rPr lang="es-CO" sz="2000" dirty="0">
                <a:solidFill>
                  <a:schemeClr val="tx1"/>
                </a:solidFill>
                <a:latin typeface="+mn-lt"/>
              </a:rPr>
              <a:t>No</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1061" y="5860057"/>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Requiere imputación: </a:t>
            </a:r>
            <a:r>
              <a:rPr lang="es-CO" sz="2000" dirty="0">
                <a:solidFill>
                  <a:schemeClr val="tx1"/>
                </a:solidFill>
                <a:latin typeface="+mn-lt"/>
              </a:rPr>
              <a:t>No</a:t>
            </a: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659099"/>
            <a:ext cx="1201970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Objetivo</a:t>
            </a:r>
            <a:r>
              <a:rPr lang="es-CO" sz="2100" dirty="0">
                <a:solidFill>
                  <a:schemeClr val="tx1">
                    <a:lumMod val="85000"/>
                    <a:lumOff val="15000"/>
                  </a:schemeClr>
                </a:solidFill>
                <a:latin typeface="+mn-lt"/>
              </a:rPr>
              <a:t>: </a:t>
            </a:r>
            <a:r>
              <a:rPr lang="es-CO" sz="2100" dirty="0">
                <a:solidFill>
                  <a:schemeClr val="tx1"/>
                </a:solidFill>
                <a:latin typeface="+mn-lt"/>
              </a:rPr>
              <a:t>Evaluar el ecosistema de innovación en el departamento a través de sus registros de </a:t>
            </a:r>
            <a:r>
              <a:rPr lang="es-CO" sz="2100" dirty="0">
                <a:solidFill>
                  <a:schemeClr val="tx1">
                    <a:lumMod val="85000"/>
                    <a:lumOff val="15000"/>
                  </a:schemeClr>
                </a:solidFill>
                <a:latin typeface="+mn-lt"/>
              </a:rPr>
              <a:t>Propiedad Intelectual</a:t>
            </a:r>
            <a:r>
              <a:rPr lang="es-CO" sz="2100" dirty="0">
                <a:solidFill>
                  <a:schemeClr val="tx1"/>
                </a:solidFill>
                <a:latin typeface="+mn-lt"/>
              </a:rPr>
              <a:t>.</a:t>
            </a:r>
          </a:p>
        </p:txBody>
      </p:sp>
      <p:sp>
        <p:nvSpPr>
          <p:cNvPr id="2" name="CuadroTexto 1">
            <a:extLst>
              <a:ext uri="{FF2B5EF4-FFF2-40B4-BE49-F238E27FC236}">
                <a16:creationId xmlns:a16="http://schemas.microsoft.com/office/drawing/2014/main" id="{18275A21-DBF9-914B-A852-D8A896B901D7}"/>
              </a:ext>
            </a:extLst>
          </p:cNvPr>
          <p:cNvSpPr txBox="1"/>
          <p:nvPr/>
        </p:nvSpPr>
        <p:spPr>
          <a:xfrm>
            <a:off x="2383971" y="179614"/>
            <a:ext cx="184731" cy="369332"/>
          </a:xfrm>
          <a:prstGeom prst="rect">
            <a:avLst/>
          </a:prstGeom>
          <a:noFill/>
        </p:spPr>
        <p:txBody>
          <a:bodyPr wrap="none" rtlCol="0">
            <a:spAutoFit/>
          </a:bodyPr>
          <a:lstStyle/>
          <a:p>
            <a:endParaRPr lang="es-CO" dirty="0"/>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32E8B2F3-5101-FC4C-BAC3-EFE512624D49}"/>
                  </a:ext>
                </a:extLst>
              </p:cNvPr>
              <p:cNvSpPr txBox="1"/>
              <p:nvPr/>
            </p:nvSpPr>
            <p:spPr>
              <a:xfrm>
                <a:off x="1694596" y="3041479"/>
                <a:ext cx="8802806" cy="857864"/>
              </a:xfrm>
              <a:prstGeom prst="rect">
                <a:avLst/>
              </a:prstGeom>
              <a:noFill/>
              <a:ln>
                <a:solidFill>
                  <a:schemeClr val="tx1"/>
                </a:solidFill>
              </a:ln>
            </p:spPr>
            <p:txBody>
              <a:bodyPr wrap="square" lIns="0" tIns="0" rIns="0" bIns="0" rtlCol="0">
                <a:spAutoFit/>
              </a:bodyPr>
              <a:lstStyle/>
              <a:p>
                <a14:m>
                  <m:oMath xmlns:m="http://schemas.openxmlformats.org/officeDocument/2006/math">
                    <m:r>
                      <a:rPr lang="es-ES" sz="2400" b="0" i="1" smtClean="0">
                        <a:latin typeface="Cambria Math" panose="02040503050406030204" pitchFamily="18" charset="0"/>
                      </a:rPr>
                      <m:t>𝐼𝑁𝑁</m:t>
                    </m:r>
                    <m:r>
                      <a:rPr lang="es-ES" sz="2400" b="0" i="1" smtClean="0">
                        <a:latin typeface="Cambria Math" panose="02040503050406030204" pitchFamily="18" charset="0"/>
                      </a:rPr>
                      <m:t>22</m:t>
                    </m:r>
                    <m:r>
                      <a:rPr lang="es-ES" sz="2400" b="0" i="1" smtClean="0">
                        <a:latin typeface="Cambria Math" panose="02040503050406030204" pitchFamily="18" charset="0"/>
                      </a:rPr>
                      <m:t>=</m:t>
                    </m:r>
                    <m:f>
                      <m:fPr>
                        <m:ctrlPr>
                          <a:rPr lang="es-ES" sz="2400" b="0" i="1" smtClean="0">
                            <a:latin typeface="Cambria Math" panose="02040503050406030204" pitchFamily="18" charset="0"/>
                          </a:rPr>
                        </m:ctrlPr>
                      </m:fPr>
                      <m:num>
                        <m:eqArr>
                          <m:eqArrPr>
                            <m:ctrlPr>
                              <a:rPr lang="es-ES" sz="2400" b="0" i="1" smtClean="0">
                                <a:latin typeface="Cambria Math" panose="02040503050406030204" pitchFamily="18" charset="0"/>
                              </a:rPr>
                            </m:ctrlPr>
                          </m:eqArrPr>
                          <m:e>
                            <m:r>
                              <a:rPr lang="es-CO" sz="2400" b="0" i="1" smtClean="0">
                                <a:latin typeface="Cambria Math" panose="02040503050406030204" pitchFamily="18" charset="0"/>
                              </a:rPr>
                              <m:t>(</m:t>
                            </m:r>
                            <m:r>
                              <a:rPr lang="es-ES" sz="2400" b="0" i="1" smtClean="0">
                                <a:latin typeface="Cambria Math" panose="02040503050406030204" pitchFamily="18" charset="0"/>
                              </a:rPr>
                              <m:t>𝑀𝑜𝑑𝑒𝑙𝑜𝑠</m:t>
                            </m:r>
                            <m:r>
                              <a:rPr lang="es-ES" sz="2400" b="0" i="1" smtClean="0">
                                <a:latin typeface="Cambria Math" panose="02040503050406030204" pitchFamily="18" charset="0"/>
                              </a:rPr>
                              <m:t> </m:t>
                            </m:r>
                            <m:r>
                              <a:rPr lang="es-ES" sz="2400" b="0" i="1" smtClean="0">
                                <a:latin typeface="Cambria Math" panose="02040503050406030204" pitchFamily="18" charset="0"/>
                              </a:rPr>
                              <m:t>𝑑𝑒</m:t>
                            </m:r>
                            <m:r>
                              <a:rPr lang="es-ES" sz="2400" b="0" i="1" smtClean="0">
                                <a:latin typeface="Cambria Math" panose="02040503050406030204" pitchFamily="18" charset="0"/>
                              </a:rPr>
                              <m:t> </m:t>
                            </m:r>
                            <m:r>
                              <a:rPr lang="es-ES" sz="2400" b="0" i="1" smtClean="0">
                                <a:latin typeface="Cambria Math" panose="02040503050406030204" pitchFamily="18" charset="0"/>
                              </a:rPr>
                              <m:t>𝑢𝑡𝑖𝑙𝑖𝑑𝑎𝑑</m:t>
                            </m:r>
                            <m:r>
                              <a:rPr lang="es-ES" sz="2400" b="0" i="1" smtClean="0">
                                <a:latin typeface="Cambria Math" panose="02040503050406030204" pitchFamily="18" charset="0"/>
                              </a:rPr>
                              <m:t> </m:t>
                            </m:r>
                            <m:d>
                              <m:dPr>
                                <m:ctrlPr>
                                  <a:rPr lang="es-ES" sz="2400" b="0" i="1" smtClean="0">
                                    <a:latin typeface="Cambria Math" panose="02040503050406030204" pitchFamily="18" charset="0"/>
                                  </a:rPr>
                                </m:ctrlPr>
                              </m:dPr>
                              <m:e>
                                <m:r>
                                  <a:rPr lang="es-ES" sz="2400" b="0" i="1" smtClean="0">
                                    <a:latin typeface="Cambria Math" panose="02040503050406030204" pitchFamily="18" charset="0"/>
                                  </a:rPr>
                                  <m:t>𝑡</m:t>
                                </m:r>
                                <m:r>
                                  <a:rPr lang="es-ES" sz="2400" b="0" i="1" smtClean="0">
                                    <a:latin typeface="Cambria Math" panose="02040503050406030204" pitchFamily="18" charset="0"/>
                                  </a:rPr>
                                  <m:t>−</m:t>
                                </m:r>
                                <m:r>
                                  <a:rPr lang="es-ES" sz="2400" b="0" i="1" smtClean="0">
                                    <a:latin typeface="Cambria Math" panose="02040503050406030204" pitchFamily="18" charset="0"/>
                                  </a:rPr>
                                  <m:t>2</m:t>
                                </m:r>
                              </m:e>
                            </m:d>
                            <m:r>
                              <a:rPr lang="es-ES" sz="2400" b="0" i="1" smtClean="0">
                                <a:latin typeface="Cambria Math" panose="02040503050406030204" pitchFamily="18" charset="0"/>
                              </a:rPr>
                              <m:t>+</m:t>
                            </m:r>
                            <m:r>
                              <a:rPr lang="es-ES" sz="2400" b="0" i="1" smtClean="0">
                                <a:latin typeface="Cambria Math" panose="02040503050406030204" pitchFamily="18" charset="0"/>
                              </a:rPr>
                              <m:t>𝑀𝑜𝑑𝑒𝑙𝑜𝑠</m:t>
                            </m:r>
                            <m:r>
                              <a:rPr lang="es-ES" sz="2400" b="0" i="1" smtClean="0">
                                <a:latin typeface="Cambria Math" panose="02040503050406030204" pitchFamily="18" charset="0"/>
                              </a:rPr>
                              <m:t> </m:t>
                            </m:r>
                            <m:r>
                              <a:rPr lang="es-ES" sz="2400" b="0" i="1" smtClean="0">
                                <a:latin typeface="Cambria Math" panose="02040503050406030204" pitchFamily="18" charset="0"/>
                              </a:rPr>
                              <m:t>𝑑𝑒</m:t>
                            </m:r>
                            <m:r>
                              <a:rPr lang="es-ES" sz="2400" b="0" i="1" smtClean="0">
                                <a:latin typeface="Cambria Math" panose="02040503050406030204" pitchFamily="18" charset="0"/>
                              </a:rPr>
                              <m:t> </m:t>
                            </m:r>
                            <m:r>
                              <a:rPr lang="es-ES" sz="2400" b="0" i="1" smtClean="0">
                                <a:latin typeface="Cambria Math" panose="02040503050406030204" pitchFamily="18" charset="0"/>
                              </a:rPr>
                              <m:t>𝑢𝑡𝑖𝑙𝑖𝑑𝑎𝑑</m:t>
                            </m:r>
                            <m:r>
                              <a:rPr lang="es-ES" sz="2400" b="0" i="1" smtClean="0">
                                <a:latin typeface="Cambria Math" panose="02040503050406030204" pitchFamily="18" charset="0"/>
                              </a:rPr>
                              <m:t> </m:t>
                            </m:r>
                            <m:d>
                              <m:dPr>
                                <m:ctrlPr>
                                  <a:rPr lang="es-ES" sz="2400" b="0" i="1" smtClean="0">
                                    <a:latin typeface="Cambria Math" panose="02040503050406030204" pitchFamily="18" charset="0"/>
                                  </a:rPr>
                                </m:ctrlPr>
                              </m:dPr>
                              <m:e>
                                <m:r>
                                  <a:rPr lang="es-ES" sz="2400" b="0" i="1" smtClean="0">
                                    <a:latin typeface="Cambria Math" panose="02040503050406030204" pitchFamily="18" charset="0"/>
                                  </a:rPr>
                                  <m:t>𝑡</m:t>
                                </m:r>
                                <m:r>
                                  <a:rPr lang="es-ES" sz="2400" b="0" i="1" smtClean="0">
                                    <a:latin typeface="Cambria Math" panose="02040503050406030204" pitchFamily="18" charset="0"/>
                                  </a:rPr>
                                  <m:t>−</m:t>
                                </m:r>
                                <m:r>
                                  <a:rPr lang="es-ES" sz="2400" b="0" i="1" smtClean="0">
                                    <a:latin typeface="Cambria Math" panose="02040503050406030204" pitchFamily="18" charset="0"/>
                                  </a:rPr>
                                  <m:t>1</m:t>
                                </m:r>
                              </m:e>
                            </m:d>
                          </m:e>
                          <m:e>
                            <m:r>
                              <a:rPr lang="es-ES" sz="2400" b="0" i="1" smtClean="0">
                                <a:latin typeface="Cambria Math" panose="02040503050406030204" pitchFamily="18" charset="0"/>
                              </a:rPr>
                              <m:t>+</m:t>
                            </m:r>
                            <m:r>
                              <a:rPr lang="es-ES" sz="2400" b="0" i="1" smtClean="0">
                                <a:latin typeface="Cambria Math" panose="02040503050406030204" pitchFamily="18" charset="0"/>
                              </a:rPr>
                              <m:t>𝑀𝑜𝑑𝑒𝑙𝑜𝑠</m:t>
                            </m:r>
                            <m:r>
                              <a:rPr lang="es-ES" sz="2400" b="0" i="1" smtClean="0">
                                <a:latin typeface="Cambria Math" panose="02040503050406030204" pitchFamily="18" charset="0"/>
                              </a:rPr>
                              <m:t> </m:t>
                            </m:r>
                            <m:r>
                              <a:rPr lang="es-ES" sz="2400" b="0" i="1" smtClean="0">
                                <a:latin typeface="Cambria Math" panose="02040503050406030204" pitchFamily="18" charset="0"/>
                              </a:rPr>
                              <m:t>𝑑𝑒</m:t>
                            </m:r>
                            <m:r>
                              <a:rPr lang="es-ES" sz="2400" b="0" i="1" smtClean="0">
                                <a:latin typeface="Cambria Math" panose="02040503050406030204" pitchFamily="18" charset="0"/>
                              </a:rPr>
                              <m:t> </m:t>
                            </m:r>
                            <m:r>
                              <a:rPr lang="es-ES" sz="2400" b="0" i="1" smtClean="0">
                                <a:latin typeface="Cambria Math" panose="02040503050406030204" pitchFamily="18" charset="0"/>
                              </a:rPr>
                              <m:t>𝑢𝑡𝑖𝑙𝑖𝑑𝑎𝑑</m:t>
                            </m:r>
                            <m:r>
                              <a:rPr lang="es-ES" sz="2400" b="0" i="1" smtClean="0">
                                <a:latin typeface="Cambria Math" panose="02040503050406030204" pitchFamily="18" charset="0"/>
                              </a:rPr>
                              <m:t> (</m:t>
                            </m:r>
                            <m:r>
                              <a:rPr lang="es-ES" sz="2400" b="0" i="1" smtClean="0">
                                <a:latin typeface="Cambria Math" panose="02040503050406030204" pitchFamily="18" charset="0"/>
                              </a:rPr>
                              <m:t>𝑡</m:t>
                            </m:r>
                            <m:r>
                              <a:rPr lang="es-CO" sz="2400" b="0" i="1" smtClean="0">
                                <a:latin typeface="Cambria Math" panose="02040503050406030204" pitchFamily="18" charset="0"/>
                              </a:rPr>
                              <m:t>)</m:t>
                            </m:r>
                            <m:r>
                              <a:rPr lang="es-ES" sz="2400" b="0" i="1" smtClean="0">
                                <a:latin typeface="Cambria Math" panose="02040503050406030204" pitchFamily="18" charset="0"/>
                              </a:rPr>
                              <m:t>)</m:t>
                            </m:r>
                            <m:r>
                              <a:rPr lang="es-CO" sz="2400" b="0" i="1" smtClean="0">
                                <a:latin typeface="Cambria Math" panose="02040503050406030204" pitchFamily="18" charset="0"/>
                              </a:rPr>
                              <m:t>/</m:t>
                            </m:r>
                            <m:r>
                              <a:rPr lang="es-CO" sz="2400" b="0" i="1" smtClean="0">
                                <a:latin typeface="Cambria Math" panose="02040503050406030204" pitchFamily="18" charset="0"/>
                              </a:rPr>
                              <m:t>3</m:t>
                            </m:r>
                          </m:e>
                        </m:eqArr>
                      </m:num>
                      <m:den>
                        <m:r>
                          <a:rPr lang="es-ES" sz="2400" i="1">
                            <a:latin typeface="Cambria Math" panose="02040503050406030204" pitchFamily="18" charset="0"/>
                          </a:rPr>
                          <m:t>𝑃𝑜𝑏𝑙𝑎𝑐𝑖</m:t>
                        </m:r>
                        <m:r>
                          <a:rPr lang="es-ES" sz="2400" i="1">
                            <a:latin typeface="Cambria Math" panose="02040503050406030204" pitchFamily="18" charset="0"/>
                          </a:rPr>
                          <m:t>ó</m:t>
                        </m:r>
                        <m:r>
                          <a:rPr lang="es-ES" sz="2400" i="1">
                            <a:latin typeface="Cambria Math" panose="02040503050406030204" pitchFamily="18" charset="0"/>
                          </a:rPr>
                          <m:t>𝑛</m:t>
                        </m:r>
                        <m:r>
                          <a:rPr lang="es-ES" sz="2400" i="1">
                            <a:latin typeface="Cambria Math" panose="02040503050406030204" pitchFamily="18" charset="0"/>
                          </a:rPr>
                          <m:t> </m:t>
                        </m:r>
                        <m:r>
                          <a:rPr lang="es-MX" sz="2400" b="0" i="1" smtClean="0">
                            <a:latin typeface="Cambria Math" panose="02040503050406030204" pitchFamily="18" charset="0"/>
                          </a:rPr>
                          <m:t>𝑑𝑒𝑙</m:t>
                        </m:r>
                        <m:r>
                          <a:rPr lang="es-MX" sz="2400" b="0" i="1" smtClean="0">
                            <a:latin typeface="Cambria Math" panose="02040503050406030204" pitchFamily="18" charset="0"/>
                          </a:rPr>
                          <m:t> </m:t>
                        </m:r>
                        <m:r>
                          <a:rPr lang="es-MX" sz="2400" b="0" i="1" smtClean="0">
                            <a:latin typeface="Cambria Math" panose="02040503050406030204" pitchFamily="18" charset="0"/>
                          </a:rPr>
                          <m:t>𝑑𝑒𝑝𝑎𝑟𝑡𝑎𝑚𝑒𝑛𝑡𝑜</m:t>
                        </m:r>
                      </m:den>
                    </m:f>
                  </m:oMath>
                </a14:m>
                <a:r>
                  <a:rPr lang="es-CO" sz="2400" dirty="0"/>
                  <a:t> </a:t>
                </a:r>
                <a14:m>
                  <m:oMath xmlns:m="http://schemas.openxmlformats.org/officeDocument/2006/math">
                    <m:r>
                      <a:rPr lang="es-ES" sz="2000" i="1">
                        <a:latin typeface="Cambria Math" panose="02040503050406030204" pitchFamily="18" charset="0"/>
                      </a:rPr>
                      <m:t>∗</m:t>
                    </m:r>
                    <m:r>
                      <a:rPr lang="es-ES" sz="2000" i="1">
                        <a:latin typeface="Cambria Math" panose="02040503050406030204" pitchFamily="18" charset="0"/>
                      </a:rPr>
                      <m:t>1</m:t>
                    </m:r>
                    <m:r>
                      <a:rPr lang="es-ES" sz="2000" i="1">
                        <a:latin typeface="Cambria Math" panose="02040503050406030204" pitchFamily="18" charset="0"/>
                      </a:rPr>
                      <m:t>.</m:t>
                    </m:r>
                    <m:r>
                      <a:rPr lang="es-ES" sz="2000" i="1">
                        <a:latin typeface="Cambria Math" panose="02040503050406030204" pitchFamily="18" charset="0"/>
                      </a:rPr>
                      <m:t>000</m:t>
                    </m:r>
                    <m:r>
                      <a:rPr lang="es-ES" sz="2000" i="1">
                        <a:latin typeface="Cambria Math" panose="02040503050406030204" pitchFamily="18" charset="0"/>
                      </a:rPr>
                      <m:t>.</m:t>
                    </m:r>
                    <m:r>
                      <a:rPr lang="es-ES" sz="2000" i="1">
                        <a:latin typeface="Cambria Math" panose="02040503050406030204" pitchFamily="18" charset="0"/>
                      </a:rPr>
                      <m:t>000</m:t>
                    </m:r>
                  </m:oMath>
                </a14:m>
                <a:endParaRPr lang="es-CO" sz="2000" dirty="0"/>
              </a:p>
            </p:txBody>
          </p:sp>
        </mc:Choice>
        <mc:Fallback xmlns="">
          <p:sp>
            <p:nvSpPr>
              <p:cNvPr id="17" name="CuadroTexto 16">
                <a:extLst>
                  <a:ext uri="{FF2B5EF4-FFF2-40B4-BE49-F238E27FC236}">
                    <a16:creationId xmlns:a16="http://schemas.microsoft.com/office/drawing/2014/main" id="{32E8B2F3-5101-FC4C-BAC3-EFE512624D49}"/>
                  </a:ext>
                </a:extLst>
              </p:cNvPr>
              <p:cNvSpPr txBox="1">
                <a:spLocks noRot="1" noChangeAspect="1" noMove="1" noResize="1" noEditPoints="1" noAdjustHandles="1" noChangeArrowheads="1" noChangeShapeType="1" noTextEdit="1"/>
              </p:cNvSpPr>
              <p:nvPr/>
            </p:nvSpPr>
            <p:spPr>
              <a:xfrm>
                <a:off x="1694596" y="3041479"/>
                <a:ext cx="8802806" cy="857864"/>
              </a:xfrm>
              <a:prstGeom prst="rect">
                <a:avLst/>
              </a:prstGeom>
              <a:blipFill>
                <a:blip r:embed="rId2"/>
                <a:stretch>
                  <a:fillRect b="-5594"/>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10552774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dirty="0">
                <a:solidFill>
                  <a:schemeClr val="accent1">
                    <a:lumMod val="50000"/>
                  </a:schemeClr>
                </a:solidFill>
                <a:latin typeface="+mn-lt"/>
              </a:rPr>
              <a:t>INN-2-3: </a:t>
            </a:r>
            <a:r>
              <a:rPr lang="es-ES" b="1" dirty="0">
                <a:solidFill>
                  <a:schemeClr val="accent1">
                    <a:lumMod val="50000"/>
                  </a:schemeClr>
                </a:solidFill>
                <a:latin typeface="+mn-lt"/>
              </a:rPr>
              <a:t> Diseños industriales</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78831" y="1283916"/>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Descripción: </a:t>
            </a:r>
            <a:r>
              <a:rPr lang="es-CO" sz="2100" dirty="0">
                <a:solidFill>
                  <a:schemeClr val="tx1"/>
                </a:solidFill>
                <a:latin typeface="+mn-lt"/>
              </a:rPr>
              <a:t>Promedio móvil de los últimos tres años de los diseños industriales concedidos en el departamento, por cada millón de habitantes.</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28529" y="5926754"/>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Fuente:</a:t>
            </a:r>
            <a:r>
              <a:rPr lang="es-CO" sz="2000" dirty="0">
                <a:solidFill>
                  <a:schemeClr val="tx1">
                    <a:lumMod val="85000"/>
                    <a:lumOff val="15000"/>
                  </a:schemeClr>
                </a:solidFill>
                <a:latin typeface="+mn-lt"/>
              </a:rPr>
              <a:t>  </a:t>
            </a:r>
          </a:p>
          <a:p>
            <a:r>
              <a:rPr lang="es-CO" sz="2000" dirty="0">
                <a:solidFill>
                  <a:schemeClr val="tx1"/>
                </a:solidFill>
                <a:latin typeface="+mn-lt"/>
              </a:rPr>
              <a:t>Superintendencia de industria y comercio</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9" y="2095642"/>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Fórmula de cálculo:</a:t>
            </a:r>
            <a:endParaRPr lang="es-CO" sz="2000" dirty="0">
              <a:solidFill>
                <a:schemeClr val="tx1"/>
              </a:solidFill>
              <a:latin typeface="+mn-lt"/>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28528" y="4649772"/>
            <a:ext cx="4969751" cy="707886"/>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Unidad de medida: </a:t>
            </a:r>
            <a:r>
              <a:rPr lang="es-CO" sz="2000" dirty="0">
                <a:solidFill>
                  <a:schemeClr val="tx1">
                    <a:lumMod val="85000"/>
                    <a:lumOff val="15000"/>
                  </a:schemeClr>
                </a:solidFill>
                <a:latin typeface="+mn-lt"/>
              </a:rPr>
              <a:t>Por cada millon de habitantes</a:t>
            </a:r>
            <a:endParaRPr lang="es-CO" sz="2000" dirty="0">
              <a:solidFill>
                <a:schemeClr val="tx1"/>
              </a:solidFill>
              <a:latin typeface="+mn-lt"/>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28529" y="5455799"/>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Periodicidad: </a:t>
            </a:r>
            <a:r>
              <a:rPr lang="es-CO" sz="2000" dirty="0">
                <a:solidFill>
                  <a:schemeClr val="tx1"/>
                </a:solidFill>
                <a:latin typeface="+mn-lt"/>
              </a:rPr>
              <a:t>Anual</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1063" y="4924525"/>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Variable inversa: </a:t>
            </a:r>
            <a:r>
              <a:rPr lang="es-CO" sz="2000" b="1" dirty="0">
                <a:solidFill>
                  <a:schemeClr val="tx1"/>
                </a:solidFill>
                <a:latin typeface="+mn-lt"/>
              </a:rPr>
              <a:t>No</a:t>
            </a:r>
            <a:endParaRPr lang="es-CO" sz="2000" dirty="0">
              <a:solidFill>
                <a:schemeClr val="tx1"/>
              </a:solidFill>
              <a:latin typeface="+mn-lt"/>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1062" y="5391111"/>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¿Tiene casos de No aplica?: </a:t>
            </a:r>
            <a:r>
              <a:rPr lang="es-CO" sz="2000" dirty="0">
                <a:solidFill>
                  <a:schemeClr val="tx1"/>
                </a:solidFill>
                <a:latin typeface="+mn-lt"/>
              </a:rPr>
              <a:t>No</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1061" y="5918115"/>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Requiere imputación: </a:t>
            </a:r>
            <a:r>
              <a:rPr lang="es-CO" sz="2000" dirty="0">
                <a:solidFill>
                  <a:schemeClr val="tx1"/>
                </a:solidFill>
                <a:latin typeface="+mn-lt"/>
              </a:rPr>
              <a:t>No</a:t>
            </a: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659099"/>
            <a:ext cx="1201970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Objetivo</a:t>
            </a:r>
            <a:r>
              <a:rPr lang="es-CO" sz="2100" dirty="0">
                <a:solidFill>
                  <a:schemeClr val="tx1">
                    <a:lumMod val="85000"/>
                    <a:lumOff val="15000"/>
                  </a:schemeClr>
                </a:solidFill>
                <a:latin typeface="+mn-lt"/>
              </a:rPr>
              <a:t>: </a:t>
            </a:r>
            <a:r>
              <a:rPr lang="es-CO" sz="2100" dirty="0">
                <a:solidFill>
                  <a:schemeClr val="tx1"/>
                </a:solidFill>
                <a:latin typeface="+mn-lt"/>
              </a:rPr>
              <a:t>Evaluar el ecosistema de innovación en el departamento a través de sus registros de </a:t>
            </a:r>
            <a:r>
              <a:rPr lang="es-CO" sz="2100" dirty="0">
                <a:solidFill>
                  <a:schemeClr val="tx1">
                    <a:lumMod val="85000"/>
                    <a:lumOff val="15000"/>
                  </a:schemeClr>
                </a:solidFill>
                <a:latin typeface="+mn-lt"/>
              </a:rPr>
              <a:t>Propiedad Intelectual</a:t>
            </a:r>
            <a:r>
              <a:rPr lang="es-CO" sz="2100" dirty="0">
                <a:solidFill>
                  <a:schemeClr val="tx1"/>
                </a:solidFill>
                <a:latin typeface="+mn-lt"/>
              </a:rPr>
              <a:t>.</a:t>
            </a:r>
          </a:p>
        </p:txBody>
      </p:sp>
      <p:sp>
        <p:nvSpPr>
          <p:cNvPr id="2" name="CuadroTexto 1">
            <a:extLst>
              <a:ext uri="{FF2B5EF4-FFF2-40B4-BE49-F238E27FC236}">
                <a16:creationId xmlns:a16="http://schemas.microsoft.com/office/drawing/2014/main" id="{18275A21-DBF9-914B-A852-D8A896B901D7}"/>
              </a:ext>
            </a:extLst>
          </p:cNvPr>
          <p:cNvSpPr txBox="1"/>
          <p:nvPr/>
        </p:nvSpPr>
        <p:spPr>
          <a:xfrm>
            <a:off x="2383971" y="179614"/>
            <a:ext cx="184731" cy="369332"/>
          </a:xfrm>
          <a:prstGeom prst="rect">
            <a:avLst/>
          </a:prstGeom>
          <a:noFill/>
        </p:spPr>
        <p:txBody>
          <a:bodyPr wrap="none" rtlCol="0">
            <a:spAutoFit/>
          </a:bodyPr>
          <a:lstStyle/>
          <a:p>
            <a:endParaRPr lang="es-CO" dirty="0"/>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6CBE4403-CC11-7449-9F74-FD9AC84CED2C}"/>
                  </a:ext>
                </a:extLst>
              </p:cNvPr>
              <p:cNvSpPr txBox="1"/>
              <p:nvPr/>
            </p:nvSpPr>
            <p:spPr>
              <a:xfrm>
                <a:off x="1304601" y="3119098"/>
                <a:ext cx="9582796" cy="945195"/>
              </a:xfrm>
              <a:prstGeom prst="rect">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𝐼𝑁𝑁</m:t>
                      </m:r>
                      <m:r>
                        <a:rPr lang="es-ES" sz="2000" b="0" i="1" smtClean="0">
                          <a:latin typeface="Cambria Math" panose="02040503050406030204" pitchFamily="18" charset="0"/>
                        </a:rPr>
                        <m:t>23=</m:t>
                      </m:r>
                      <m:f>
                        <m:fPr>
                          <m:ctrlPr>
                            <a:rPr lang="es-ES" sz="2000" b="0" i="1" smtClean="0">
                              <a:latin typeface="Cambria Math" panose="02040503050406030204" pitchFamily="18" charset="0"/>
                            </a:rPr>
                          </m:ctrlPr>
                        </m:fPr>
                        <m:num>
                          <m:eqArr>
                            <m:eqArrPr>
                              <m:ctrlPr>
                                <a:rPr lang="es-ES" sz="2000" b="0" i="1" smtClean="0">
                                  <a:latin typeface="Cambria Math" panose="02040503050406030204" pitchFamily="18" charset="0"/>
                                </a:rPr>
                              </m:ctrlPr>
                            </m:eqArrPr>
                            <m:e>
                              <m:r>
                                <a:rPr lang="es-CO" sz="2000" b="0" i="1" smtClean="0">
                                  <a:latin typeface="Cambria Math" panose="02040503050406030204" pitchFamily="18" charset="0"/>
                                </a:rPr>
                                <m:t>(</m:t>
                              </m:r>
                              <m:r>
                                <a:rPr lang="es-ES" sz="2000" b="0" i="1" smtClean="0">
                                  <a:latin typeface="Cambria Math" panose="02040503050406030204" pitchFamily="18" charset="0"/>
                                </a:rPr>
                                <m:t>𝐷𝑖𝑠𝑒</m:t>
                              </m:r>
                              <m:r>
                                <a:rPr lang="es-ES" sz="2000" b="0" i="1" smtClean="0">
                                  <a:latin typeface="Cambria Math" panose="02040503050406030204" pitchFamily="18" charset="0"/>
                                </a:rPr>
                                <m:t>ñ</m:t>
                              </m:r>
                              <m:r>
                                <a:rPr lang="es-ES" sz="2000" b="0" i="1" smtClean="0">
                                  <a:latin typeface="Cambria Math" panose="02040503050406030204" pitchFamily="18" charset="0"/>
                                </a:rPr>
                                <m:t>𝑜𝑠</m:t>
                              </m:r>
                              <m:r>
                                <a:rPr lang="es-ES" sz="2000" b="0" i="1" smtClean="0">
                                  <a:latin typeface="Cambria Math" panose="02040503050406030204" pitchFamily="18" charset="0"/>
                                </a:rPr>
                                <m:t> </m:t>
                              </m:r>
                              <m:r>
                                <a:rPr lang="es-ES" sz="2000" b="0" i="1" smtClean="0">
                                  <a:latin typeface="Cambria Math" panose="02040503050406030204" pitchFamily="18" charset="0"/>
                                </a:rPr>
                                <m:t>𝑖𝑛𝑑𝑢𝑠𝑡𝑟𝑖𝑎𝑙𝑒𝑠</m:t>
                              </m:r>
                              <m:r>
                                <a:rPr lang="es-ES" sz="2000" b="0" i="1" smtClean="0">
                                  <a:latin typeface="Cambria Math" panose="02040503050406030204" pitchFamily="18" charset="0"/>
                                </a:rPr>
                                <m:t> </m:t>
                              </m:r>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𝑡</m:t>
                                  </m:r>
                                  <m:r>
                                    <a:rPr lang="es-ES" sz="2000" b="0" i="1" smtClean="0">
                                      <a:latin typeface="Cambria Math" panose="02040503050406030204" pitchFamily="18" charset="0"/>
                                    </a:rPr>
                                    <m:t>−2</m:t>
                                  </m:r>
                                </m:e>
                              </m:d>
                              <m:r>
                                <a:rPr lang="es-ES" sz="2000" b="0" i="1" smtClean="0">
                                  <a:latin typeface="Cambria Math" panose="02040503050406030204" pitchFamily="18" charset="0"/>
                                </a:rPr>
                                <m:t>+</m:t>
                              </m:r>
                              <m:r>
                                <a:rPr lang="es-ES" sz="2000" b="0" i="1" smtClean="0">
                                  <a:latin typeface="Cambria Math" panose="02040503050406030204" pitchFamily="18" charset="0"/>
                                </a:rPr>
                                <m:t>𝐷𝑖𝑠𝑒</m:t>
                              </m:r>
                              <m:r>
                                <a:rPr lang="es-ES" sz="2000" b="0" i="1" smtClean="0">
                                  <a:latin typeface="Cambria Math" panose="02040503050406030204" pitchFamily="18" charset="0"/>
                                </a:rPr>
                                <m:t>ñ</m:t>
                              </m:r>
                              <m:r>
                                <a:rPr lang="es-ES" sz="2000" b="0" i="1" smtClean="0">
                                  <a:latin typeface="Cambria Math" panose="02040503050406030204" pitchFamily="18" charset="0"/>
                                </a:rPr>
                                <m:t>𝑜𝑠</m:t>
                              </m:r>
                              <m:r>
                                <a:rPr lang="es-ES" sz="2000" b="0" i="1" smtClean="0">
                                  <a:latin typeface="Cambria Math" panose="02040503050406030204" pitchFamily="18" charset="0"/>
                                </a:rPr>
                                <m:t> </m:t>
                              </m:r>
                              <m:r>
                                <a:rPr lang="es-ES" sz="2000" b="0" i="1" smtClean="0">
                                  <a:latin typeface="Cambria Math" panose="02040503050406030204" pitchFamily="18" charset="0"/>
                                </a:rPr>
                                <m:t>𝑖𝑛𝑑𝑢𝑠𝑡𝑟𝑖𝑎𝑙𝑒𝑠</m:t>
                              </m:r>
                              <m:r>
                                <a:rPr lang="es-ES" sz="2000" b="0" i="1" smtClean="0">
                                  <a:latin typeface="Cambria Math" panose="02040503050406030204" pitchFamily="18" charset="0"/>
                                </a:rPr>
                                <m:t>(</m:t>
                              </m:r>
                              <m:r>
                                <a:rPr lang="es-ES" sz="2000" b="0" i="1" smtClean="0">
                                  <a:latin typeface="Cambria Math" panose="02040503050406030204" pitchFamily="18" charset="0"/>
                                </a:rPr>
                                <m:t>𝑡</m:t>
                              </m:r>
                              <m:r>
                                <a:rPr lang="es-ES" sz="2000" b="0" i="1" smtClean="0">
                                  <a:latin typeface="Cambria Math" panose="02040503050406030204" pitchFamily="18" charset="0"/>
                                </a:rPr>
                                <m:t>−1)</m:t>
                              </m:r>
                            </m:e>
                            <m:e>
                              <m:r>
                                <a:rPr lang="es-ES" sz="2000" b="0" i="1" smtClean="0">
                                  <a:latin typeface="Cambria Math" panose="02040503050406030204" pitchFamily="18" charset="0"/>
                                </a:rPr>
                                <m:t>+</m:t>
                              </m:r>
                              <m:r>
                                <a:rPr lang="es-ES" sz="2000" b="0" i="1" smtClean="0">
                                  <a:latin typeface="Cambria Math" panose="02040503050406030204" pitchFamily="18" charset="0"/>
                                </a:rPr>
                                <m:t>𝐷𝑖𝑠𝑒</m:t>
                              </m:r>
                              <m:r>
                                <a:rPr lang="es-ES" sz="2000" b="0" i="1" smtClean="0">
                                  <a:latin typeface="Cambria Math" panose="02040503050406030204" pitchFamily="18" charset="0"/>
                                </a:rPr>
                                <m:t>ñ</m:t>
                              </m:r>
                              <m:r>
                                <a:rPr lang="es-ES" sz="2000" b="0" i="1" smtClean="0">
                                  <a:latin typeface="Cambria Math" panose="02040503050406030204" pitchFamily="18" charset="0"/>
                                </a:rPr>
                                <m:t>𝑜𝑠</m:t>
                              </m:r>
                              <m:r>
                                <a:rPr lang="es-ES" sz="2000" b="0" i="1" smtClean="0">
                                  <a:latin typeface="Cambria Math" panose="02040503050406030204" pitchFamily="18" charset="0"/>
                                </a:rPr>
                                <m:t> </m:t>
                              </m:r>
                              <m:r>
                                <a:rPr lang="es-ES" sz="2000" b="0" i="1" smtClean="0">
                                  <a:latin typeface="Cambria Math" panose="02040503050406030204" pitchFamily="18" charset="0"/>
                                </a:rPr>
                                <m:t>𝑖𝑛𝑑𝑢𝑠𝑡𝑟𝑖𝑎𝑙𝑒𝑠</m:t>
                              </m:r>
                              <m:r>
                                <a:rPr lang="es-ES" sz="2000" b="0" i="1" smtClean="0">
                                  <a:latin typeface="Cambria Math" panose="02040503050406030204" pitchFamily="18" charset="0"/>
                                </a:rPr>
                                <m:t> (</m:t>
                              </m:r>
                              <m:r>
                                <a:rPr lang="es-ES" sz="2000" b="0" i="1" smtClean="0">
                                  <a:latin typeface="Cambria Math" panose="02040503050406030204" pitchFamily="18" charset="0"/>
                                </a:rPr>
                                <m:t>𝑡</m:t>
                              </m:r>
                              <m:r>
                                <a:rPr lang="es-ES" sz="2000" b="0" i="1" smtClean="0">
                                  <a:latin typeface="Cambria Math" panose="02040503050406030204" pitchFamily="18" charset="0"/>
                                </a:rPr>
                                <m:t>))/3</m:t>
                              </m:r>
                            </m:e>
                          </m:eqArr>
                        </m:num>
                        <m:den>
                          <m:r>
                            <a:rPr lang="es-ES" sz="2000" i="1">
                              <a:latin typeface="Cambria Math" panose="02040503050406030204" pitchFamily="18" charset="0"/>
                            </a:rPr>
                            <m:t>𝑃𝑜𝑏𝑙𝑎𝑐𝑖</m:t>
                          </m:r>
                          <m:r>
                            <a:rPr lang="es-ES" sz="2000" i="1">
                              <a:latin typeface="Cambria Math" panose="02040503050406030204" pitchFamily="18" charset="0"/>
                            </a:rPr>
                            <m:t>ó</m:t>
                          </m:r>
                          <m:r>
                            <a:rPr lang="es-ES" sz="2000" i="1">
                              <a:latin typeface="Cambria Math" panose="02040503050406030204" pitchFamily="18" charset="0"/>
                            </a:rPr>
                            <m:t>𝑛</m:t>
                          </m:r>
                          <m:r>
                            <m:rPr>
                              <m:nor/>
                            </m:rPr>
                            <a:rPr lang="es-MX" sz="2000" b="0" i="0" smtClean="0">
                              <a:latin typeface="Cambria Math" panose="02040503050406030204" pitchFamily="18" charset="0"/>
                            </a:rPr>
                            <m:t> </m:t>
                          </m:r>
                          <m:r>
                            <m:rPr>
                              <m:nor/>
                            </m:rPr>
                            <a:rPr lang="es-MX" sz="2000" b="0" i="0" smtClean="0">
                              <a:latin typeface="Cambria Math" panose="02040503050406030204" pitchFamily="18" charset="0"/>
                            </a:rPr>
                            <m:t>d</m:t>
                          </m:r>
                          <m:r>
                            <m:rPr>
                              <m:nor/>
                            </m:rPr>
                            <a:rPr lang="es-CO" sz="2000" dirty="0"/>
                            <m:t>el</m:t>
                          </m:r>
                          <m:r>
                            <m:rPr>
                              <m:nor/>
                            </m:rPr>
                            <a:rPr lang="es-CO" sz="2000" dirty="0"/>
                            <m:t> </m:t>
                          </m:r>
                          <m:r>
                            <m:rPr>
                              <m:nor/>
                            </m:rPr>
                            <a:rPr lang="es-CO" sz="2000" dirty="0"/>
                            <m:t>departamento</m:t>
                          </m:r>
                        </m:den>
                      </m:f>
                      <m:r>
                        <a:rPr lang="es-ES" sz="2000" i="1">
                          <a:latin typeface="Cambria Math" panose="02040503050406030204" pitchFamily="18" charset="0"/>
                        </a:rPr>
                        <m:t>∗1.000.000</m:t>
                      </m:r>
                    </m:oMath>
                  </m:oMathPara>
                </a14:m>
                <a:endParaRPr lang="es-CO" sz="2000" dirty="0"/>
              </a:p>
            </p:txBody>
          </p:sp>
        </mc:Choice>
        <mc:Fallback xmlns="">
          <p:sp>
            <p:nvSpPr>
              <p:cNvPr id="18" name="CuadroTexto 17">
                <a:extLst>
                  <a:ext uri="{FF2B5EF4-FFF2-40B4-BE49-F238E27FC236}">
                    <a16:creationId xmlns:a16="http://schemas.microsoft.com/office/drawing/2014/main" id="{6CBE4403-CC11-7449-9F74-FD9AC84CED2C}"/>
                  </a:ext>
                </a:extLst>
              </p:cNvPr>
              <p:cNvSpPr txBox="1">
                <a:spLocks noRot="1" noChangeAspect="1" noMove="1" noResize="1" noEditPoints="1" noAdjustHandles="1" noChangeArrowheads="1" noChangeShapeType="1" noTextEdit="1"/>
              </p:cNvSpPr>
              <p:nvPr/>
            </p:nvSpPr>
            <p:spPr>
              <a:xfrm>
                <a:off x="1304601" y="3119098"/>
                <a:ext cx="9582796" cy="945195"/>
              </a:xfrm>
              <a:prstGeom prst="rect">
                <a:avLst/>
              </a:prstGeom>
              <a:blipFill>
                <a:blip r:embed="rId2"/>
                <a:stretch>
                  <a:fillRect/>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32889212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dirty="0">
                <a:solidFill>
                  <a:schemeClr val="accent1">
                    <a:lumMod val="50000"/>
                  </a:schemeClr>
                </a:solidFill>
                <a:latin typeface="+mn-lt"/>
              </a:rPr>
              <a:t>INN-2-4: R</a:t>
            </a:r>
            <a:r>
              <a:rPr lang="es-ES" b="1" dirty="0">
                <a:solidFill>
                  <a:schemeClr val="accent1">
                    <a:lumMod val="50000"/>
                  </a:schemeClr>
                </a:solidFill>
                <a:latin typeface="+mn-lt"/>
              </a:rPr>
              <a:t>egistro de marcas</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78830" y="1285881"/>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Descripción: </a:t>
            </a:r>
            <a:r>
              <a:rPr lang="es-CO" sz="2100" dirty="0">
                <a:solidFill>
                  <a:schemeClr val="tx1"/>
                </a:solidFill>
                <a:latin typeface="+mn-lt"/>
              </a:rPr>
              <a:t>Promedio móvil de los últimos tres años de los registros de marcas concedidos en el departamento por cada millón de habitantes.</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28529" y="579612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Fuente:</a:t>
            </a:r>
            <a:r>
              <a:rPr lang="es-CO" sz="2000" dirty="0">
                <a:solidFill>
                  <a:schemeClr val="tx1">
                    <a:lumMod val="85000"/>
                    <a:lumOff val="15000"/>
                  </a:schemeClr>
                </a:solidFill>
                <a:latin typeface="+mn-lt"/>
              </a:rPr>
              <a:t>  </a:t>
            </a:r>
          </a:p>
          <a:p>
            <a:r>
              <a:rPr lang="es-CO" sz="2000" dirty="0">
                <a:solidFill>
                  <a:schemeClr val="tx1"/>
                </a:solidFill>
                <a:latin typeface="+mn-lt"/>
              </a:rPr>
              <a:t>Superintendencia de industria y comercio</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9" y="2095642"/>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Fórmula de cálculo:</a:t>
            </a:r>
            <a:endParaRPr lang="es-CO" sz="2000" dirty="0">
              <a:solidFill>
                <a:schemeClr val="tx1"/>
              </a:solidFill>
              <a:latin typeface="+mn-lt"/>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28528" y="4519145"/>
            <a:ext cx="4969751" cy="707886"/>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Unidad de medida: </a:t>
            </a:r>
            <a:r>
              <a:rPr lang="es-CO" sz="2000" dirty="0">
                <a:solidFill>
                  <a:schemeClr val="tx1">
                    <a:lumMod val="85000"/>
                    <a:lumOff val="15000"/>
                  </a:schemeClr>
                </a:solidFill>
                <a:latin typeface="+mn-lt"/>
              </a:rPr>
              <a:t>Por cada millon de habitantes</a:t>
            </a:r>
            <a:endParaRPr lang="es-CO" sz="2000" dirty="0">
              <a:solidFill>
                <a:schemeClr val="tx1"/>
              </a:solidFill>
              <a:latin typeface="+mn-lt"/>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28529" y="5325172"/>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Periodicidad: </a:t>
            </a:r>
            <a:r>
              <a:rPr lang="es-CO" sz="2000" dirty="0">
                <a:solidFill>
                  <a:schemeClr val="tx1"/>
                </a:solidFill>
                <a:latin typeface="+mn-lt"/>
              </a:rPr>
              <a:t>Anual</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1063" y="4793898"/>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Variable inversa: </a:t>
            </a:r>
            <a:r>
              <a:rPr lang="es-CO" sz="2000" b="1" dirty="0">
                <a:solidFill>
                  <a:schemeClr val="tx1"/>
                </a:solidFill>
                <a:latin typeface="+mn-lt"/>
              </a:rPr>
              <a:t>No</a:t>
            </a:r>
            <a:endParaRPr lang="es-CO" sz="2000" dirty="0">
              <a:solidFill>
                <a:schemeClr val="tx1"/>
              </a:solidFill>
              <a:latin typeface="+mn-lt"/>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1062" y="5260484"/>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¿Tiene casos de No aplica?: </a:t>
            </a:r>
            <a:r>
              <a:rPr lang="es-CO" sz="2000" dirty="0">
                <a:solidFill>
                  <a:schemeClr val="tx1"/>
                </a:solidFill>
                <a:latin typeface="+mn-lt"/>
              </a:rPr>
              <a:t>No</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1061" y="5787488"/>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Requiere imputación: </a:t>
            </a:r>
            <a:r>
              <a:rPr lang="es-CO" sz="2000" dirty="0">
                <a:solidFill>
                  <a:schemeClr val="tx1"/>
                </a:solidFill>
                <a:latin typeface="+mn-lt"/>
              </a:rPr>
              <a:t>No</a:t>
            </a: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659099"/>
            <a:ext cx="1201970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Objetivo</a:t>
            </a:r>
            <a:r>
              <a:rPr lang="es-CO" sz="2100" dirty="0">
                <a:solidFill>
                  <a:schemeClr val="tx1">
                    <a:lumMod val="85000"/>
                    <a:lumOff val="15000"/>
                  </a:schemeClr>
                </a:solidFill>
                <a:latin typeface="+mn-lt"/>
              </a:rPr>
              <a:t>: Evaluar el ecosistema de innovación en el departamento a través de sus registros de Propiedad Intelectual.</a:t>
            </a:r>
            <a:endParaRPr lang="es-CO" sz="2100" dirty="0">
              <a:solidFill>
                <a:schemeClr val="tx1"/>
              </a:solidFill>
              <a:latin typeface="+mn-lt"/>
            </a:endParaRPr>
          </a:p>
        </p:txBody>
      </p:sp>
      <p:sp>
        <p:nvSpPr>
          <p:cNvPr id="2" name="CuadroTexto 1">
            <a:extLst>
              <a:ext uri="{FF2B5EF4-FFF2-40B4-BE49-F238E27FC236}">
                <a16:creationId xmlns:a16="http://schemas.microsoft.com/office/drawing/2014/main" id="{18275A21-DBF9-914B-A852-D8A896B901D7}"/>
              </a:ext>
            </a:extLst>
          </p:cNvPr>
          <p:cNvSpPr txBox="1"/>
          <p:nvPr/>
        </p:nvSpPr>
        <p:spPr>
          <a:xfrm>
            <a:off x="2383971" y="179614"/>
            <a:ext cx="184731" cy="369332"/>
          </a:xfrm>
          <a:prstGeom prst="rect">
            <a:avLst/>
          </a:prstGeom>
          <a:noFill/>
        </p:spPr>
        <p:txBody>
          <a:bodyPr wrap="none" rtlCol="0">
            <a:spAutoFit/>
          </a:bodyPr>
          <a:lstStyle/>
          <a:p>
            <a:endParaRPr lang="es-CO" dirty="0"/>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F9424829-DDD7-2F45-BE8D-003F315CE140}"/>
                  </a:ext>
                </a:extLst>
              </p:cNvPr>
              <p:cNvSpPr txBox="1"/>
              <p:nvPr/>
            </p:nvSpPr>
            <p:spPr>
              <a:xfrm>
                <a:off x="2140620" y="3002825"/>
                <a:ext cx="8460881" cy="852349"/>
              </a:xfrm>
              <a:prstGeom prst="rect">
                <a:avLst/>
              </a:prstGeom>
              <a:noFill/>
              <a:ln>
                <a:solidFill>
                  <a:schemeClr val="tx1"/>
                </a:solidFill>
              </a:ln>
            </p:spPr>
            <p:txBody>
              <a:bodyPr wrap="square" lIns="0" tIns="0" rIns="0" bIns="0" rtlCol="0">
                <a:spAutoFit/>
              </a:bodyPr>
              <a:lstStyle/>
              <a:p>
                <a14:m>
                  <m:oMath xmlns:m="http://schemas.openxmlformats.org/officeDocument/2006/math">
                    <m:r>
                      <a:rPr lang="es-ES" sz="2400" b="0" i="1" smtClean="0">
                        <a:latin typeface="Cambria Math" panose="02040503050406030204" pitchFamily="18" charset="0"/>
                      </a:rPr>
                      <m:t>𝐼𝑁𝑁</m:t>
                    </m:r>
                    <m:r>
                      <a:rPr lang="es-ES" sz="2400" b="0" i="1" smtClean="0">
                        <a:latin typeface="Cambria Math" panose="02040503050406030204" pitchFamily="18" charset="0"/>
                      </a:rPr>
                      <m:t>24=</m:t>
                    </m:r>
                    <m:f>
                      <m:fPr>
                        <m:ctrlPr>
                          <a:rPr lang="es-ES" sz="2400" b="0" i="1" smtClean="0">
                            <a:latin typeface="Cambria Math" panose="02040503050406030204" pitchFamily="18" charset="0"/>
                          </a:rPr>
                        </m:ctrlPr>
                      </m:fPr>
                      <m:num>
                        <m:eqArr>
                          <m:eqArrPr>
                            <m:ctrlPr>
                              <a:rPr lang="es-ES" sz="2400" b="0" i="1" smtClean="0">
                                <a:latin typeface="Cambria Math" panose="02040503050406030204" pitchFamily="18" charset="0"/>
                              </a:rPr>
                            </m:ctrlPr>
                          </m:eqArrPr>
                          <m:e>
                            <m:r>
                              <a:rPr lang="es-CO" sz="2400" b="0" i="1" smtClean="0">
                                <a:latin typeface="Cambria Math" panose="02040503050406030204" pitchFamily="18" charset="0"/>
                              </a:rPr>
                              <m:t>(</m:t>
                            </m:r>
                            <m:r>
                              <a:rPr lang="es-ES" sz="2400" b="0" i="1" smtClean="0">
                                <a:latin typeface="Cambria Math" panose="02040503050406030204" pitchFamily="18" charset="0"/>
                              </a:rPr>
                              <m:t>𝑅𝑒𝑔𝑖𝑠𝑡𝑟𝑜</m:t>
                            </m:r>
                            <m:r>
                              <a:rPr lang="es-ES" sz="2400" b="0" i="1" smtClean="0">
                                <a:latin typeface="Cambria Math" panose="02040503050406030204" pitchFamily="18" charset="0"/>
                              </a:rPr>
                              <m:t> </m:t>
                            </m:r>
                            <m:r>
                              <a:rPr lang="es-ES" sz="2400" b="0" i="1" smtClean="0">
                                <a:latin typeface="Cambria Math" panose="02040503050406030204" pitchFamily="18" charset="0"/>
                              </a:rPr>
                              <m:t>𝑑𝑒</m:t>
                            </m:r>
                            <m:r>
                              <a:rPr lang="es-ES" sz="2400" b="0" i="1" smtClean="0">
                                <a:latin typeface="Cambria Math" panose="02040503050406030204" pitchFamily="18" charset="0"/>
                              </a:rPr>
                              <m:t> </m:t>
                            </m:r>
                            <m:r>
                              <a:rPr lang="es-ES" sz="2400" b="0" i="1" smtClean="0">
                                <a:latin typeface="Cambria Math" panose="02040503050406030204" pitchFamily="18" charset="0"/>
                              </a:rPr>
                              <m:t>𝑚𝑎𝑟𝑐𝑎</m:t>
                            </m:r>
                            <m:r>
                              <a:rPr lang="es-ES" sz="2400" b="0" i="1" smtClean="0">
                                <a:latin typeface="Cambria Math" panose="02040503050406030204" pitchFamily="18" charset="0"/>
                              </a:rPr>
                              <m:t> </m:t>
                            </m:r>
                            <m:d>
                              <m:dPr>
                                <m:ctrlPr>
                                  <a:rPr lang="es-ES" sz="2400" b="0" i="1" smtClean="0">
                                    <a:latin typeface="Cambria Math" panose="02040503050406030204" pitchFamily="18" charset="0"/>
                                  </a:rPr>
                                </m:ctrlPr>
                              </m:dPr>
                              <m:e>
                                <m:r>
                                  <a:rPr lang="es-ES" sz="2400" b="0" i="1" smtClean="0">
                                    <a:latin typeface="Cambria Math" panose="02040503050406030204" pitchFamily="18" charset="0"/>
                                  </a:rPr>
                                  <m:t>𝑡</m:t>
                                </m:r>
                                <m:r>
                                  <a:rPr lang="es-ES" sz="2400" b="0" i="1" smtClean="0">
                                    <a:latin typeface="Cambria Math" panose="02040503050406030204" pitchFamily="18" charset="0"/>
                                  </a:rPr>
                                  <m:t>−2</m:t>
                                </m:r>
                              </m:e>
                            </m:d>
                            <m:r>
                              <a:rPr lang="es-ES" sz="2400" b="0" i="1" smtClean="0">
                                <a:latin typeface="Cambria Math" panose="02040503050406030204" pitchFamily="18" charset="0"/>
                              </a:rPr>
                              <m:t>+</m:t>
                            </m:r>
                            <m:r>
                              <a:rPr lang="es-ES" sz="2400" b="0" i="1" smtClean="0">
                                <a:latin typeface="Cambria Math" panose="02040503050406030204" pitchFamily="18" charset="0"/>
                              </a:rPr>
                              <m:t>𝑟𝑒𝑔𝑖𝑠𝑡𝑟𝑜</m:t>
                            </m:r>
                            <m:r>
                              <a:rPr lang="es-ES" sz="2400" b="0" i="1" smtClean="0">
                                <a:latin typeface="Cambria Math" panose="02040503050406030204" pitchFamily="18" charset="0"/>
                              </a:rPr>
                              <m:t> </m:t>
                            </m:r>
                            <m:r>
                              <a:rPr lang="es-ES" sz="2400" b="0" i="1" smtClean="0">
                                <a:latin typeface="Cambria Math" panose="02040503050406030204" pitchFamily="18" charset="0"/>
                              </a:rPr>
                              <m:t>𝑑𝑒</m:t>
                            </m:r>
                            <m:r>
                              <a:rPr lang="es-ES" sz="2400" b="0" i="1" smtClean="0">
                                <a:latin typeface="Cambria Math" panose="02040503050406030204" pitchFamily="18" charset="0"/>
                              </a:rPr>
                              <m:t> </m:t>
                            </m:r>
                            <m:r>
                              <a:rPr lang="es-ES" sz="2400" b="0" i="1" smtClean="0">
                                <a:latin typeface="Cambria Math" panose="02040503050406030204" pitchFamily="18" charset="0"/>
                              </a:rPr>
                              <m:t>𝑚𝑎𝑟𝑐𝑎</m:t>
                            </m:r>
                            <m:r>
                              <a:rPr lang="es-ES" sz="2400" b="0" i="1" smtClean="0">
                                <a:latin typeface="Cambria Math" panose="02040503050406030204" pitchFamily="18" charset="0"/>
                              </a:rPr>
                              <m:t> </m:t>
                            </m:r>
                            <m:d>
                              <m:dPr>
                                <m:ctrlPr>
                                  <a:rPr lang="es-ES" sz="2400" b="0" i="1" smtClean="0">
                                    <a:latin typeface="Cambria Math" panose="02040503050406030204" pitchFamily="18" charset="0"/>
                                  </a:rPr>
                                </m:ctrlPr>
                              </m:dPr>
                              <m:e>
                                <m:r>
                                  <a:rPr lang="es-ES" sz="2400" b="0" i="1" smtClean="0">
                                    <a:latin typeface="Cambria Math" panose="02040503050406030204" pitchFamily="18" charset="0"/>
                                  </a:rPr>
                                  <m:t>𝑡</m:t>
                                </m:r>
                                <m:r>
                                  <a:rPr lang="es-ES" sz="2400" b="0" i="1" smtClean="0">
                                    <a:latin typeface="Cambria Math" panose="02040503050406030204" pitchFamily="18" charset="0"/>
                                  </a:rPr>
                                  <m:t>−1</m:t>
                                </m:r>
                              </m:e>
                            </m:d>
                          </m:e>
                          <m:e>
                            <m:r>
                              <a:rPr lang="es-ES" sz="2400" b="0" i="1" smtClean="0">
                                <a:latin typeface="Cambria Math" panose="02040503050406030204" pitchFamily="18" charset="0"/>
                              </a:rPr>
                              <m:t>+</m:t>
                            </m:r>
                            <m:r>
                              <a:rPr lang="es-ES" sz="2400" b="0" i="1" smtClean="0">
                                <a:latin typeface="Cambria Math" panose="02040503050406030204" pitchFamily="18" charset="0"/>
                              </a:rPr>
                              <m:t>𝑟𝑒𝑔𝑖𝑠𝑡𝑟𝑜</m:t>
                            </m:r>
                            <m:r>
                              <a:rPr lang="es-ES" sz="2400" b="0" i="1" smtClean="0">
                                <a:latin typeface="Cambria Math" panose="02040503050406030204" pitchFamily="18" charset="0"/>
                              </a:rPr>
                              <m:t> </m:t>
                            </m:r>
                            <m:r>
                              <a:rPr lang="es-ES" sz="2400" b="0" i="1" smtClean="0">
                                <a:latin typeface="Cambria Math" panose="02040503050406030204" pitchFamily="18" charset="0"/>
                              </a:rPr>
                              <m:t>𝑑𝑒</m:t>
                            </m:r>
                            <m:r>
                              <a:rPr lang="es-ES" sz="2400" b="0" i="1" smtClean="0">
                                <a:latin typeface="Cambria Math" panose="02040503050406030204" pitchFamily="18" charset="0"/>
                              </a:rPr>
                              <m:t> </m:t>
                            </m:r>
                            <m:r>
                              <a:rPr lang="es-ES" sz="2400" b="0" i="1" smtClean="0">
                                <a:latin typeface="Cambria Math" panose="02040503050406030204" pitchFamily="18" charset="0"/>
                              </a:rPr>
                              <m:t>𝑚𝑎𝑟𝑐𝑎</m:t>
                            </m:r>
                            <m:r>
                              <a:rPr lang="es-ES" sz="2400" b="0" i="1" smtClean="0">
                                <a:latin typeface="Cambria Math" panose="02040503050406030204" pitchFamily="18" charset="0"/>
                              </a:rPr>
                              <m:t> (</m:t>
                            </m:r>
                            <m:r>
                              <a:rPr lang="es-ES" sz="2400" b="0" i="1" smtClean="0">
                                <a:latin typeface="Cambria Math" panose="02040503050406030204" pitchFamily="18" charset="0"/>
                              </a:rPr>
                              <m:t>𝑡</m:t>
                            </m:r>
                            <m:r>
                              <a:rPr lang="es-ES" sz="2400" b="0" i="1" smtClean="0">
                                <a:latin typeface="Cambria Math" panose="02040503050406030204" pitchFamily="18" charset="0"/>
                              </a:rPr>
                              <m:t>))/3</m:t>
                            </m:r>
                          </m:e>
                        </m:eqArr>
                      </m:num>
                      <m:den>
                        <m:r>
                          <a:rPr lang="es-ES" sz="2400" i="1">
                            <a:latin typeface="Cambria Math" panose="02040503050406030204" pitchFamily="18" charset="0"/>
                          </a:rPr>
                          <m:t>𝑃𝑜𝑏𝑙𝑎𝑐𝑖</m:t>
                        </m:r>
                        <m:r>
                          <a:rPr lang="es-ES" sz="2400" i="1">
                            <a:latin typeface="Cambria Math" panose="02040503050406030204" pitchFamily="18" charset="0"/>
                          </a:rPr>
                          <m:t>ó</m:t>
                        </m:r>
                        <m:r>
                          <a:rPr lang="es-ES" sz="2400" i="1">
                            <a:latin typeface="Cambria Math" panose="02040503050406030204" pitchFamily="18" charset="0"/>
                          </a:rPr>
                          <m:t>𝑛</m:t>
                        </m:r>
                        <m:r>
                          <a:rPr lang="es-ES" sz="2400" i="1">
                            <a:latin typeface="Cambria Math" panose="02040503050406030204" pitchFamily="18" charset="0"/>
                          </a:rPr>
                          <m:t> </m:t>
                        </m:r>
                        <m:r>
                          <a:rPr lang="es-MX" sz="2400" b="0" i="1" smtClean="0">
                            <a:latin typeface="Cambria Math" panose="02040503050406030204" pitchFamily="18" charset="0"/>
                          </a:rPr>
                          <m:t>𝑑𝑒𝑙</m:t>
                        </m:r>
                        <m:r>
                          <a:rPr lang="es-MX" sz="2400" b="0" i="1" smtClean="0">
                            <a:latin typeface="Cambria Math" panose="02040503050406030204" pitchFamily="18" charset="0"/>
                          </a:rPr>
                          <m:t> </m:t>
                        </m:r>
                        <m:r>
                          <a:rPr lang="es-MX" sz="2400" b="0" i="1" smtClean="0">
                            <a:latin typeface="Cambria Math" panose="02040503050406030204" pitchFamily="18" charset="0"/>
                          </a:rPr>
                          <m:t>𝑑𝑒𝑝𝑎𝑟𝑡𝑎𝑚𝑒𝑛𝑡𝑜</m:t>
                        </m:r>
                      </m:den>
                    </m:f>
                  </m:oMath>
                </a14:m>
                <a:r>
                  <a:rPr lang="es-CO" sz="2400" dirty="0"/>
                  <a:t>*</a:t>
                </a:r>
                <a:r>
                  <a:rPr lang="es-ES" sz="2400" dirty="0"/>
                  <a:t> </a:t>
                </a:r>
                <a14:m>
                  <m:oMath xmlns:m="http://schemas.openxmlformats.org/officeDocument/2006/math">
                    <m:r>
                      <a:rPr lang="es-ES" sz="2400" i="1">
                        <a:latin typeface="Cambria Math" panose="02040503050406030204" pitchFamily="18" charset="0"/>
                      </a:rPr>
                      <m:t>1.000.000</m:t>
                    </m:r>
                  </m:oMath>
                </a14:m>
                <a:endParaRPr lang="es-CO" sz="2400" dirty="0"/>
              </a:p>
            </p:txBody>
          </p:sp>
        </mc:Choice>
        <mc:Fallback xmlns="">
          <p:sp>
            <p:nvSpPr>
              <p:cNvPr id="19" name="CuadroTexto 18">
                <a:extLst>
                  <a:ext uri="{FF2B5EF4-FFF2-40B4-BE49-F238E27FC236}">
                    <a16:creationId xmlns:a16="http://schemas.microsoft.com/office/drawing/2014/main" id="{F9424829-DDD7-2F45-BE8D-003F315CE140}"/>
                  </a:ext>
                </a:extLst>
              </p:cNvPr>
              <p:cNvSpPr txBox="1">
                <a:spLocks noRot="1" noChangeAspect="1" noMove="1" noResize="1" noEditPoints="1" noAdjustHandles="1" noChangeArrowheads="1" noChangeShapeType="1" noTextEdit="1"/>
              </p:cNvSpPr>
              <p:nvPr/>
            </p:nvSpPr>
            <p:spPr>
              <a:xfrm>
                <a:off x="2140620" y="3002825"/>
                <a:ext cx="8460881" cy="852349"/>
              </a:xfrm>
              <a:prstGeom prst="rect">
                <a:avLst/>
              </a:prstGeom>
              <a:blipFill>
                <a:blip r:embed="rId2"/>
                <a:stretch>
                  <a:fillRect b="-7092"/>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2073709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INS-3-3  Procesos de contratación en el SECOP II</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2086312" y="3364412"/>
                <a:ext cx="8019375" cy="693075"/>
              </a:xfrm>
              <a:prstGeom prst="rect">
                <a:avLst/>
              </a:prstGeom>
              <a:noFill/>
              <a:ln>
                <a:solidFill>
                  <a:schemeClr val="tx1"/>
                </a:solidFill>
              </a:ln>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𝐼𝑁𝑆</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32</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𝐶𝑜𝑛𝑡𝑒𝑜</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𝑝𝑟𝑜𝑐𝑒𝑠𝑜𝑠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𝑆𝐸𝐶𝑂𝑃</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𝐼𝐼</m:t>
                              </m:r>
                            </m:e>
                            <m:sub>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𝐶𝑜𝑛𝑡𝑒𝑜</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𝑝𝑟𝑜𝑐𝑒𝑠𝑜𝑠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𝑆𝐸𝐶𝑂𝑃</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𝐶𝑜𝑛𝑡𝑒𝑜</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𝑝𝑟𝑜𝑐𝑒𝑠𝑜𝑠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𝑆𝐸𝐶𝑂𝑃</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𝐼𝐼</m:t>
                          </m:r>
                        </m:den>
                      </m:f>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2086312" y="3364412"/>
                <a:ext cx="8019375" cy="693075"/>
              </a:xfrm>
              <a:prstGeom prst="rect">
                <a:avLst/>
              </a:prstGeom>
              <a:blipFill>
                <a:blip r:embed="rId2"/>
                <a:stretch>
                  <a:fillRect/>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Porcentaje de los procesos de contratación que son adelantados por entidades del orden territorial a través de la plataforma SECOP II .</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Base de procesos de contratación SECOP I y II, Colombia Compra Eficiente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Evaluar la transparencia de la contratación pública.</a:t>
            </a:r>
          </a:p>
        </p:txBody>
      </p:sp>
    </p:spTree>
    <p:extLst>
      <p:ext uri="{BB962C8B-B14F-4D97-AF65-F5344CB8AC3E}">
        <p14:creationId xmlns:p14="http://schemas.microsoft.com/office/powerpoint/2010/main" val="3057748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b="1" dirty="0">
                <a:solidFill>
                  <a:schemeClr val="accent1">
                    <a:lumMod val="50000"/>
                  </a:schemeClr>
                </a:solidFill>
                <a:latin typeface="+mn-lt"/>
              </a:rPr>
              <a:t>INS-4-1: Tasa de Homicidios </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78831" y="1412876"/>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Descripción: </a:t>
            </a:r>
            <a:r>
              <a:rPr lang="es-CO" sz="2100" dirty="0">
                <a:solidFill>
                  <a:schemeClr val="tx1"/>
                </a:solidFill>
                <a:latin typeface="+mn-lt"/>
              </a:rPr>
              <a:t>Número de homicidios en el departamento por cada 100.000 habitantes.</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330239"/>
            <a:ext cx="4969751" cy="1323439"/>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Fuente:</a:t>
            </a:r>
            <a:r>
              <a:rPr lang="es-CO" sz="2000" dirty="0">
                <a:solidFill>
                  <a:schemeClr val="tx1">
                    <a:lumMod val="85000"/>
                    <a:lumOff val="15000"/>
                  </a:schemeClr>
                </a:solidFill>
                <a:latin typeface="+mn-lt"/>
              </a:rPr>
              <a:t>  </a:t>
            </a:r>
          </a:p>
          <a:p>
            <a:r>
              <a:rPr lang="es-CO" sz="2000" dirty="0">
                <a:solidFill>
                  <a:schemeClr val="tx1"/>
                </a:solidFill>
                <a:latin typeface="+mn-lt"/>
              </a:rPr>
              <a:t>Homicidios certificados por departamentos-Ministerio de Defensa Nacional</a:t>
            </a:r>
          </a:p>
          <a:p>
            <a:r>
              <a:rPr lang="es-CO" sz="2000" dirty="0">
                <a:solidFill>
                  <a:schemeClr val="tx1"/>
                </a:solidFill>
                <a:latin typeface="+mn-lt"/>
              </a:rPr>
              <a:t>Proyección de población-DANE</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78831" y="1973316"/>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Fórmula de cálculo:</a:t>
            </a:r>
            <a:endParaRPr lang="es-CO" sz="2000" dirty="0">
              <a:solidFill>
                <a:schemeClr val="tx1"/>
              </a:solidFill>
              <a:latin typeface="+mn-lt"/>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338106"/>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Unidad de medida: </a:t>
            </a:r>
            <a:r>
              <a:rPr lang="es-CO" sz="2000" dirty="0">
                <a:solidFill>
                  <a:schemeClr val="tx1">
                    <a:lumMod val="85000"/>
                    <a:lumOff val="15000"/>
                  </a:schemeClr>
                </a:solidFill>
              </a:rPr>
              <a:t>Tasa por cien mil hab.</a:t>
            </a:r>
            <a:endParaRPr lang="es-CO" sz="2000" dirty="0">
              <a:solidFill>
                <a:schemeClr val="tx1"/>
              </a:solidFill>
              <a:latin typeface="+mn-lt"/>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804692"/>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Periodicidad: </a:t>
            </a:r>
            <a:r>
              <a:rPr lang="es-CO" sz="2000" dirty="0">
                <a:solidFill>
                  <a:schemeClr val="tx1"/>
                </a:solidFill>
                <a:latin typeface="+mn-lt"/>
              </a:rPr>
              <a:t>Anual</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338106"/>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Variable inversa: </a:t>
            </a:r>
            <a:r>
              <a:rPr lang="es-CO" sz="2000" dirty="0">
                <a:solidFill>
                  <a:schemeClr val="tx1"/>
                </a:solidFill>
                <a:latin typeface="+mn-lt"/>
              </a:rPr>
              <a:t>Si</a:t>
            </a: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804692"/>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¿Tiene casos de No aplica?: </a:t>
            </a:r>
            <a:r>
              <a:rPr lang="es-CO" sz="2000" dirty="0">
                <a:solidFill>
                  <a:schemeClr val="tx1"/>
                </a:solidFill>
                <a:latin typeface="+mn-lt"/>
              </a:rPr>
              <a:t>No</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331696"/>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Requiere imputación: </a:t>
            </a:r>
            <a:r>
              <a:rPr lang="es-CO" sz="2000" dirty="0">
                <a:solidFill>
                  <a:schemeClr val="tx1"/>
                </a:solidFill>
                <a:latin typeface="+mn-lt"/>
              </a:rPr>
              <a:t>No</a:t>
            </a: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55963"/>
            <a:ext cx="1201970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Objetivo</a:t>
            </a:r>
            <a:r>
              <a:rPr lang="es-CO" sz="2100" dirty="0">
                <a:solidFill>
                  <a:schemeClr val="tx1">
                    <a:lumMod val="85000"/>
                    <a:lumOff val="15000"/>
                  </a:schemeClr>
                </a:solidFill>
                <a:latin typeface="+mn-lt"/>
              </a:rPr>
              <a:t>: Evaluar la capacidad de los departamentos para contener la inseguridad a partir de cifras consolidadas de </a:t>
            </a:r>
            <a:r>
              <a:rPr lang="es-CO" sz="2100" dirty="0" err="1">
                <a:solidFill>
                  <a:schemeClr val="tx1">
                    <a:lumMod val="85000"/>
                    <a:lumOff val="15000"/>
                  </a:schemeClr>
                </a:solidFill>
                <a:latin typeface="+mn-lt"/>
              </a:rPr>
              <a:t>Mindefensa</a:t>
            </a:r>
            <a:r>
              <a:rPr lang="es-CO" sz="2100" dirty="0">
                <a:solidFill>
                  <a:schemeClr val="tx1">
                    <a:lumMod val="85000"/>
                    <a:lumOff val="15000"/>
                  </a:schemeClr>
                </a:solidFill>
                <a:latin typeface="+mn-lt"/>
              </a:rPr>
              <a:t>.</a:t>
            </a:r>
            <a:endParaRPr lang="es-CO" sz="2100" dirty="0">
              <a:solidFill>
                <a:schemeClr val="tx1"/>
              </a:solidFill>
              <a:latin typeface="+mn-lt"/>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A384FF3-72D6-139F-6612-953410593502}"/>
                  </a:ext>
                </a:extLst>
              </p:cNvPr>
              <p:cNvSpPr txBox="1"/>
              <p:nvPr/>
            </p:nvSpPr>
            <p:spPr>
              <a:xfrm>
                <a:off x="3068448" y="2909403"/>
                <a:ext cx="6069739" cy="69980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𝐼𝑁𝑆</m:t>
                      </m:r>
                      <m:r>
                        <a:rPr lang="es-ES" sz="2200" b="0" i="1" smtClean="0">
                          <a:latin typeface="Cambria Math" panose="02040503050406030204" pitchFamily="18" charset="0"/>
                        </a:rPr>
                        <m:t>41</m:t>
                      </m:r>
                      <m:r>
                        <a:rPr lang="es-ES" sz="2200" b="0" i="1" smtClean="0">
                          <a:latin typeface="Cambria Math" panose="02040503050406030204" pitchFamily="18" charset="0"/>
                        </a:rPr>
                        <m:t>=</m:t>
                      </m:r>
                      <m:f>
                        <m:fPr>
                          <m:ctrlPr>
                            <a:rPr lang="es-CO" sz="2200" b="0" i="1" smtClean="0">
                              <a:latin typeface="Cambria Math" panose="02040503050406030204" pitchFamily="18" charset="0"/>
                            </a:rPr>
                          </m:ctrlPr>
                        </m:fPr>
                        <m:num>
                          <m:r>
                            <a:rPr lang="es-ES" sz="2200" b="0" i="1" smtClean="0">
                              <a:latin typeface="Cambria Math" panose="02040503050406030204" pitchFamily="18" charset="0"/>
                            </a:rPr>
                            <m:t>𝐻𝑜𝑚𝑖𝑐𝑖𝑑𝑖𝑜</m:t>
                          </m:r>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rPr>
                                <m:t>𝑠</m:t>
                              </m:r>
                            </m:e>
                            <m:sub>
                              <m:r>
                                <a:rPr lang="es-ES" sz="2200" b="0" i="1" smtClean="0">
                                  <a:latin typeface="Cambria Math" panose="02040503050406030204" pitchFamily="18" charset="0"/>
                                </a:rPr>
                                <m:t>𝑖</m:t>
                              </m:r>
                            </m:sub>
                          </m:sSub>
                          <m:r>
                            <a:rPr lang="es-ES" sz="2200" b="0" i="1" smtClean="0">
                              <a:latin typeface="Cambria Math" panose="02040503050406030204" pitchFamily="18" charset="0"/>
                            </a:rPr>
                            <m:t> </m:t>
                          </m:r>
                        </m:num>
                        <m:den>
                          <m:r>
                            <a:rPr lang="es-ES" sz="2200" b="0" i="1" smtClean="0">
                              <a:latin typeface="Cambria Math" panose="02040503050406030204" pitchFamily="18" charset="0"/>
                            </a:rPr>
                            <m:t>𝑃𝑜𝑏𝑙𝑎𝑐𝑖</m:t>
                          </m:r>
                          <m:r>
                            <a:rPr lang="es-ES" sz="2200" i="1">
                              <a:latin typeface="Cambria Math" panose="02040503050406030204" pitchFamily="18" charset="0"/>
                            </a:rPr>
                            <m:t>ó</m:t>
                          </m:r>
                          <m:r>
                            <a:rPr lang="es-ES" sz="2200" b="0" i="1" smtClean="0">
                              <a:latin typeface="Cambria Math" panose="02040503050406030204" pitchFamily="18" charset="0"/>
                            </a:rPr>
                            <m:t>𝑛</m:t>
                          </m:r>
                          <m:r>
                            <a:rPr lang="es-ES" sz="2200" b="0" i="1" smtClean="0">
                              <a:latin typeface="Cambria Math" panose="02040503050406030204" pitchFamily="18" charset="0"/>
                            </a:rPr>
                            <m:t> </m:t>
                          </m:r>
                          <m:r>
                            <a:rPr lang="es-ES" sz="2200" b="0" i="1" smtClean="0">
                              <a:latin typeface="Cambria Math" panose="02040503050406030204" pitchFamily="18" charset="0"/>
                            </a:rPr>
                            <m:t>𝑑𝑒𝑙</m:t>
                          </m:r>
                          <m:r>
                            <a:rPr lang="es-MX" sz="2200" b="0" i="1" smtClean="0">
                              <a:latin typeface="Cambria Math" panose="02040503050406030204" pitchFamily="18" charset="0"/>
                            </a:rPr>
                            <m:t> </m:t>
                          </m:r>
                          <m:r>
                            <a:rPr lang="es-MX" sz="2200" b="0" i="1" smtClean="0">
                              <a:latin typeface="Cambria Math" panose="02040503050406030204" pitchFamily="18" charset="0"/>
                            </a:rPr>
                            <m:t>𝑑𝑒𝑝𝑎𝑟𝑡𝑎𝑚𝑒𝑛𝑡𝑜</m:t>
                          </m:r>
                        </m:den>
                      </m:f>
                      <m:r>
                        <a:rPr lang="es-ES" sz="2200" b="0" i="1" smtClean="0">
                          <a:latin typeface="Cambria Math" panose="02040503050406030204" pitchFamily="18" charset="0"/>
                        </a:rPr>
                        <m:t>∗</m:t>
                      </m:r>
                      <m:r>
                        <a:rPr lang="es-ES" sz="2200" b="0" i="1" smtClean="0">
                          <a:latin typeface="Cambria Math" panose="02040503050406030204" pitchFamily="18" charset="0"/>
                        </a:rPr>
                        <m:t>100</m:t>
                      </m:r>
                      <m:r>
                        <a:rPr lang="es-ES" sz="2200" b="0" i="1" smtClean="0">
                          <a:latin typeface="Cambria Math" panose="02040503050406030204" pitchFamily="18" charset="0"/>
                        </a:rPr>
                        <m:t>.</m:t>
                      </m:r>
                      <m:r>
                        <a:rPr lang="es-ES" sz="2200" b="0" i="1" smtClean="0">
                          <a:latin typeface="Cambria Math" panose="02040503050406030204" pitchFamily="18" charset="0"/>
                        </a:rPr>
                        <m:t>000</m:t>
                      </m:r>
                    </m:oMath>
                  </m:oMathPara>
                </a14:m>
                <a:endParaRPr lang="es-CO" sz="2200" dirty="0"/>
              </a:p>
            </p:txBody>
          </p:sp>
        </mc:Choice>
        <mc:Fallback xmlns="">
          <p:sp>
            <p:nvSpPr>
              <p:cNvPr id="14" name="CuadroTexto 13">
                <a:extLst>
                  <a:ext uri="{FF2B5EF4-FFF2-40B4-BE49-F238E27FC236}">
                    <a16:creationId xmlns:a16="http://schemas.microsoft.com/office/drawing/2014/main" id="{DA384FF3-72D6-139F-6612-953410593502}"/>
                  </a:ext>
                </a:extLst>
              </p:cNvPr>
              <p:cNvSpPr txBox="1">
                <a:spLocks noRot="1" noChangeAspect="1" noMove="1" noResize="1" noEditPoints="1" noAdjustHandles="1" noChangeArrowheads="1" noChangeShapeType="1" noTextEdit="1"/>
              </p:cNvSpPr>
              <p:nvPr/>
            </p:nvSpPr>
            <p:spPr>
              <a:xfrm>
                <a:off x="3068448" y="2909403"/>
                <a:ext cx="6069739" cy="699807"/>
              </a:xfrm>
              <a:prstGeom prst="rect">
                <a:avLst/>
              </a:prstGeom>
              <a:blipFill>
                <a:blip r:embed="rId2"/>
                <a:stretch>
                  <a:fillRect/>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1663911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b="1" dirty="0">
                <a:solidFill>
                  <a:schemeClr val="accent1">
                    <a:lumMod val="50000"/>
                  </a:schemeClr>
                </a:solidFill>
                <a:latin typeface="+mn-lt"/>
              </a:rPr>
              <a:t>INS-4-2: Tasa de secuestros</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78831" y="1437930"/>
            <a:ext cx="12019701" cy="459700"/>
          </a:xfrm>
          <a:prstGeom prst="roundRect">
            <a:avLst/>
          </a:prstGeom>
          <a:solidFill>
            <a:schemeClr val="accent6">
              <a:lumMod val="20000"/>
              <a:lumOff val="80000"/>
            </a:schemeClr>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cs typeface="Arial"/>
              </a:rPr>
              <a:t>Descripción: </a:t>
            </a:r>
            <a:r>
              <a:rPr lang="es-CO" sz="2100" dirty="0">
                <a:solidFill>
                  <a:schemeClr val="tx1"/>
                </a:solidFill>
                <a:latin typeface="+mn-lt"/>
                <a:cs typeface="Arial"/>
              </a:rPr>
              <a:t>Número de secuestros  en el departamento por cada 100.000 habitantes.</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302973"/>
            <a:ext cx="4969751" cy="1323439"/>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Fuente:</a:t>
            </a:r>
            <a:r>
              <a:rPr lang="es-CO" sz="2000" dirty="0">
                <a:solidFill>
                  <a:schemeClr val="tx1">
                    <a:lumMod val="85000"/>
                    <a:lumOff val="15000"/>
                  </a:schemeClr>
                </a:solidFill>
                <a:latin typeface="+mn-lt"/>
              </a:rPr>
              <a:t>  </a:t>
            </a:r>
          </a:p>
          <a:p>
            <a:r>
              <a:rPr lang="es-CO" sz="2000" dirty="0">
                <a:solidFill>
                  <a:schemeClr val="tx1"/>
                </a:solidFill>
                <a:latin typeface="+mn-lt"/>
              </a:rPr>
              <a:t>Número de secuestros-Ministerio de Defensa Nacional</a:t>
            </a:r>
          </a:p>
          <a:p>
            <a:r>
              <a:rPr lang="es-CO" sz="2000" dirty="0">
                <a:solidFill>
                  <a:schemeClr val="tx1"/>
                </a:solidFill>
                <a:latin typeface="+mn-lt"/>
              </a:rPr>
              <a:t>Proyección de población-DANE</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78831" y="2041228"/>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Fórmula de cálculo:</a:t>
            </a:r>
            <a:endParaRPr lang="es-CO" sz="2000" dirty="0">
              <a:solidFill>
                <a:schemeClr val="tx1"/>
              </a:solidFill>
              <a:latin typeface="+mn-lt"/>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310840"/>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Unidad de medida: </a:t>
            </a:r>
            <a:r>
              <a:rPr lang="es-CO" sz="2000" dirty="0">
                <a:solidFill>
                  <a:schemeClr val="tx1">
                    <a:lumMod val="85000"/>
                    <a:lumOff val="15000"/>
                  </a:schemeClr>
                </a:solidFill>
              </a:rPr>
              <a:t>Tasa por cien mil hab.</a:t>
            </a:r>
            <a:endParaRPr lang="es-CO" sz="2000" dirty="0">
              <a:solidFill>
                <a:schemeClr val="tx1"/>
              </a:solidFill>
              <a:latin typeface="+mn-lt"/>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777426"/>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Periodicidad: </a:t>
            </a:r>
            <a:r>
              <a:rPr lang="es-CO" sz="2000" dirty="0">
                <a:solidFill>
                  <a:schemeClr val="tx1"/>
                </a:solidFill>
                <a:latin typeface="+mn-lt"/>
              </a:rPr>
              <a:t>Anual</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310840"/>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Variable inversa: </a:t>
            </a:r>
            <a:r>
              <a:rPr lang="es-CO" sz="2000" dirty="0">
                <a:solidFill>
                  <a:schemeClr val="tx1"/>
                </a:solidFill>
                <a:latin typeface="+mn-lt"/>
              </a:rPr>
              <a:t>Si</a:t>
            </a: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777426"/>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¿Tiene casos de No aplica?: </a:t>
            </a:r>
            <a:r>
              <a:rPr lang="es-CO" sz="2000" dirty="0">
                <a:solidFill>
                  <a:schemeClr val="tx1"/>
                </a:solidFill>
                <a:latin typeface="+mn-lt"/>
              </a:rPr>
              <a:t>No</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304430"/>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Requiere imputación: </a:t>
            </a:r>
            <a:r>
              <a:rPr lang="es-CO" sz="2000" dirty="0">
                <a:solidFill>
                  <a:schemeClr val="tx1"/>
                </a:solidFill>
                <a:latin typeface="+mn-lt"/>
              </a:rPr>
              <a:t>No</a:t>
            </a: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Objetivo</a:t>
            </a:r>
            <a:r>
              <a:rPr lang="es-CO" sz="2100" dirty="0">
                <a:solidFill>
                  <a:schemeClr val="tx1">
                    <a:lumMod val="85000"/>
                    <a:lumOff val="15000"/>
                  </a:schemeClr>
                </a:solidFill>
                <a:latin typeface="+mn-lt"/>
              </a:rPr>
              <a:t>:</a:t>
            </a:r>
            <a:r>
              <a:rPr lang="es-CO" sz="2100" dirty="0">
                <a:solidFill>
                  <a:schemeClr val="tx1">
                    <a:lumMod val="85000"/>
                    <a:lumOff val="15000"/>
                  </a:schemeClr>
                </a:solidFill>
              </a:rPr>
              <a:t> Evaluar la capacidad de los departamentos para contener la inseguridad a partir de cifras consolidadas de </a:t>
            </a:r>
            <a:r>
              <a:rPr lang="es-CO" sz="2100" dirty="0" err="1">
                <a:solidFill>
                  <a:schemeClr val="tx1">
                    <a:lumMod val="85000"/>
                    <a:lumOff val="15000"/>
                  </a:schemeClr>
                </a:solidFill>
              </a:rPr>
              <a:t>Mindefensa</a:t>
            </a:r>
            <a:r>
              <a:rPr lang="es-CO" sz="2100" dirty="0">
                <a:solidFill>
                  <a:schemeClr val="tx1">
                    <a:lumMod val="85000"/>
                    <a:lumOff val="15000"/>
                  </a:schemeClr>
                </a:solidFill>
              </a:rPr>
              <a:t>.</a:t>
            </a:r>
            <a:endParaRPr lang="es-CO" sz="2100" dirty="0">
              <a:solidFill>
                <a:schemeClr val="tx1"/>
              </a:solidFill>
              <a:latin typeface="+mn-lt"/>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A384FF3-72D6-139F-6612-953410593502}"/>
                  </a:ext>
                </a:extLst>
              </p:cNvPr>
              <p:cNvSpPr txBox="1"/>
              <p:nvPr/>
            </p:nvSpPr>
            <p:spPr>
              <a:xfrm>
                <a:off x="2989114" y="2916131"/>
                <a:ext cx="6199133" cy="69307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𝐼𝑁𝑆</m:t>
                      </m:r>
                      <m:r>
                        <a:rPr lang="es-ES" sz="2200" b="0" i="1" smtClean="0">
                          <a:latin typeface="Cambria Math" panose="02040503050406030204" pitchFamily="18" charset="0"/>
                        </a:rPr>
                        <m:t>42=</m:t>
                      </m:r>
                      <m:f>
                        <m:fPr>
                          <m:ctrlPr>
                            <a:rPr lang="es-CO" sz="2200" b="0" i="1" smtClean="0">
                              <a:latin typeface="Cambria Math" panose="02040503050406030204" pitchFamily="18" charset="0"/>
                            </a:rPr>
                          </m:ctrlPr>
                        </m:fPr>
                        <m:num>
                          <m:r>
                            <a:rPr lang="es-CO" sz="2200" b="0" i="1" smtClean="0">
                              <a:latin typeface="Cambria Math" panose="02040503050406030204" pitchFamily="18" charset="0"/>
                            </a:rPr>
                            <m:t>𝑆𝑒𝑐𝑢𝑒𝑠𝑡𝑟𝑜</m:t>
                          </m:r>
                          <m:sSub>
                            <m:sSubPr>
                              <m:ctrlPr>
                                <a:rPr lang="es-ES" sz="2200" b="0" i="1" smtClean="0">
                                  <a:latin typeface="Cambria Math" panose="02040503050406030204" pitchFamily="18" charset="0"/>
                                </a:rPr>
                              </m:ctrlPr>
                            </m:sSubPr>
                            <m:e>
                              <m:r>
                                <a:rPr lang="es-CO" sz="2200" b="0" i="1" smtClean="0">
                                  <a:latin typeface="Cambria Math" panose="02040503050406030204" pitchFamily="18" charset="0"/>
                                </a:rPr>
                                <m:t>𝑠</m:t>
                              </m:r>
                            </m:e>
                            <m:sub>
                              <m:r>
                                <a:rPr lang="es-ES" sz="2200" b="0" i="1" smtClean="0">
                                  <a:latin typeface="Cambria Math" panose="02040503050406030204" pitchFamily="18" charset="0"/>
                                </a:rPr>
                                <m:t>𝑖</m:t>
                              </m:r>
                            </m:sub>
                          </m:sSub>
                        </m:num>
                        <m:den>
                          <m:r>
                            <a:rPr lang="es-ES" sz="2200" b="0" i="1" smtClean="0">
                              <a:latin typeface="Cambria Math" panose="02040503050406030204" pitchFamily="18" charset="0"/>
                            </a:rPr>
                            <m:t>𝑃𝑜𝑏𝑙𝑎𝑐𝑖</m:t>
                          </m:r>
                          <m:r>
                            <a:rPr lang="es-ES" sz="2200" i="1">
                              <a:latin typeface="Cambria Math" panose="02040503050406030204" pitchFamily="18" charset="0"/>
                            </a:rPr>
                            <m:t>ó</m:t>
                          </m:r>
                          <m:r>
                            <a:rPr lang="es-ES" sz="2200" b="0" i="1" smtClean="0">
                              <a:latin typeface="Cambria Math" panose="02040503050406030204" pitchFamily="18" charset="0"/>
                            </a:rPr>
                            <m:t>𝑛</m:t>
                          </m:r>
                          <m:r>
                            <a:rPr lang="es-ES" sz="2200" b="0" i="1" smtClean="0">
                              <a:latin typeface="Cambria Math" panose="02040503050406030204" pitchFamily="18" charset="0"/>
                            </a:rPr>
                            <m:t> </m:t>
                          </m:r>
                          <m:r>
                            <a:rPr lang="es-ES" sz="2200" b="0" i="1" smtClean="0">
                              <a:latin typeface="Cambria Math" panose="02040503050406030204" pitchFamily="18" charset="0"/>
                            </a:rPr>
                            <m:t>𝑑𝑒𝑙</m:t>
                          </m:r>
                          <m:r>
                            <a:rPr lang="es-MX" sz="2200" b="0" i="1" smtClean="0">
                              <a:latin typeface="Cambria Math" panose="02040503050406030204" pitchFamily="18" charset="0"/>
                            </a:rPr>
                            <m:t> </m:t>
                          </m:r>
                          <m:r>
                            <a:rPr lang="es-MX" sz="2200" b="0" i="1" smtClean="0">
                              <a:latin typeface="Cambria Math" panose="02040503050406030204" pitchFamily="18" charset="0"/>
                            </a:rPr>
                            <m:t>𝑑𝑒𝑝𝑎𝑟𝑡𝑎𝑚𝑒𝑛𝑡𝑜</m:t>
                          </m:r>
                        </m:den>
                      </m:f>
                      <m:r>
                        <a:rPr lang="es-ES" sz="2200" b="0" i="1" smtClean="0">
                          <a:latin typeface="Cambria Math" panose="02040503050406030204" pitchFamily="18" charset="0"/>
                        </a:rPr>
                        <m:t>∗100.000</m:t>
                      </m:r>
                    </m:oMath>
                  </m:oMathPara>
                </a14:m>
                <a:endParaRPr lang="es-CO" sz="2200" dirty="0"/>
              </a:p>
            </p:txBody>
          </p:sp>
        </mc:Choice>
        <mc:Fallback xmlns="">
          <p:sp>
            <p:nvSpPr>
              <p:cNvPr id="14" name="CuadroTexto 13">
                <a:extLst>
                  <a:ext uri="{FF2B5EF4-FFF2-40B4-BE49-F238E27FC236}">
                    <a16:creationId xmlns:a16="http://schemas.microsoft.com/office/drawing/2014/main" id="{DA384FF3-72D6-139F-6612-953410593502}"/>
                  </a:ext>
                </a:extLst>
              </p:cNvPr>
              <p:cNvSpPr txBox="1">
                <a:spLocks noRot="1" noChangeAspect="1" noMove="1" noResize="1" noEditPoints="1" noAdjustHandles="1" noChangeArrowheads="1" noChangeShapeType="1" noTextEdit="1"/>
              </p:cNvSpPr>
              <p:nvPr/>
            </p:nvSpPr>
            <p:spPr>
              <a:xfrm>
                <a:off x="2989114" y="2916131"/>
                <a:ext cx="6199133" cy="693075"/>
              </a:xfrm>
              <a:prstGeom prst="rect">
                <a:avLst/>
              </a:prstGeom>
              <a:blipFill>
                <a:blip r:embed="rId2"/>
                <a:stretch>
                  <a:fillRect/>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1736733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b="1" dirty="0">
                <a:solidFill>
                  <a:schemeClr val="accent1">
                    <a:lumMod val="50000"/>
                  </a:schemeClr>
                </a:solidFill>
                <a:latin typeface="+mn-lt"/>
              </a:rPr>
              <a:t>INS-4-3: Tasa de </a:t>
            </a:r>
            <a:r>
              <a:rPr lang="es-ES" dirty="0">
                <a:solidFill>
                  <a:schemeClr val="accent1">
                    <a:lumMod val="50000"/>
                  </a:schemeClr>
                </a:solidFill>
                <a:latin typeface="+mn-lt"/>
              </a:rPr>
              <a:t>extorsiones</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8" y="1333963"/>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Descripción: </a:t>
            </a:r>
            <a:r>
              <a:rPr lang="es-CO" sz="2100" dirty="0">
                <a:solidFill>
                  <a:schemeClr val="tx1"/>
                </a:solidFill>
                <a:latin typeface="+mn-lt"/>
              </a:rPr>
              <a:t>Número de extorsiones en el departamento por cada 100.000 habitantes.</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275144"/>
            <a:ext cx="4969751" cy="1323439"/>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Fuente:</a:t>
            </a:r>
            <a:r>
              <a:rPr lang="es-CO" sz="2000" dirty="0">
                <a:solidFill>
                  <a:schemeClr val="tx1">
                    <a:lumMod val="85000"/>
                    <a:lumOff val="15000"/>
                  </a:schemeClr>
                </a:solidFill>
                <a:latin typeface="+mn-lt"/>
              </a:rPr>
              <a:t>  </a:t>
            </a:r>
          </a:p>
          <a:p>
            <a:r>
              <a:rPr lang="es-CO" sz="2000" dirty="0">
                <a:solidFill>
                  <a:schemeClr val="tx1"/>
                </a:solidFill>
                <a:latin typeface="+mn-lt"/>
              </a:rPr>
              <a:t>Extorsiones certificadas-Ministerio de Defensa Nacional</a:t>
            </a:r>
          </a:p>
          <a:p>
            <a:r>
              <a:rPr lang="es-CO" sz="2000" dirty="0">
                <a:solidFill>
                  <a:schemeClr val="tx1"/>
                </a:solidFill>
                <a:latin typeface="+mn-lt"/>
              </a:rPr>
              <a:t>Proyección de población-DANE</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8" y="1893604"/>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Fórmula de cálculo:</a:t>
            </a:r>
            <a:endParaRPr lang="es-CO" sz="2000" dirty="0">
              <a:solidFill>
                <a:schemeClr val="tx1"/>
              </a:solidFill>
              <a:latin typeface="+mn-lt"/>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283011"/>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Unidad de medida: </a:t>
            </a:r>
            <a:r>
              <a:rPr lang="es-CO" sz="2000" dirty="0">
                <a:solidFill>
                  <a:schemeClr val="tx1">
                    <a:lumMod val="85000"/>
                    <a:lumOff val="15000"/>
                  </a:schemeClr>
                </a:solidFill>
              </a:rPr>
              <a:t>Tasa por cien mil hab.</a:t>
            </a:r>
            <a:endParaRPr lang="es-CO" sz="2000" dirty="0">
              <a:solidFill>
                <a:schemeClr val="tx1"/>
              </a:solidFill>
              <a:latin typeface="+mn-lt"/>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749597"/>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Periodicidad: </a:t>
            </a:r>
            <a:r>
              <a:rPr lang="es-CO" sz="2000" dirty="0">
                <a:solidFill>
                  <a:schemeClr val="tx1"/>
                </a:solidFill>
                <a:latin typeface="+mn-lt"/>
              </a:rPr>
              <a:t>Anual</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283011"/>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Variable inversa: </a:t>
            </a:r>
            <a:r>
              <a:rPr lang="es-CO" sz="2000" dirty="0">
                <a:solidFill>
                  <a:schemeClr val="tx1"/>
                </a:solidFill>
                <a:latin typeface="+mn-lt"/>
              </a:rPr>
              <a:t>Si</a:t>
            </a: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749597"/>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¿Tiene casos de No aplica?: </a:t>
            </a:r>
            <a:r>
              <a:rPr lang="es-CO" sz="2000" dirty="0">
                <a:solidFill>
                  <a:schemeClr val="tx1"/>
                </a:solidFill>
                <a:latin typeface="+mn-lt"/>
              </a:rPr>
              <a:t>No</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276601"/>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Requiere imputación: </a:t>
            </a:r>
            <a:r>
              <a:rPr lang="es-CO" sz="2000" dirty="0">
                <a:solidFill>
                  <a:schemeClr val="tx1"/>
                </a:solidFill>
                <a:latin typeface="+mn-lt"/>
              </a:rPr>
              <a:t>No</a:t>
            </a: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Objetivo</a:t>
            </a:r>
            <a:r>
              <a:rPr lang="es-CO" sz="2100" dirty="0">
                <a:solidFill>
                  <a:schemeClr val="tx1">
                    <a:lumMod val="85000"/>
                    <a:lumOff val="15000"/>
                  </a:schemeClr>
                </a:solidFill>
                <a:latin typeface="+mn-lt"/>
              </a:rPr>
              <a:t>: </a:t>
            </a:r>
            <a:r>
              <a:rPr lang="es-CO" sz="2100" dirty="0">
                <a:solidFill>
                  <a:schemeClr val="tx1">
                    <a:lumMod val="85000"/>
                    <a:lumOff val="15000"/>
                  </a:schemeClr>
                </a:solidFill>
              </a:rPr>
              <a:t>Evaluar la capacidad de los departamentos para contener la inseguridad a partir de cifras consolidadas de </a:t>
            </a:r>
            <a:r>
              <a:rPr lang="es-CO" sz="2100" dirty="0" err="1">
                <a:solidFill>
                  <a:schemeClr val="tx1">
                    <a:lumMod val="85000"/>
                    <a:lumOff val="15000"/>
                  </a:schemeClr>
                </a:solidFill>
              </a:rPr>
              <a:t>Mindefensa</a:t>
            </a:r>
            <a:r>
              <a:rPr lang="es-CO" sz="2100" dirty="0">
                <a:solidFill>
                  <a:schemeClr val="tx1">
                    <a:lumMod val="85000"/>
                    <a:lumOff val="15000"/>
                  </a:schemeClr>
                </a:solidFill>
              </a:rPr>
              <a:t>.</a:t>
            </a:r>
            <a:endParaRPr lang="es-CO" sz="2100" dirty="0">
              <a:solidFill>
                <a:schemeClr val="tx1"/>
              </a:solidFill>
              <a:latin typeface="+mn-lt"/>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A384FF3-72D6-139F-6612-953410593502}"/>
                  </a:ext>
                </a:extLst>
              </p:cNvPr>
              <p:cNvSpPr txBox="1"/>
              <p:nvPr/>
            </p:nvSpPr>
            <p:spPr>
              <a:xfrm>
                <a:off x="3068448" y="2906076"/>
                <a:ext cx="6069739" cy="69089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𝐼𝑁𝑆</m:t>
                      </m:r>
                      <m:r>
                        <a:rPr lang="es-ES" sz="2200" b="0" i="1" smtClean="0">
                          <a:latin typeface="Cambria Math" panose="02040503050406030204" pitchFamily="18" charset="0"/>
                        </a:rPr>
                        <m:t>43=</m:t>
                      </m:r>
                      <m:f>
                        <m:fPr>
                          <m:ctrlPr>
                            <a:rPr lang="es-CO" sz="2200" b="0" i="1" smtClean="0">
                              <a:latin typeface="Cambria Math" panose="02040503050406030204" pitchFamily="18" charset="0"/>
                            </a:rPr>
                          </m:ctrlPr>
                        </m:fPr>
                        <m:num>
                          <m:r>
                            <a:rPr lang="es-ES" sz="2200" b="0" i="1" smtClean="0">
                              <a:latin typeface="Cambria Math" panose="02040503050406030204" pitchFamily="18" charset="0"/>
                            </a:rPr>
                            <m:t>𝐸𝑥𝑡𝑜𝑟𝑠𝑖𝑜𝑛𝑒</m:t>
                          </m:r>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rPr>
                                <m:t>𝑠</m:t>
                              </m:r>
                            </m:e>
                            <m:sub>
                              <m:r>
                                <a:rPr lang="es-ES" sz="2200" b="0" i="1" smtClean="0">
                                  <a:latin typeface="Cambria Math" panose="02040503050406030204" pitchFamily="18" charset="0"/>
                                </a:rPr>
                                <m:t>𝑖</m:t>
                              </m:r>
                            </m:sub>
                          </m:sSub>
                        </m:num>
                        <m:den>
                          <m:r>
                            <a:rPr lang="es-ES" sz="2200" b="0" i="1" smtClean="0">
                              <a:latin typeface="Cambria Math" panose="02040503050406030204" pitchFamily="18" charset="0"/>
                            </a:rPr>
                            <m:t>𝑃𝑜𝑏𝑙𝑎𝑐𝑖</m:t>
                          </m:r>
                          <m:r>
                            <a:rPr lang="es-ES" sz="2200" i="1">
                              <a:latin typeface="Cambria Math" panose="02040503050406030204" pitchFamily="18" charset="0"/>
                            </a:rPr>
                            <m:t>ó</m:t>
                          </m:r>
                          <m:r>
                            <a:rPr lang="es-ES" sz="2200" b="0" i="1" smtClean="0">
                              <a:latin typeface="Cambria Math" panose="02040503050406030204" pitchFamily="18" charset="0"/>
                            </a:rPr>
                            <m:t>𝑛</m:t>
                          </m:r>
                          <m:r>
                            <a:rPr lang="es-ES" sz="2200" b="0" i="1" smtClean="0">
                              <a:latin typeface="Cambria Math" panose="02040503050406030204" pitchFamily="18" charset="0"/>
                            </a:rPr>
                            <m:t> </m:t>
                          </m:r>
                          <m:r>
                            <a:rPr lang="es-ES" sz="2200" b="0" i="1" smtClean="0">
                              <a:latin typeface="Cambria Math" panose="02040503050406030204" pitchFamily="18" charset="0"/>
                            </a:rPr>
                            <m:t>𝑑𝑒𝑙</m:t>
                          </m:r>
                          <m:r>
                            <a:rPr lang="es-MX" sz="2200" b="0" i="1" smtClean="0">
                              <a:latin typeface="Cambria Math" panose="02040503050406030204" pitchFamily="18" charset="0"/>
                            </a:rPr>
                            <m:t> </m:t>
                          </m:r>
                          <m:r>
                            <a:rPr lang="es-MX" sz="2200" b="0" i="1" smtClean="0">
                              <a:latin typeface="Cambria Math" panose="02040503050406030204" pitchFamily="18" charset="0"/>
                            </a:rPr>
                            <m:t>𝑑𝑒𝑝𝑎𝑟𝑡𝑎𝑚𝑒𝑛𝑡𝑜</m:t>
                          </m:r>
                        </m:den>
                      </m:f>
                      <m:r>
                        <a:rPr lang="es-ES" sz="2200" b="0" i="1" smtClean="0">
                          <a:latin typeface="Cambria Math" panose="02040503050406030204" pitchFamily="18" charset="0"/>
                        </a:rPr>
                        <m:t>∗100.000</m:t>
                      </m:r>
                    </m:oMath>
                  </m:oMathPara>
                </a14:m>
                <a:endParaRPr lang="es-CO" sz="2200" dirty="0"/>
              </a:p>
            </p:txBody>
          </p:sp>
        </mc:Choice>
        <mc:Fallback xmlns="">
          <p:sp>
            <p:nvSpPr>
              <p:cNvPr id="14" name="CuadroTexto 13">
                <a:extLst>
                  <a:ext uri="{FF2B5EF4-FFF2-40B4-BE49-F238E27FC236}">
                    <a16:creationId xmlns:a16="http://schemas.microsoft.com/office/drawing/2014/main" id="{DA384FF3-72D6-139F-6612-953410593502}"/>
                  </a:ext>
                </a:extLst>
              </p:cNvPr>
              <p:cNvSpPr txBox="1">
                <a:spLocks noRot="1" noChangeAspect="1" noMove="1" noResize="1" noEditPoints="1" noAdjustHandles="1" noChangeArrowheads="1" noChangeShapeType="1" noTextEdit="1"/>
              </p:cNvSpPr>
              <p:nvPr/>
            </p:nvSpPr>
            <p:spPr>
              <a:xfrm>
                <a:off x="3068448" y="2906076"/>
                <a:ext cx="6069739" cy="690895"/>
              </a:xfrm>
              <a:prstGeom prst="rect">
                <a:avLst/>
              </a:prstGeom>
              <a:blipFill>
                <a:blip r:embed="rId2"/>
                <a:stretch>
                  <a:fillRect/>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405940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b="1" dirty="0">
                <a:solidFill>
                  <a:schemeClr val="accent1">
                    <a:lumMod val="50000"/>
                  </a:schemeClr>
                </a:solidFill>
                <a:latin typeface="+mn-lt"/>
              </a:rPr>
              <a:t>INS-4-4: Eficiencia de la Justicia </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8" y="1136874"/>
            <a:ext cx="12019701" cy="117479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Descripción: </a:t>
            </a:r>
            <a:r>
              <a:rPr lang="es-CO" sz="2100" dirty="0">
                <a:solidFill>
                  <a:schemeClr val="tx1"/>
                </a:solidFill>
                <a:latin typeface="+mn-lt"/>
              </a:rPr>
              <a:t>Número de casos resueltos para la jurisdicción ordinaria y administrativa en el departamento (egresos efectivos), como porcentaje del total de casos que ingresan (ingresos efectivos) y los que están sin resolver (inventario inicial). </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Fuente:</a:t>
            </a:r>
            <a:r>
              <a:rPr lang="es-CO" sz="2000" dirty="0">
                <a:solidFill>
                  <a:schemeClr val="tx1">
                    <a:lumMod val="85000"/>
                    <a:lumOff val="15000"/>
                  </a:schemeClr>
                </a:solidFill>
                <a:latin typeface="+mn-lt"/>
              </a:rPr>
              <a:t>  </a:t>
            </a:r>
          </a:p>
          <a:p>
            <a:r>
              <a:rPr lang="es-CO" sz="2000" dirty="0">
                <a:solidFill>
                  <a:schemeClr val="tx1"/>
                </a:solidFill>
                <a:latin typeface="+mn-lt"/>
              </a:rPr>
              <a:t>Gestión de despachos judiciales-Consejo Superior de la Judicatura</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8" y="2438474"/>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Fórmula de cálculo:</a:t>
            </a:r>
            <a:endParaRPr lang="es-CO" sz="2000" dirty="0">
              <a:solidFill>
                <a:schemeClr val="tx1"/>
              </a:solidFill>
              <a:latin typeface="+mn-lt"/>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Unidad de medida: </a:t>
            </a:r>
            <a:r>
              <a:rPr lang="es-CO" sz="2000" dirty="0">
                <a:solidFill>
                  <a:schemeClr val="tx1"/>
                </a:solidFill>
                <a:latin typeface="+mn-lt"/>
              </a:rPr>
              <a:t>Porcentaje.</a:t>
            </a: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Periodicidad: </a:t>
            </a:r>
            <a:r>
              <a:rPr lang="es-CO" sz="2000" dirty="0">
                <a:solidFill>
                  <a:schemeClr val="tx1"/>
                </a:solidFill>
                <a:latin typeface="+mn-lt"/>
              </a:rPr>
              <a:t>Anual</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Variable inversa: </a:t>
            </a:r>
            <a:r>
              <a:rPr lang="es-CO" sz="2000" dirty="0">
                <a:solidFill>
                  <a:schemeClr val="tx1"/>
                </a:solidFill>
                <a:latin typeface="+mn-lt"/>
              </a:rPr>
              <a:t>No</a:t>
            </a: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¿Tiene casos de No aplica?: </a:t>
            </a:r>
            <a:r>
              <a:rPr lang="es-CO" sz="2000" dirty="0">
                <a:solidFill>
                  <a:schemeClr val="tx1"/>
                </a:solidFill>
                <a:latin typeface="+mn-lt"/>
              </a:rPr>
              <a:t>No</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Requiere imputación: </a:t>
            </a:r>
            <a:r>
              <a:rPr lang="es-CO" sz="2000" dirty="0">
                <a:solidFill>
                  <a:schemeClr val="tx1"/>
                </a:solidFill>
                <a:latin typeface="+mn-lt"/>
              </a:rPr>
              <a:t>No</a:t>
            </a:r>
          </a:p>
        </p:txBody>
      </p:sp>
      <p:sp>
        <p:nvSpPr>
          <p:cNvPr id="37" name="CuadroTexto 36">
            <a:extLst>
              <a:ext uri="{FF2B5EF4-FFF2-40B4-BE49-F238E27FC236}">
                <a16:creationId xmlns:a16="http://schemas.microsoft.com/office/drawing/2014/main" id="{2F7F4796-FEAA-B617-4DEC-376F0F93677D}"/>
              </a:ext>
            </a:extLst>
          </p:cNvPr>
          <p:cNvSpPr txBox="1"/>
          <p:nvPr/>
        </p:nvSpPr>
        <p:spPr>
          <a:xfrm>
            <a:off x="-7174" y="565486"/>
            <a:ext cx="12019701" cy="68400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Objetivo</a:t>
            </a:r>
            <a:r>
              <a:rPr lang="es-CO" sz="2100" dirty="0">
                <a:solidFill>
                  <a:schemeClr val="tx1">
                    <a:lumMod val="85000"/>
                    <a:lumOff val="15000"/>
                  </a:schemeClr>
                </a:solidFill>
                <a:latin typeface="+mn-lt"/>
              </a:rPr>
              <a:t>: Medir la eficiencia de la justicia entendida como los egresos judiciales y la liberación del inventario.</a:t>
            </a:r>
            <a:endParaRPr lang="es-CO" sz="2100" dirty="0">
              <a:solidFill>
                <a:schemeClr val="tx1"/>
              </a:solidFill>
              <a:latin typeface="+mn-lt"/>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A384FF3-72D6-139F-6612-953410593502}"/>
                  </a:ext>
                </a:extLst>
              </p:cNvPr>
              <p:cNvSpPr txBox="1"/>
              <p:nvPr/>
            </p:nvSpPr>
            <p:spPr>
              <a:xfrm>
                <a:off x="3170880" y="3190264"/>
                <a:ext cx="5864875" cy="70218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𝐼𝑁𝑆</m:t>
                      </m:r>
                      <m:r>
                        <a:rPr lang="es-ES" sz="2200" b="0" i="1" smtClean="0">
                          <a:latin typeface="Cambria Math" panose="02040503050406030204" pitchFamily="18" charset="0"/>
                        </a:rPr>
                        <m:t>44=</m:t>
                      </m:r>
                      <m:f>
                        <m:fPr>
                          <m:ctrlPr>
                            <a:rPr lang="es-CO" sz="2200" b="0" i="1" smtClean="0">
                              <a:latin typeface="Cambria Math" panose="02040503050406030204" pitchFamily="18" charset="0"/>
                            </a:rPr>
                          </m:ctrlPr>
                        </m:fPr>
                        <m:num>
                          <m:r>
                            <a:rPr lang="es-ES" sz="2200" b="0" i="1" smtClean="0">
                              <a:latin typeface="Cambria Math" panose="02040503050406030204" pitchFamily="18" charset="0"/>
                            </a:rPr>
                            <m:t>𝐸𝑔𝑟𝑒𝑠𝑜𝑠</m:t>
                          </m:r>
                          <m:r>
                            <a:rPr lang="es-ES" sz="2200" b="0" i="1" smtClean="0">
                              <a:latin typeface="Cambria Math" panose="02040503050406030204" pitchFamily="18" charset="0"/>
                            </a:rPr>
                            <m:t> </m:t>
                          </m:r>
                          <m:r>
                            <a:rPr lang="es-ES" sz="2200" b="0" i="1" smtClean="0">
                              <a:latin typeface="Cambria Math" panose="02040503050406030204" pitchFamily="18" charset="0"/>
                            </a:rPr>
                            <m:t>𝑡𝑜𝑡𝑎𝑙𝑒𝑠</m:t>
                          </m:r>
                          <m:r>
                            <a:rPr lang="es-ES" sz="2200" b="0" i="1" smtClean="0">
                              <a:latin typeface="Cambria Math" panose="02040503050406030204" pitchFamily="18" charset="0"/>
                            </a:rPr>
                            <m:t> </m:t>
                          </m:r>
                        </m:num>
                        <m:den>
                          <m:r>
                            <a:rPr lang="es-ES" sz="2200" b="0" i="1" smtClean="0">
                              <a:latin typeface="Cambria Math" panose="02040503050406030204" pitchFamily="18" charset="0"/>
                            </a:rPr>
                            <m:t>𝐼𝑛𝑔𝑟𝑒𝑠𝑜𝑠</m:t>
                          </m:r>
                          <m:r>
                            <a:rPr lang="es-ES" sz="2200" b="0" i="1" smtClean="0">
                              <a:latin typeface="Cambria Math" panose="02040503050406030204" pitchFamily="18" charset="0"/>
                            </a:rPr>
                            <m:t> </m:t>
                          </m:r>
                          <m:r>
                            <a:rPr lang="es-ES" sz="2200" b="0" i="1" smtClean="0">
                              <a:latin typeface="Cambria Math" panose="02040503050406030204" pitchFamily="18" charset="0"/>
                            </a:rPr>
                            <m:t>𝑡𝑜𝑡𝑎𝑙𝑒𝑠</m:t>
                          </m:r>
                          <m:r>
                            <a:rPr lang="es-ES" sz="2200" b="0" i="1" smtClean="0">
                              <a:latin typeface="Cambria Math" panose="02040503050406030204" pitchFamily="18" charset="0"/>
                            </a:rPr>
                            <m:t>+</m:t>
                          </m:r>
                          <m:r>
                            <a:rPr lang="es-ES" sz="2200" b="0" i="1" smtClean="0">
                              <a:latin typeface="Cambria Math" panose="02040503050406030204" pitchFamily="18" charset="0"/>
                            </a:rPr>
                            <m:t>𝑖𝑛𝑣𝑒𝑛𝑡𝑎𝑟𝑖𝑜</m:t>
                          </m:r>
                          <m:r>
                            <a:rPr lang="es-ES" sz="2200" b="0" i="1" smtClean="0">
                              <a:latin typeface="Cambria Math" panose="02040503050406030204" pitchFamily="18" charset="0"/>
                            </a:rPr>
                            <m:t> </m:t>
                          </m:r>
                          <m:r>
                            <a:rPr lang="es-ES" sz="2200" b="0" i="1" smtClean="0">
                              <a:latin typeface="Cambria Math" panose="02040503050406030204" pitchFamily="18" charset="0"/>
                            </a:rPr>
                            <m:t>𝑖𝑛𝑖𝑐𝑖𝑎𝑙</m:t>
                          </m:r>
                        </m:den>
                      </m:f>
                    </m:oMath>
                  </m:oMathPara>
                </a14:m>
                <a:endParaRPr lang="es-CO" sz="2200" dirty="0"/>
              </a:p>
            </p:txBody>
          </p:sp>
        </mc:Choice>
        <mc:Fallback xmlns="">
          <p:sp>
            <p:nvSpPr>
              <p:cNvPr id="14" name="CuadroTexto 13">
                <a:extLst>
                  <a:ext uri="{FF2B5EF4-FFF2-40B4-BE49-F238E27FC236}">
                    <a16:creationId xmlns:a16="http://schemas.microsoft.com/office/drawing/2014/main" id="{DA384FF3-72D6-139F-6612-953410593502}"/>
                  </a:ext>
                </a:extLst>
              </p:cNvPr>
              <p:cNvSpPr txBox="1">
                <a:spLocks noRot="1" noChangeAspect="1" noMove="1" noResize="1" noEditPoints="1" noAdjustHandles="1" noChangeArrowheads="1" noChangeShapeType="1" noTextEdit="1"/>
              </p:cNvSpPr>
              <p:nvPr/>
            </p:nvSpPr>
            <p:spPr>
              <a:xfrm>
                <a:off x="3170880" y="3190264"/>
                <a:ext cx="5864875" cy="702180"/>
              </a:xfrm>
              <a:prstGeom prst="rect">
                <a:avLst/>
              </a:prstGeom>
              <a:blipFill>
                <a:blip r:embed="rId2"/>
                <a:stretch>
                  <a:fillRect l="-648" t="-7018" r="-216" b="-17544"/>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3921803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b="1" dirty="0">
                <a:solidFill>
                  <a:schemeClr val="accent1">
                    <a:lumMod val="50000"/>
                  </a:schemeClr>
                </a:solidFill>
                <a:latin typeface="+mn-lt"/>
              </a:rPr>
              <a:t>INS-4-5: Productividad de jueces</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86149" y="1117720"/>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Descripción: </a:t>
            </a:r>
            <a:r>
              <a:rPr lang="es-CO" sz="2100" dirty="0">
                <a:solidFill>
                  <a:schemeClr val="tx1"/>
                </a:solidFill>
                <a:latin typeface="+mn-lt"/>
              </a:rPr>
              <a:t>Total de casos resueltos sobre el número de jueces en la jurisdicción ordinaria y administrativa de cada departamento.</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Fuente:</a:t>
            </a:r>
            <a:r>
              <a:rPr lang="es-CO" sz="2000" dirty="0">
                <a:solidFill>
                  <a:schemeClr val="tx1">
                    <a:lumMod val="85000"/>
                    <a:lumOff val="15000"/>
                  </a:schemeClr>
                </a:solidFill>
                <a:latin typeface="+mn-lt"/>
              </a:rPr>
              <a:t>  </a:t>
            </a:r>
          </a:p>
          <a:p>
            <a:r>
              <a:rPr lang="es-CO" sz="2000" dirty="0">
                <a:solidFill>
                  <a:schemeClr val="tx1"/>
                </a:solidFill>
              </a:rPr>
              <a:t>Gestión de despachos judiciales-Consejo Superior de la Judicatura</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9" y="2095642"/>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Fórmula de cálculo:</a:t>
            </a:r>
            <a:endParaRPr lang="es-CO" sz="2000" dirty="0">
              <a:solidFill>
                <a:schemeClr val="tx1"/>
              </a:solidFill>
              <a:latin typeface="+mn-lt"/>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Unidad de medida</a:t>
            </a:r>
            <a:r>
              <a:rPr lang="es-CO" sz="2000" b="1">
                <a:solidFill>
                  <a:schemeClr val="accent1"/>
                </a:solidFill>
                <a:latin typeface="+mn-lt"/>
              </a:rPr>
              <a:t>: </a:t>
            </a:r>
            <a:r>
              <a:rPr lang="es-CO" sz="2000">
                <a:solidFill>
                  <a:schemeClr val="tx1">
                    <a:lumMod val="85000"/>
                    <a:lumOff val="15000"/>
                  </a:schemeClr>
                </a:solidFill>
              </a:rPr>
              <a:t>Tasa por cien mil hab.</a:t>
            </a:r>
            <a:endParaRPr lang="es-CO" sz="2000" dirty="0">
              <a:solidFill>
                <a:schemeClr val="tx1"/>
              </a:solidFill>
              <a:latin typeface="+mn-lt"/>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Periodicidad: </a:t>
            </a:r>
            <a:r>
              <a:rPr lang="es-CO" sz="2000" dirty="0">
                <a:solidFill>
                  <a:schemeClr val="tx1"/>
                </a:solidFill>
                <a:latin typeface="+mn-lt"/>
              </a:rPr>
              <a:t>Anual</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Variable inversa: </a:t>
            </a:r>
            <a:r>
              <a:rPr lang="es-CO" sz="2000" dirty="0">
                <a:solidFill>
                  <a:schemeClr val="tx1"/>
                </a:solidFill>
                <a:latin typeface="+mn-lt"/>
              </a:rPr>
              <a:t>No</a:t>
            </a: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¿Tiene casos de No aplica?: </a:t>
            </a:r>
            <a:r>
              <a:rPr lang="es-CO" sz="2000" dirty="0">
                <a:solidFill>
                  <a:schemeClr val="tx1"/>
                </a:solidFill>
                <a:latin typeface="+mn-lt"/>
              </a:rPr>
              <a:t>No</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Requiere imputación: </a:t>
            </a:r>
            <a:r>
              <a:rPr lang="es-CO" sz="2000" dirty="0">
                <a:solidFill>
                  <a:schemeClr val="tx1"/>
                </a:solidFill>
                <a:latin typeface="+mn-lt"/>
              </a:rPr>
              <a:t>No</a:t>
            </a: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Objetivo</a:t>
            </a:r>
            <a:r>
              <a:rPr lang="es-CO" sz="2100" dirty="0">
                <a:solidFill>
                  <a:schemeClr val="tx1">
                    <a:lumMod val="85000"/>
                    <a:lumOff val="15000"/>
                  </a:schemeClr>
                </a:solidFill>
                <a:latin typeface="+mn-lt"/>
              </a:rPr>
              <a:t>: Medir la eficiencia de la justicia a partir del número de egresos por juez.</a:t>
            </a:r>
            <a:endParaRPr lang="es-CO" sz="2100" dirty="0">
              <a:solidFill>
                <a:schemeClr val="tx1"/>
              </a:solidFill>
              <a:latin typeface="+mn-lt"/>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A384FF3-72D6-139F-6612-953410593502}"/>
                  </a:ext>
                </a:extLst>
              </p:cNvPr>
              <p:cNvSpPr txBox="1"/>
              <p:nvPr/>
            </p:nvSpPr>
            <p:spPr>
              <a:xfrm>
                <a:off x="4357446" y="3077942"/>
                <a:ext cx="3477106" cy="70211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𝐼𝑁𝑆</m:t>
                      </m:r>
                      <m:r>
                        <a:rPr lang="es-ES" sz="2200" b="0" i="1" smtClean="0">
                          <a:latin typeface="Cambria Math" panose="02040503050406030204" pitchFamily="18" charset="0"/>
                        </a:rPr>
                        <m:t>45=</m:t>
                      </m:r>
                      <m:f>
                        <m:fPr>
                          <m:ctrlPr>
                            <a:rPr lang="es-CO" sz="2200" b="0" i="1" smtClean="0">
                              <a:latin typeface="Cambria Math" panose="02040503050406030204" pitchFamily="18" charset="0"/>
                            </a:rPr>
                          </m:ctrlPr>
                        </m:fPr>
                        <m:num>
                          <m:r>
                            <a:rPr lang="es-ES" sz="2200" b="0" i="1" smtClean="0">
                              <a:latin typeface="Cambria Math" panose="02040503050406030204" pitchFamily="18" charset="0"/>
                            </a:rPr>
                            <m:t>𝐸𝑔𝑟𝑒𝑠𝑜𝑠</m:t>
                          </m:r>
                          <m:r>
                            <a:rPr lang="es-ES" sz="2200" b="0" i="1" smtClean="0">
                              <a:latin typeface="Cambria Math" panose="02040503050406030204" pitchFamily="18" charset="0"/>
                            </a:rPr>
                            <m:t> </m:t>
                          </m:r>
                          <m:r>
                            <a:rPr lang="es-ES" sz="2200" b="0" i="1" smtClean="0">
                              <a:latin typeface="Cambria Math" panose="02040503050406030204" pitchFamily="18" charset="0"/>
                            </a:rPr>
                            <m:t>𝑡𝑜𝑡𝑎𝑙𝑒𝑠</m:t>
                          </m:r>
                        </m:num>
                        <m:den>
                          <m:r>
                            <a:rPr lang="es-ES" sz="2200" b="0" i="1" smtClean="0">
                              <a:latin typeface="Cambria Math" panose="02040503050406030204" pitchFamily="18" charset="0"/>
                            </a:rPr>
                            <m:t>𝑁</m:t>
                          </m:r>
                          <m:r>
                            <a:rPr lang="es-ES" sz="2200" i="1">
                              <a:latin typeface="Cambria Math" panose="02040503050406030204" pitchFamily="18" charset="0"/>
                            </a:rPr>
                            <m:t>ú</m:t>
                          </m:r>
                          <m:r>
                            <a:rPr lang="es-ES" sz="2200" b="0" i="1" smtClean="0">
                              <a:latin typeface="Cambria Math" panose="02040503050406030204" pitchFamily="18" charset="0"/>
                            </a:rPr>
                            <m:t>𝑚𝑒𝑟𝑜</m:t>
                          </m:r>
                          <m:r>
                            <a:rPr lang="es-ES" sz="2200" b="0" i="1" smtClean="0">
                              <a:latin typeface="Cambria Math" panose="02040503050406030204" pitchFamily="18" charset="0"/>
                            </a:rPr>
                            <m:t> </m:t>
                          </m:r>
                          <m:r>
                            <a:rPr lang="es-ES" sz="2200" b="0" i="1" smtClean="0">
                              <a:latin typeface="Cambria Math" panose="02040503050406030204" pitchFamily="18" charset="0"/>
                            </a:rPr>
                            <m:t>𝑑𝑒</m:t>
                          </m:r>
                          <m:r>
                            <a:rPr lang="es-ES" sz="2200" b="0" i="1" smtClean="0">
                              <a:latin typeface="Cambria Math" panose="02040503050406030204" pitchFamily="18" charset="0"/>
                            </a:rPr>
                            <m:t> </m:t>
                          </m:r>
                          <m:r>
                            <a:rPr lang="es-ES" sz="2200" b="0" i="1" smtClean="0">
                              <a:latin typeface="Cambria Math" panose="02040503050406030204" pitchFamily="18" charset="0"/>
                            </a:rPr>
                            <m:t>𝑗𝑢𝑒𝑐𝑒𝑠</m:t>
                          </m:r>
                        </m:den>
                      </m:f>
                    </m:oMath>
                  </m:oMathPara>
                </a14:m>
                <a:endParaRPr lang="es-CO" sz="2200" dirty="0"/>
              </a:p>
            </p:txBody>
          </p:sp>
        </mc:Choice>
        <mc:Fallback xmlns="">
          <p:sp>
            <p:nvSpPr>
              <p:cNvPr id="14" name="CuadroTexto 13">
                <a:extLst>
                  <a:ext uri="{FF2B5EF4-FFF2-40B4-BE49-F238E27FC236}">
                    <a16:creationId xmlns:a16="http://schemas.microsoft.com/office/drawing/2014/main" id="{DA384FF3-72D6-139F-6612-953410593502}"/>
                  </a:ext>
                </a:extLst>
              </p:cNvPr>
              <p:cNvSpPr txBox="1">
                <a:spLocks noRot="1" noChangeAspect="1" noMove="1" noResize="1" noEditPoints="1" noAdjustHandles="1" noChangeArrowheads="1" noChangeShapeType="1" noTextEdit="1"/>
              </p:cNvSpPr>
              <p:nvPr/>
            </p:nvSpPr>
            <p:spPr>
              <a:xfrm>
                <a:off x="4357446" y="3077942"/>
                <a:ext cx="3477106" cy="702115"/>
              </a:xfrm>
              <a:prstGeom prst="rect">
                <a:avLst/>
              </a:prstGeom>
              <a:blipFill>
                <a:blip r:embed="rId2"/>
                <a:stretch>
                  <a:fillRect/>
                </a:stretch>
              </a:blipFill>
              <a:ln>
                <a:solidFill>
                  <a:schemeClr val="tx1"/>
                </a:solidFill>
              </a:ln>
            </p:spPr>
            <p:txBody>
              <a:bodyPr/>
              <a:lstStyle/>
              <a:p>
                <a:r>
                  <a:rPr lang="es-CO">
                    <a:noFill/>
                  </a:rPr>
                  <a:t> </a:t>
                </a:r>
              </a:p>
            </p:txBody>
          </p:sp>
        </mc:Fallback>
      </mc:AlternateContent>
      <p:sp>
        <p:nvSpPr>
          <p:cNvPr id="2" name="CuadroTexto 1">
            <a:extLst>
              <a:ext uri="{FF2B5EF4-FFF2-40B4-BE49-F238E27FC236}">
                <a16:creationId xmlns:a16="http://schemas.microsoft.com/office/drawing/2014/main" id="{18275A21-DBF9-914B-A852-D8A896B901D7}"/>
              </a:ext>
            </a:extLst>
          </p:cNvPr>
          <p:cNvSpPr txBox="1"/>
          <p:nvPr/>
        </p:nvSpPr>
        <p:spPr>
          <a:xfrm>
            <a:off x="2383971" y="179614"/>
            <a:ext cx="184731" cy="369332"/>
          </a:xfrm>
          <a:prstGeom prst="rect">
            <a:avLst/>
          </a:prstGeom>
          <a:noFill/>
        </p:spPr>
        <p:txBody>
          <a:bodyPr wrap="none" rtlCol="0">
            <a:spAutoFit/>
          </a:bodyPr>
          <a:lstStyle/>
          <a:p>
            <a:endParaRPr lang="es-CO" dirty="0"/>
          </a:p>
        </p:txBody>
      </p:sp>
    </p:spTree>
    <p:extLst>
      <p:ext uri="{BB962C8B-B14F-4D97-AF65-F5344CB8AC3E}">
        <p14:creationId xmlns:p14="http://schemas.microsoft.com/office/powerpoint/2010/main" val="3233359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b="1" dirty="0">
                <a:solidFill>
                  <a:schemeClr val="accent1">
                    <a:lumMod val="50000"/>
                  </a:schemeClr>
                </a:solidFill>
                <a:latin typeface="+mn-lt"/>
              </a:rPr>
              <a:t>INS-4-6: Eficiencia de los métodos de resolución de conflictos</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78830" y="1391309"/>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Descripción: </a:t>
            </a:r>
            <a:r>
              <a:rPr lang="es-CO" sz="2100" dirty="0">
                <a:solidFill>
                  <a:schemeClr val="tx1"/>
                </a:solidFill>
                <a:latin typeface="+mn-lt"/>
              </a:rPr>
              <a:t>Suma de conciliaciones resueltas (total o parcialmente) y de laudos arbitrales, como porcentaje del total de solicitudes de conciliaciones y de arbitrajes por departamento.</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112967"/>
            <a:ext cx="4969751" cy="163121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Fuente:</a:t>
            </a:r>
            <a:r>
              <a:rPr lang="es-CO" sz="2000" dirty="0">
                <a:solidFill>
                  <a:schemeClr val="tx1">
                    <a:lumMod val="85000"/>
                    <a:lumOff val="15000"/>
                  </a:schemeClr>
                </a:solidFill>
                <a:latin typeface="+mn-lt"/>
              </a:rPr>
              <a:t>  </a:t>
            </a:r>
          </a:p>
          <a:p>
            <a:r>
              <a:rPr lang="es-CO" sz="2000" dirty="0">
                <a:solidFill>
                  <a:schemeClr val="tx1"/>
                </a:solidFill>
                <a:latin typeface="+mn-lt"/>
              </a:rPr>
              <a:t>Estadisticas de conciliación – SICAAC Minjusticia.</a:t>
            </a:r>
          </a:p>
          <a:p>
            <a:r>
              <a:rPr lang="es-CO" sz="2000" dirty="0">
                <a:solidFill>
                  <a:schemeClr val="tx1"/>
                </a:solidFill>
                <a:latin typeface="+mn-lt"/>
              </a:rPr>
              <a:t>Reportes de centros de arbitraje-SICAAC Minjusticia. </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8" y="2333991"/>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Fórmula de cálculo:</a:t>
            </a:r>
            <a:endParaRPr lang="es-CO" sz="2000" dirty="0">
              <a:solidFill>
                <a:schemeClr val="tx1"/>
              </a:solidFill>
              <a:latin typeface="+mn-lt"/>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1208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Unidad de medida: </a:t>
            </a:r>
            <a:r>
              <a:rPr lang="es-CO" sz="2000" dirty="0">
                <a:solidFill>
                  <a:schemeClr val="tx1">
                    <a:lumMod val="85000"/>
                    <a:lumOff val="15000"/>
                  </a:schemeClr>
                </a:solidFill>
                <a:latin typeface="+mn-lt"/>
              </a:rPr>
              <a:t>Porcentaje.</a:t>
            </a:r>
            <a:endParaRPr lang="es-CO" sz="2000" dirty="0">
              <a:solidFill>
                <a:schemeClr val="tx1"/>
              </a:solidFill>
              <a:latin typeface="+mn-lt"/>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58742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Periodicidad: </a:t>
            </a:r>
            <a:r>
              <a:rPr lang="es-CO" sz="2000" dirty="0">
                <a:solidFill>
                  <a:schemeClr val="tx1"/>
                </a:solidFill>
                <a:latin typeface="+mn-lt"/>
              </a:rPr>
              <a:t>Anual</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12083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Variable inversa: </a:t>
            </a:r>
            <a:r>
              <a:rPr lang="es-CO" sz="2000" dirty="0">
                <a:solidFill>
                  <a:schemeClr val="tx1"/>
                </a:solidFill>
                <a:latin typeface="+mn-lt"/>
              </a:rPr>
              <a:t>No</a:t>
            </a: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58742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¿Tiene casos de No aplica?: </a:t>
            </a:r>
            <a:r>
              <a:rPr lang="es-CO" sz="2000" dirty="0">
                <a:solidFill>
                  <a:schemeClr val="tx1"/>
                </a:solidFill>
                <a:latin typeface="+mn-lt"/>
              </a:rPr>
              <a:t>No</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11442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Requiere imputación: </a:t>
            </a:r>
            <a:r>
              <a:rPr lang="es-CO" sz="2000" dirty="0">
                <a:solidFill>
                  <a:schemeClr val="tx1"/>
                </a:solidFill>
                <a:latin typeface="+mn-lt"/>
              </a:rPr>
              <a:t>No</a:t>
            </a: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Objetivo</a:t>
            </a:r>
            <a:r>
              <a:rPr lang="es-CO" sz="2100" dirty="0">
                <a:solidFill>
                  <a:schemeClr val="tx1">
                    <a:lumMod val="85000"/>
                    <a:lumOff val="15000"/>
                  </a:schemeClr>
                </a:solidFill>
                <a:latin typeface="+mn-lt"/>
              </a:rPr>
              <a:t>: Identificar la capacidad de evacuar procesos judiciales a través de métodos no tradicionales del sistema formal de justicia.</a:t>
            </a:r>
            <a:endParaRPr lang="es-CO" sz="2100" dirty="0">
              <a:solidFill>
                <a:schemeClr val="tx1"/>
              </a:solidFill>
              <a:latin typeface="+mn-lt"/>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A384FF3-72D6-139F-6612-953410593502}"/>
                  </a:ext>
                </a:extLst>
              </p:cNvPr>
              <p:cNvSpPr txBox="1"/>
              <p:nvPr/>
            </p:nvSpPr>
            <p:spPr>
              <a:xfrm>
                <a:off x="2568702" y="2945098"/>
                <a:ext cx="6867906" cy="70211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𝐼𝑁𝑆</m:t>
                      </m:r>
                      <m:r>
                        <a:rPr lang="es-ES" sz="2200" b="0" i="1" smtClean="0">
                          <a:latin typeface="Cambria Math" panose="02040503050406030204" pitchFamily="18" charset="0"/>
                        </a:rPr>
                        <m:t>46=</m:t>
                      </m:r>
                      <m:f>
                        <m:fPr>
                          <m:ctrlPr>
                            <a:rPr lang="es-CO" sz="2200" b="0" i="1" smtClean="0">
                              <a:latin typeface="Cambria Math" panose="02040503050406030204" pitchFamily="18" charset="0"/>
                            </a:rPr>
                          </m:ctrlPr>
                        </m:fPr>
                        <m:num>
                          <m:r>
                            <a:rPr lang="es-ES" sz="2200" b="0" i="1" smtClean="0">
                              <a:latin typeface="Cambria Math" panose="02040503050406030204" pitchFamily="18" charset="0"/>
                            </a:rPr>
                            <m:t>𝐶𝑜𝑛𝑐𝑖𝑙𝑖𝑎𝑐𝑖𝑜𝑛𝑒𝑠</m:t>
                          </m:r>
                          <m:r>
                            <a:rPr lang="es-ES" sz="2200" b="0" i="1" smtClean="0">
                              <a:latin typeface="Cambria Math" panose="02040503050406030204" pitchFamily="18" charset="0"/>
                            </a:rPr>
                            <m:t> </m:t>
                          </m:r>
                          <m:r>
                            <a:rPr lang="es-ES" sz="2200" b="0" i="1" smtClean="0">
                              <a:latin typeface="Cambria Math" panose="02040503050406030204" pitchFamily="18" charset="0"/>
                            </a:rPr>
                            <m:t>𝑟𝑒𝑠𝑢𝑒𝑙𝑡𝑎𝑠</m:t>
                          </m:r>
                          <m:r>
                            <a:rPr lang="es-ES" sz="2200" b="0" i="1" smtClean="0">
                              <a:latin typeface="Cambria Math" panose="02040503050406030204" pitchFamily="18" charset="0"/>
                            </a:rPr>
                            <m:t>+</m:t>
                          </m:r>
                          <m:r>
                            <a:rPr lang="es-ES" sz="2200" b="0" i="1" smtClean="0">
                              <a:latin typeface="Cambria Math" panose="02040503050406030204" pitchFamily="18" charset="0"/>
                            </a:rPr>
                            <m:t>𝑙𝑎𝑢𝑑𝑜𝑠</m:t>
                          </m:r>
                          <m:r>
                            <a:rPr lang="es-ES" sz="2200" b="0" i="1" smtClean="0">
                              <a:latin typeface="Cambria Math" panose="02040503050406030204" pitchFamily="18" charset="0"/>
                            </a:rPr>
                            <m:t> </m:t>
                          </m:r>
                          <m:r>
                            <a:rPr lang="es-ES" sz="2200" b="0" i="1" smtClean="0">
                              <a:latin typeface="Cambria Math" panose="02040503050406030204" pitchFamily="18" charset="0"/>
                            </a:rPr>
                            <m:t>𝑎𝑟𝑏𝑖𝑡𝑟𝑎𝑙𝑒𝑠</m:t>
                          </m:r>
                        </m:num>
                        <m:den>
                          <m:r>
                            <a:rPr lang="es-ES" sz="2200" b="0" i="1" smtClean="0">
                              <a:latin typeface="Cambria Math" panose="02040503050406030204" pitchFamily="18" charset="0"/>
                            </a:rPr>
                            <m:t>𝑆𝑜𝑙𝑖𝑐𝑖𝑡𝑢𝑑𝑒𝑠</m:t>
                          </m:r>
                          <m:r>
                            <a:rPr lang="es-ES" sz="2200" b="0" i="1" smtClean="0">
                              <a:latin typeface="Cambria Math" panose="02040503050406030204" pitchFamily="18" charset="0"/>
                            </a:rPr>
                            <m:t> </m:t>
                          </m:r>
                          <m:r>
                            <a:rPr lang="es-ES" sz="2200" b="0" i="1" smtClean="0">
                              <a:latin typeface="Cambria Math" panose="02040503050406030204" pitchFamily="18" charset="0"/>
                            </a:rPr>
                            <m:t>𝑑𝑒</m:t>
                          </m:r>
                          <m:r>
                            <a:rPr lang="es-ES" sz="2200" b="0" i="1" smtClean="0">
                              <a:latin typeface="Cambria Math" panose="02040503050406030204" pitchFamily="18" charset="0"/>
                            </a:rPr>
                            <m:t> </m:t>
                          </m:r>
                          <m:r>
                            <a:rPr lang="es-ES" sz="2200" b="0" i="1" smtClean="0">
                              <a:latin typeface="Cambria Math" panose="02040503050406030204" pitchFamily="18" charset="0"/>
                            </a:rPr>
                            <m:t>𝑐𝑜𝑛𝑐𝑖𝑙𝑖𝑎𝑐𝑖</m:t>
                          </m:r>
                          <m:r>
                            <a:rPr lang="es-ES" sz="2200" i="1">
                              <a:latin typeface="Cambria Math" panose="02040503050406030204" pitchFamily="18" charset="0"/>
                            </a:rPr>
                            <m:t>ó</m:t>
                          </m:r>
                          <m:r>
                            <a:rPr lang="es-ES" sz="2200" b="0" i="1" smtClean="0">
                              <a:latin typeface="Cambria Math" panose="02040503050406030204" pitchFamily="18" charset="0"/>
                            </a:rPr>
                            <m:t>𝑛</m:t>
                          </m:r>
                          <m:r>
                            <a:rPr lang="es-ES" sz="2200" b="0" i="1" smtClean="0">
                              <a:latin typeface="Cambria Math" panose="02040503050406030204" pitchFamily="18" charset="0"/>
                            </a:rPr>
                            <m:t>+</m:t>
                          </m:r>
                          <m:r>
                            <a:rPr lang="es-ES" sz="2200" b="0" i="1" smtClean="0">
                              <a:latin typeface="Cambria Math" panose="02040503050406030204" pitchFamily="18" charset="0"/>
                            </a:rPr>
                            <m:t>𝑎𝑟𝑏𝑖𝑡𝑟𝑎𝑗𝑒𝑠</m:t>
                          </m:r>
                        </m:den>
                      </m:f>
                    </m:oMath>
                  </m:oMathPara>
                </a14:m>
                <a:endParaRPr lang="es-CO" sz="2200" dirty="0"/>
              </a:p>
            </p:txBody>
          </p:sp>
        </mc:Choice>
        <mc:Fallback xmlns="">
          <p:sp>
            <p:nvSpPr>
              <p:cNvPr id="14" name="CuadroTexto 13">
                <a:extLst>
                  <a:ext uri="{FF2B5EF4-FFF2-40B4-BE49-F238E27FC236}">
                    <a16:creationId xmlns:a16="http://schemas.microsoft.com/office/drawing/2014/main" id="{DA384FF3-72D6-139F-6612-953410593502}"/>
                  </a:ext>
                </a:extLst>
              </p:cNvPr>
              <p:cNvSpPr txBox="1">
                <a:spLocks noRot="1" noChangeAspect="1" noMove="1" noResize="1" noEditPoints="1" noAdjustHandles="1" noChangeArrowheads="1" noChangeShapeType="1" noTextEdit="1"/>
              </p:cNvSpPr>
              <p:nvPr/>
            </p:nvSpPr>
            <p:spPr>
              <a:xfrm>
                <a:off x="2568702" y="2945098"/>
                <a:ext cx="6867906" cy="702115"/>
              </a:xfrm>
              <a:prstGeom prst="rect">
                <a:avLst/>
              </a:prstGeom>
              <a:blipFill>
                <a:blip r:embed="rId2"/>
                <a:stretch>
                  <a:fillRect/>
                </a:stretch>
              </a:blipFill>
              <a:ln>
                <a:solidFill>
                  <a:schemeClr val="tx1"/>
                </a:solidFill>
              </a:ln>
            </p:spPr>
            <p:txBody>
              <a:bodyPr/>
              <a:lstStyle/>
              <a:p>
                <a:r>
                  <a:rPr lang="es-CO">
                    <a:noFill/>
                  </a:rPr>
                  <a:t> </a:t>
                </a:r>
              </a:p>
            </p:txBody>
          </p:sp>
        </mc:Fallback>
      </mc:AlternateContent>
      <p:sp>
        <p:nvSpPr>
          <p:cNvPr id="2" name="CuadroTexto 1">
            <a:extLst>
              <a:ext uri="{FF2B5EF4-FFF2-40B4-BE49-F238E27FC236}">
                <a16:creationId xmlns:a16="http://schemas.microsoft.com/office/drawing/2014/main" id="{18275A21-DBF9-914B-A852-D8A896B901D7}"/>
              </a:ext>
            </a:extLst>
          </p:cNvPr>
          <p:cNvSpPr txBox="1"/>
          <p:nvPr/>
        </p:nvSpPr>
        <p:spPr>
          <a:xfrm>
            <a:off x="2383971" y="179614"/>
            <a:ext cx="184731" cy="369332"/>
          </a:xfrm>
          <a:prstGeom prst="rect">
            <a:avLst/>
          </a:prstGeom>
          <a:noFill/>
        </p:spPr>
        <p:txBody>
          <a:bodyPr wrap="none" rtlCol="0">
            <a:spAutoFit/>
          </a:bodyPr>
          <a:lstStyle/>
          <a:p>
            <a:endParaRPr lang="es-CO" dirty="0"/>
          </a:p>
        </p:txBody>
      </p:sp>
    </p:spTree>
    <p:extLst>
      <p:ext uri="{BB962C8B-B14F-4D97-AF65-F5344CB8AC3E}">
        <p14:creationId xmlns:p14="http://schemas.microsoft.com/office/powerpoint/2010/main" val="846950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13982" y="2121270"/>
            <a:ext cx="6185080" cy="1017719"/>
          </a:xfrm>
        </p:spPr>
        <p:txBody>
          <a:bodyPr>
            <a:noAutofit/>
          </a:bodyPr>
          <a:lstStyle/>
          <a:p>
            <a:pPr algn="ctr">
              <a:buClr>
                <a:srgbClr val="0D6775"/>
              </a:buClr>
            </a:pPr>
            <a:r>
              <a:rPr lang="es-CO" sz="4394" b="1" dirty="0">
                <a:solidFill>
                  <a:srgbClr val="7030A0"/>
                </a:solidFill>
                <a:latin typeface="Arial" panose="020B0604020202020204" pitchFamily="34" charset="0"/>
                <a:cs typeface="Arial" panose="020B0604020202020204" pitchFamily="34" charset="0"/>
              </a:rPr>
              <a:t>INFRAESTRUCTURA</a:t>
            </a:r>
            <a:br>
              <a:rPr lang="es-CO" sz="4394" b="1" dirty="0">
                <a:solidFill>
                  <a:srgbClr val="7030A0"/>
                </a:solidFill>
                <a:latin typeface="Arial" panose="020B0604020202020204" pitchFamily="34" charset="0"/>
                <a:cs typeface="Arial" panose="020B0604020202020204" pitchFamily="34" charset="0"/>
              </a:rPr>
            </a:br>
            <a:endParaRPr lang="es-CO" sz="4394" b="1" dirty="0">
              <a:solidFill>
                <a:srgbClr val="7030A0"/>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419E5A17-2CCF-407F-8EF0-B0510AC777D5}"/>
              </a:ext>
            </a:extLst>
          </p:cNvPr>
          <p:cNvSpPr txBox="1"/>
          <p:nvPr/>
        </p:nvSpPr>
        <p:spPr>
          <a:xfrm>
            <a:off x="6946956" y="3406124"/>
            <a:ext cx="4556786" cy="3056093"/>
          </a:xfrm>
          <a:prstGeom prst="rect">
            <a:avLst/>
          </a:prstGeom>
          <a:solidFill>
            <a:srgbClr val="F8F8F8"/>
          </a:solidFill>
          <a:ln>
            <a:noFill/>
          </a:ln>
        </p:spPr>
        <p:txBody>
          <a:bodyPr wrap="square" rtlCol="0">
            <a:spAutoFit/>
          </a:bodyPr>
          <a:lstStyle>
            <a:defPPr>
              <a:defRPr lang="es-ES"/>
            </a:defPPr>
            <a:lvl1pPr marL="285750" indent="-285750" algn="just">
              <a:lnSpc>
                <a:spcPct val="150000"/>
              </a:lnSpc>
              <a:buClr>
                <a:srgbClr val="0D7593"/>
              </a:buClr>
              <a:buFont typeface="Arial" panose="020B0604020202020204" pitchFamily="34" charset="0"/>
              <a:buChar char="•"/>
              <a:defRPr>
                <a:latin typeface="Arial" panose="020B0604020202020204" pitchFamily="34" charset="0"/>
                <a:cs typeface="Arial" panose="020B0604020202020204" pitchFamily="34" charset="0"/>
              </a:defRPr>
            </a:lvl1pPr>
          </a:lstStyle>
          <a:p>
            <a:pPr marL="285750" marR="0" lvl="0" indent="-285750" algn="just" defTabSz="914400" rtl="0" eaLnBrk="1" fontAlgn="auto" latinLnBrk="0" hangingPunct="1">
              <a:lnSpc>
                <a:spcPct val="150000"/>
              </a:lnSpc>
              <a:spcBef>
                <a:spcPts val="0"/>
              </a:spcBef>
              <a:spcAft>
                <a:spcPts val="0"/>
              </a:spcAft>
              <a:buClr>
                <a:srgbClr val="0F3F23"/>
              </a:buClr>
              <a:buSzTx/>
              <a:buFont typeface="Arial" panose="020B0604020202020204" pitchFamily="34" charset="0"/>
              <a:buChar char="•"/>
              <a:tabLst/>
              <a:defRPr/>
            </a:pPr>
            <a:r>
              <a:rPr kumimoji="0" lang="es-MX" sz="13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Se</a:t>
            </a:r>
            <a:r>
              <a:rPr kumimoji="0" lang="es-MX" sz="13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s-MX" sz="13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modifican</a:t>
            </a:r>
            <a:r>
              <a:rPr kumimoji="0" lang="es-MX" sz="13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s-MX"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fórmulas de los indicadores </a:t>
            </a:r>
            <a:r>
              <a:rPr kumimoji="0" lang="es-MX"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costo de transporte terrestre a mercado interno</a:t>
            </a:r>
            <a:r>
              <a:rPr kumimoji="0" lang="es-MX"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 </a:t>
            </a:r>
            <a:r>
              <a:rPr kumimoji="0" lang="es-MX"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costo de transporte terrestre a aduanas.</a:t>
            </a:r>
          </a:p>
          <a:p>
            <a:pPr marL="285750" marR="0" lvl="0" indent="-285750" algn="just" defTabSz="914400" rtl="0" eaLnBrk="1" fontAlgn="auto" latinLnBrk="0" hangingPunct="1">
              <a:lnSpc>
                <a:spcPct val="150000"/>
              </a:lnSpc>
              <a:spcBef>
                <a:spcPts val="0"/>
              </a:spcBef>
              <a:spcAft>
                <a:spcPts val="0"/>
              </a:spcAft>
              <a:buClr>
                <a:srgbClr val="0F3F23"/>
              </a:buClr>
              <a:buSzTx/>
              <a:buFont typeface="Arial" panose="020B0604020202020204" pitchFamily="34" charset="0"/>
              <a:buChar char="•"/>
              <a:tabLst/>
              <a:defRPr/>
            </a:pPr>
            <a:r>
              <a:rPr lang="es-MX" sz="1300" b="1" dirty="0">
                <a:solidFill>
                  <a:schemeClr val="accent1"/>
                </a:solidFill>
              </a:rPr>
              <a:t>Se modifica </a:t>
            </a:r>
            <a:r>
              <a:rPr lang="es-MX" sz="1300" dirty="0">
                <a:solidFill>
                  <a:prstClr val="black"/>
                </a:solidFill>
              </a:rPr>
              <a:t>la fuente de los indicadores </a:t>
            </a:r>
            <a:r>
              <a:rPr lang="es-MX" sz="1300" b="1" dirty="0">
                <a:solidFill>
                  <a:prstClr val="black"/>
                </a:solidFill>
              </a:rPr>
              <a:t>cobertura de acueducto</a:t>
            </a:r>
            <a:r>
              <a:rPr lang="es-MX" sz="1300" dirty="0">
                <a:solidFill>
                  <a:prstClr val="black"/>
                </a:solidFill>
              </a:rPr>
              <a:t> </a:t>
            </a:r>
            <a:r>
              <a:rPr lang="es-MX" sz="1300" b="1" dirty="0">
                <a:solidFill>
                  <a:prstClr val="black"/>
                </a:solidFill>
              </a:rPr>
              <a:t>y alcantarillo </a:t>
            </a:r>
            <a:r>
              <a:rPr lang="es-MX" sz="1300" dirty="0">
                <a:solidFill>
                  <a:prstClr val="black"/>
                </a:solidFill>
              </a:rPr>
              <a:t>por la información de </a:t>
            </a:r>
            <a:r>
              <a:rPr lang="es-MX" sz="1300" dirty="0" err="1">
                <a:solidFill>
                  <a:prstClr val="black"/>
                </a:solidFill>
              </a:rPr>
              <a:t>terridata</a:t>
            </a:r>
            <a:r>
              <a:rPr lang="es-MX" sz="1300" dirty="0">
                <a:solidFill>
                  <a:prstClr val="black"/>
                </a:solidFill>
              </a:rPr>
              <a:t> del DNP, y la </a:t>
            </a:r>
            <a:r>
              <a:rPr lang="es-MX" sz="1300" b="1" dirty="0">
                <a:solidFill>
                  <a:prstClr val="black"/>
                </a:solidFill>
              </a:rPr>
              <a:t>cobertura de energía eléctrica </a:t>
            </a:r>
            <a:r>
              <a:rPr lang="es-MX" sz="1300" dirty="0">
                <a:solidFill>
                  <a:prstClr val="black"/>
                </a:solidFill>
              </a:rPr>
              <a:t>por la Encuesta de Calidad de Vida del DANE</a:t>
            </a:r>
          </a:p>
          <a:p>
            <a:pPr marL="285750" marR="0" lvl="0" indent="-285750" algn="just" defTabSz="914400" rtl="0" eaLnBrk="1" fontAlgn="auto" latinLnBrk="0" hangingPunct="1">
              <a:lnSpc>
                <a:spcPct val="150000"/>
              </a:lnSpc>
              <a:spcBef>
                <a:spcPts val="0"/>
              </a:spcBef>
              <a:spcAft>
                <a:spcPts val="0"/>
              </a:spcAft>
              <a:buClr>
                <a:srgbClr val="0F3F23"/>
              </a:buClr>
              <a:buSzTx/>
              <a:buFont typeface="Arial" panose="020B0604020202020204" pitchFamily="34" charset="0"/>
              <a:buChar char="•"/>
              <a:tabLst/>
              <a:defRPr/>
            </a:pPr>
            <a:r>
              <a:rPr kumimoji="0" lang="es-MX" sz="13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los indicadores de </a:t>
            </a:r>
            <a:r>
              <a:rPr kumimoji="0" lang="es-MX"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pasajeros movilizados vía aérea </a:t>
            </a:r>
            <a:r>
              <a:rPr kumimoji="0" lang="es-MX" sz="13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a:t>
            </a:r>
            <a:r>
              <a:rPr kumimoji="0" lang="es-MX"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índice de conectividad aérea </a:t>
            </a:r>
            <a:r>
              <a:rPr kumimoji="0" lang="es-MX" sz="13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 excluye en su cálculo los vuelos no regulares.</a:t>
            </a:r>
          </a:p>
        </p:txBody>
      </p:sp>
      <p:cxnSp>
        <p:nvCxnSpPr>
          <p:cNvPr id="6" name="Conector recto 5">
            <a:extLst>
              <a:ext uri="{FF2B5EF4-FFF2-40B4-BE49-F238E27FC236}">
                <a16:creationId xmlns:a16="http://schemas.microsoft.com/office/drawing/2014/main" id="{92E92860-915E-4AFD-BEA3-0D6337D8A49F}"/>
              </a:ext>
            </a:extLst>
          </p:cNvPr>
          <p:cNvCxnSpPr>
            <a:cxnSpLocks/>
          </p:cNvCxnSpPr>
          <p:nvPr/>
        </p:nvCxnSpPr>
        <p:spPr>
          <a:xfrm>
            <a:off x="6499061" y="1231900"/>
            <a:ext cx="0" cy="4634272"/>
          </a:xfrm>
          <a:prstGeom prst="line">
            <a:avLst/>
          </a:prstGeom>
          <a:ln w="1905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9" name="Elipse 8">
            <a:extLst>
              <a:ext uri="{FF2B5EF4-FFF2-40B4-BE49-F238E27FC236}">
                <a16:creationId xmlns:a16="http://schemas.microsoft.com/office/drawing/2014/main" id="{6D4406B7-48C5-408D-86DA-DF3BB89A6BAB}"/>
              </a:ext>
            </a:extLst>
          </p:cNvPr>
          <p:cNvSpPr/>
          <p:nvPr/>
        </p:nvSpPr>
        <p:spPr>
          <a:xfrm>
            <a:off x="2381400" y="3230943"/>
            <a:ext cx="2050242" cy="1970061"/>
          </a:xfrm>
          <a:prstGeom prst="ellipse">
            <a:avLst/>
          </a:prstGeom>
          <a:solidFill>
            <a:schemeClr val="accent3">
              <a:lumMod val="20000"/>
              <a:lumOff val="8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793"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522CA72C-C742-440B-AACF-69F70823AA5D}"/>
              </a:ext>
            </a:extLst>
          </p:cNvPr>
          <p:cNvSpPr txBox="1"/>
          <p:nvPr/>
        </p:nvSpPr>
        <p:spPr>
          <a:xfrm>
            <a:off x="6946958" y="1595049"/>
            <a:ext cx="4827064" cy="1345048"/>
          </a:xfrm>
          <a:prstGeom prst="rect">
            <a:avLst/>
          </a:prstGeom>
          <a:solidFill>
            <a:schemeClr val="accent3">
              <a:lumMod val="20000"/>
              <a:lumOff val="80000"/>
              <a:alpha val="40000"/>
            </a:scheme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4472C4"/>
              </a:buClr>
              <a:buSzTx/>
              <a:buFontTx/>
              <a:buNone/>
              <a:tabLst/>
              <a:defRPr/>
            </a:pPr>
            <a:r>
              <a:rPr kumimoji="0" lang="es-MX"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16</a:t>
            </a:r>
            <a:r>
              <a:rPr kumimoji="0" lang="es-MX" sz="1400" b="1" i="0" u="none" strike="noStrike" kern="1200" cap="none" spc="0" normalizeH="0" baseline="0" noProof="0" dirty="0">
                <a:ln>
                  <a:noFill/>
                </a:ln>
                <a:solidFill>
                  <a:srgbClr val="0F3F23"/>
                </a:solidFill>
                <a:effectLst/>
                <a:uLnTx/>
                <a:uFillTx/>
                <a:latin typeface="Arial" panose="020B0604020202020204" pitchFamily="34" charset="0"/>
                <a:ea typeface="+mn-ea"/>
                <a:cs typeface="Arial" panose="020B0604020202020204" pitchFamily="34" charset="0"/>
              </a:rPr>
              <a:t>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indicadores distribuidos en </a:t>
            </a:r>
            <a:r>
              <a:rPr kumimoji="0" lang="es-MX"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3 subpilares</a:t>
            </a:r>
            <a:r>
              <a:rPr kumimoji="0" lang="es-MX" sz="1400" b="0" i="1" u="none" strike="noStrike" kern="1200" cap="none" spc="0" normalizeH="0" baseline="0" noProof="0" dirty="0">
                <a:ln>
                  <a:noFill/>
                </a:ln>
                <a:solidFill>
                  <a:srgbClr val="0F3F23"/>
                </a:solidFill>
                <a:effectLst/>
                <a:uLnTx/>
                <a:uFillTx/>
                <a:latin typeface="Arial" panose="020B0604020202020204" pitchFamily="34" charset="0"/>
                <a:ea typeface="+mn-ea"/>
                <a:cs typeface="Arial" panose="020B0604020202020204" pitchFamily="34" charset="0"/>
              </a:rPr>
              <a:t>:</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Infraestructura de servicios</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Infraestructura vial</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Conectividad</a:t>
            </a:r>
          </a:p>
        </p:txBody>
      </p:sp>
      <p:pic>
        <p:nvPicPr>
          <p:cNvPr id="13" name="Gráfico 12" descr="Train con relleno sólido">
            <a:extLst>
              <a:ext uri="{FF2B5EF4-FFF2-40B4-BE49-F238E27FC236}">
                <a16:creationId xmlns:a16="http://schemas.microsoft.com/office/drawing/2014/main" id="{074C8D91-8D54-7D4C-A6F4-DF70DAFDF2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80048" y="3731063"/>
            <a:ext cx="1054643" cy="1054643"/>
          </a:xfrm>
          <a:prstGeom prst="rect">
            <a:avLst/>
          </a:prstGeom>
        </p:spPr>
      </p:pic>
      <p:sp>
        <p:nvSpPr>
          <p:cNvPr id="2" name="CuadroTexto 1">
            <a:extLst>
              <a:ext uri="{FF2B5EF4-FFF2-40B4-BE49-F238E27FC236}">
                <a16:creationId xmlns:a16="http://schemas.microsoft.com/office/drawing/2014/main" id="{3518530C-D679-D774-1A63-E1215C87E861}"/>
              </a:ext>
            </a:extLst>
          </p:cNvPr>
          <p:cNvSpPr txBox="1"/>
          <p:nvPr/>
        </p:nvSpPr>
        <p:spPr>
          <a:xfrm>
            <a:off x="7475319" y="1186461"/>
            <a:ext cx="3570354" cy="367827"/>
          </a:xfrm>
          <a:prstGeom prst="rect">
            <a:avLst/>
          </a:prstGeom>
          <a:solidFill>
            <a:srgbClr val="7030A0"/>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Estructura 2023</a:t>
            </a:r>
          </a:p>
        </p:txBody>
      </p:sp>
      <p:sp>
        <p:nvSpPr>
          <p:cNvPr id="4" name="CuadroTexto 3">
            <a:extLst>
              <a:ext uri="{FF2B5EF4-FFF2-40B4-BE49-F238E27FC236}">
                <a16:creationId xmlns:a16="http://schemas.microsoft.com/office/drawing/2014/main" id="{8ECED742-C225-25AC-C311-B9396FD12863}"/>
              </a:ext>
            </a:extLst>
          </p:cNvPr>
          <p:cNvSpPr txBox="1"/>
          <p:nvPr/>
        </p:nvSpPr>
        <p:spPr>
          <a:xfrm>
            <a:off x="7475319" y="2998336"/>
            <a:ext cx="3570354" cy="367827"/>
          </a:xfrm>
          <a:prstGeom prst="rect">
            <a:avLst/>
          </a:prstGeom>
          <a:solidFill>
            <a:srgbClr val="7030A0"/>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Cambios IDC 2023</a:t>
            </a:r>
          </a:p>
        </p:txBody>
      </p:sp>
    </p:spTree>
    <p:extLst>
      <p:ext uri="{BB962C8B-B14F-4D97-AF65-F5344CB8AC3E}">
        <p14:creationId xmlns:p14="http://schemas.microsoft.com/office/powerpoint/2010/main" val="107183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917" y="226159"/>
            <a:ext cx="11527416" cy="813446"/>
          </a:xfrm>
        </p:spPr>
        <p:txBody>
          <a:bodyPr>
            <a:noAutofit/>
          </a:bodyPr>
          <a:lstStyle/>
          <a:p>
            <a:r>
              <a:rPr lang="es-MX" sz="2197" b="1" dirty="0">
                <a:solidFill>
                  <a:schemeClr val="bg1"/>
                </a:solidFill>
                <a:latin typeface="Arial" panose="020B0604020202020204" pitchFamily="34" charset="0"/>
                <a:cs typeface="Arial" panose="020B0604020202020204" pitchFamily="34" charset="0"/>
              </a:rPr>
              <a:t>El IDC 2023 incluye 108</a:t>
            </a:r>
            <a:r>
              <a:rPr lang="es-CO" sz="2197" b="1" dirty="0">
                <a:solidFill>
                  <a:schemeClr val="bg1"/>
                </a:solidFill>
                <a:latin typeface="Arial" panose="020B0604020202020204" pitchFamily="34" charset="0"/>
                <a:cs typeface="Arial" panose="020B0604020202020204" pitchFamily="34" charset="0"/>
              </a:rPr>
              <a:t> indicadores (datos “duros”, no de percepción) agrupados en 4 factores de competitividad y 13 pilares. </a:t>
            </a:r>
          </a:p>
        </p:txBody>
      </p:sp>
      <p:graphicFrame>
        <p:nvGraphicFramePr>
          <p:cNvPr id="6" name="Diagrama 5">
            <a:extLst>
              <a:ext uri="{FF2B5EF4-FFF2-40B4-BE49-F238E27FC236}">
                <a16:creationId xmlns:a16="http://schemas.microsoft.com/office/drawing/2014/main" id="{CCC52226-0762-4D5B-9AF2-6CACCE7FA3A4}"/>
              </a:ext>
            </a:extLst>
          </p:cNvPr>
          <p:cNvGraphicFramePr/>
          <p:nvPr>
            <p:extLst>
              <p:ext uri="{D42A27DB-BD31-4B8C-83A1-F6EECF244321}">
                <p14:modId xmlns:p14="http://schemas.microsoft.com/office/powerpoint/2010/main" val="2471084228"/>
              </p:ext>
            </p:extLst>
          </p:nvPr>
        </p:nvGraphicFramePr>
        <p:xfrm>
          <a:off x="332292" y="1358899"/>
          <a:ext cx="11510280" cy="4384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1415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INF-1-1: Cobertura de acueducto</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1" y="3429000"/>
                <a:ext cx="12113170" cy="703847"/>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𝐼𝑁𝐹</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−1−1=</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ú</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𝑚𝑒𝑟𝑜</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𝑠𝑢𝑠𝑐𝑟𝑖𝑝𝑡𝑜𝑟𝑒𝑠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𝑎𝑐𝑢𝑒𝑑𝑢𝑐𝑡𝑜</m:t>
                          </m:r>
                        </m:num>
                        <m:den>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ú</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𝑚𝑒𝑟𝑜</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h𝑜𝑔𝑎𝑟𝑒𝑠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𝑒𝑙</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𝑑𝑒𝑝𝑎𝑟𝑡𝑎𝑚𝑒𝑛𝑡𝑜</m:t>
                          </m:r>
                        </m:den>
                      </m:f>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1" y="3429000"/>
                <a:ext cx="12113170" cy="703847"/>
              </a:xfrm>
              <a:prstGeom prst="rect">
                <a:avLst/>
              </a:prstGeom>
              <a:blipFill>
                <a:blip r:embed="rId3"/>
                <a:stretch>
                  <a:fillRect/>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Porcentaje de hogares con suscripción de servicio de acueducto</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Terridata - DNP.</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Este indicador busca captar la capacidad de los departamentos de garantizar el servicio de acueducto a los hogares.</a:t>
            </a:r>
          </a:p>
        </p:txBody>
      </p:sp>
    </p:spTree>
    <p:extLst>
      <p:ext uri="{BB962C8B-B14F-4D97-AF65-F5344CB8AC3E}">
        <p14:creationId xmlns:p14="http://schemas.microsoft.com/office/powerpoint/2010/main" val="142926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b="1" dirty="0">
                <a:solidFill>
                  <a:schemeClr val="accent1">
                    <a:lumMod val="50000"/>
                  </a:schemeClr>
                </a:solidFill>
                <a:latin typeface="+mn-lt"/>
              </a:rPr>
              <a:t>INF-1-2: Cobertura efectiva de gas natural</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86149" y="1424918"/>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Descripción: </a:t>
            </a:r>
            <a:r>
              <a:rPr lang="es-CO" sz="2100" dirty="0">
                <a:solidFill>
                  <a:schemeClr val="tx1"/>
                </a:solidFill>
                <a:latin typeface="+mn-lt"/>
              </a:rPr>
              <a:t>Porcentaje de usuarios residenciales con conexión de gas natural respecto al catastro poblacional del departamento.</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Fuente:</a:t>
            </a:r>
            <a:r>
              <a:rPr lang="es-CO" sz="2000" dirty="0">
                <a:solidFill>
                  <a:schemeClr val="tx1">
                    <a:lumMod val="85000"/>
                    <a:lumOff val="15000"/>
                  </a:schemeClr>
                </a:solidFill>
                <a:latin typeface="+mn-lt"/>
              </a:rPr>
              <a:t>  </a:t>
            </a:r>
          </a:p>
          <a:p>
            <a:r>
              <a:rPr lang="es-CO" sz="2000" dirty="0">
                <a:solidFill>
                  <a:schemeClr val="tx1">
                    <a:lumMod val="85000"/>
                    <a:lumOff val="15000"/>
                  </a:schemeClr>
                </a:solidFill>
                <a:latin typeface="+mn-lt"/>
              </a:rPr>
              <a:t>Cobertura Nacional del Servicio de Gas Naturale. Ministerio de Minas y Energía.</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9" y="237942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Fórmula de cálculo:</a:t>
            </a:r>
            <a:endParaRPr lang="es-CO" sz="2000" dirty="0">
              <a:solidFill>
                <a:schemeClr val="tx1"/>
              </a:solidFill>
              <a:latin typeface="+mn-lt"/>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Unidad de medida: </a:t>
            </a:r>
            <a:r>
              <a:rPr lang="es-CO" sz="2000" dirty="0">
                <a:solidFill>
                  <a:schemeClr val="tx1">
                    <a:lumMod val="85000"/>
                    <a:lumOff val="15000"/>
                  </a:schemeClr>
                </a:solidFill>
              </a:rPr>
              <a:t>Porcentaje.</a:t>
            </a:r>
            <a:endParaRPr lang="es-CO" sz="2000" dirty="0">
              <a:solidFill>
                <a:schemeClr val="tx1"/>
              </a:solidFill>
              <a:latin typeface="+mn-lt"/>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Periodicidad: </a:t>
            </a:r>
            <a:r>
              <a:rPr lang="es-CO" sz="2000" dirty="0">
                <a:solidFill>
                  <a:schemeClr val="tx1"/>
                </a:solidFill>
                <a:latin typeface="+mn-lt"/>
              </a:rPr>
              <a:t>Trimestral.</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Variable inversa: </a:t>
            </a:r>
            <a:r>
              <a:rPr lang="es-CO" sz="2000" dirty="0">
                <a:solidFill>
                  <a:schemeClr val="tx1"/>
                </a:solidFill>
                <a:latin typeface="+mn-lt"/>
              </a:rPr>
              <a:t>No</a:t>
            </a: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5034024"/>
            <a:ext cx="4969751" cy="707886"/>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¿Tiene casos de No aplica?: </a:t>
            </a:r>
            <a:r>
              <a:rPr lang="es-CO" sz="2000" dirty="0">
                <a:solidFill>
                  <a:schemeClr val="tx1"/>
                </a:solidFill>
                <a:latin typeface="+mn-lt"/>
              </a:rPr>
              <a:t>Arauca, Guainía, Amazonas, Vichada, San Andrés.</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871223"/>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Requiere imputación: </a:t>
            </a:r>
            <a:r>
              <a:rPr lang="es-CO" sz="2000" dirty="0">
                <a:solidFill>
                  <a:schemeClr val="tx1"/>
                </a:solidFill>
                <a:latin typeface="+mn-lt"/>
              </a:rPr>
              <a:t>No</a:t>
            </a: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Objetivo</a:t>
            </a:r>
            <a:r>
              <a:rPr lang="es-CO" sz="2100" dirty="0">
                <a:solidFill>
                  <a:schemeClr val="tx1">
                    <a:lumMod val="85000"/>
                    <a:lumOff val="15000"/>
                  </a:schemeClr>
                </a:solidFill>
                <a:latin typeface="+mn-lt"/>
              </a:rPr>
              <a:t>: Medir las condiciones en las que viven los ciudadanos a través del acceso a servicios como la conexión a gas natural. </a:t>
            </a:r>
            <a:endParaRPr lang="es-CO" sz="2100" dirty="0">
              <a:solidFill>
                <a:schemeClr val="tx1"/>
              </a:solidFill>
              <a:latin typeface="+mn-lt"/>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A384FF3-72D6-139F-6612-953410593502}"/>
                  </a:ext>
                </a:extLst>
              </p:cNvPr>
              <p:cNvSpPr txBox="1"/>
              <p:nvPr/>
            </p:nvSpPr>
            <p:spPr>
              <a:xfrm>
                <a:off x="1668770" y="3158325"/>
                <a:ext cx="8869095" cy="701474"/>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𝐼𝑁𝐹</m:t>
                      </m:r>
                      <m:r>
                        <a:rPr lang="es-ES" sz="2200" b="0" i="1" smtClean="0">
                          <a:latin typeface="Cambria Math" panose="02040503050406030204" pitchFamily="18" charset="0"/>
                        </a:rPr>
                        <m:t>12=</m:t>
                      </m:r>
                      <m:f>
                        <m:fPr>
                          <m:ctrlPr>
                            <a:rPr lang="es-CO" sz="2200" b="0" i="1" smtClean="0">
                              <a:latin typeface="Cambria Math" panose="02040503050406030204" pitchFamily="18" charset="0"/>
                            </a:rPr>
                          </m:ctrlPr>
                        </m:fPr>
                        <m:num>
                          <m:r>
                            <a:rPr lang="es-CO" sz="2200" i="1">
                              <a:latin typeface="Cambria Math" panose="02040503050406030204" pitchFamily="18" charset="0"/>
                            </a:rPr>
                            <m:t>𝑁</m:t>
                          </m:r>
                          <m:r>
                            <a:rPr lang="es-CO" sz="2200" i="1">
                              <a:latin typeface="Cambria Math" panose="02040503050406030204" pitchFamily="18" charset="0"/>
                            </a:rPr>
                            <m:t>ú</m:t>
                          </m:r>
                          <m:r>
                            <a:rPr lang="es-CO" sz="2200" i="1">
                              <a:latin typeface="Cambria Math" panose="02040503050406030204" pitchFamily="18" charset="0"/>
                            </a:rPr>
                            <m:t>𝑚𝑒𝑟𝑜</m:t>
                          </m:r>
                          <m:r>
                            <a:rPr lang="es-CO" sz="2200" i="1">
                              <a:latin typeface="Cambria Math" panose="02040503050406030204" pitchFamily="18" charset="0"/>
                            </a:rPr>
                            <m:t> </m:t>
                          </m:r>
                          <m:r>
                            <a:rPr lang="es-CO" sz="2200" i="1">
                              <a:latin typeface="Cambria Math" panose="02040503050406030204" pitchFamily="18" charset="0"/>
                            </a:rPr>
                            <m:t>𝑑𝑒</m:t>
                          </m:r>
                          <m:r>
                            <a:rPr lang="es-CO" sz="2200" i="1">
                              <a:latin typeface="Cambria Math" panose="02040503050406030204" pitchFamily="18" charset="0"/>
                            </a:rPr>
                            <m:t> </m:t>
                          </m:r>
                          <m:r>
                            <a:rPr lang="es-CO" sz="2200" i="1">
                              <a:latin typeface="Cambria Math" panose="02040503050406030204" pitchFamily="18" charset="0"/>
                            </a:rPr>
                            <m:t>𝑢𝑠𝑢𝑎𝑟𝑖𝑜𝑠</m:t>
                          </m:r>
                          <m:r>
                            <a:rPr lang="es-CO" sz="2200" i="1">
                              <a:latin typeface="Cambria Math" panose="02040503050406030204" pitchFamily="18" charset="0"/>
                            </a:rPr>
                            <m:t> </m:t>
                          </m:r>
                          <m:r>
                            <a:rPr lang="es-CO" sz="2200" i="1">
                              <a:latin typeface="Cambria Math" panose="02040503050406030204" pitchFamily="18" charset="0"/>
                            </a:rPr>
                            <m:t>𝑟𝑒𝑠𝑖𝑑𝑒𝑛𝑐𝑖𝑎𝑙𝑒𝑠</m:t>
                          </m:r>
                          <m:r>
                            <a:rPr lang="es-CO" sz="2200" i="1">
                              <a:latin typeface="Cambria Math" panose="02040503050406030204" pitchFamily="18" charset="0"/>
                            </a:rPr>
                            <m:t> </m:t>
                          </m:r>
                          <m:r>
                            <a:rPr lang="es-CO" sz="2200" i="1">
                              <a:latin typeface="Cambria Math" panose="02040503050406030204" pitchFamily="18" charset="0"/>
                            </a:rPr>
                            <m:t>𝑐𝑜𝑛𝑒𝑐𝑡𝑎𝑑𝑜𝑠</m:t>
                          </m:r>
                          <m:r>
                            <a:rPr lang="es-ES" sz="2200" b="0" i="1" smtClean="0">
                              <a:latin typeface="Cambria Math" panose="02040503050406030204" pitchFamily="18" charset="0"/>
                            </a:rPr>
                            <m:t> </m:t>
                          </m:r>
                          <m:r>
                            <a:rPr lang="es-ES" sz="2200" b="0" i="1" smtClean="0">
                              <a:latin typeface="Cambria Math" panose="02040503050406030204" pitchFamily="18" charset="0"/>
                            </a:rPr>
                            <m:t>𝑎</m:t>
                          </m:r>
                          <m:r>
                            <a:rPr lang="es-ES" sz="2200" b="0" i="1" smtClean="0">
                              <a:latin typeface="Cambria Math" panose="02040503050406030204" pitchFamily="18" charset="0"/>
                            </a:rPr>
                            <m:t> </m:t>
                          </m:r>
                          <m:r>
                            <a:rPr lang="es-ES" sz="2200" b="0" i="1" smtClean="0">
                              <a:latin typeface="Cambria Math" panose="02040503050406030204" pitchFamily="18" charset="0"/>
                            </a:rPr>
                            <m:t>𝑔𝑎𝑠</m:t>
                          </m:r>
                          <m:r>
                            <a:rPr lang="es-ES" sz="2200" b="0" i="1" smtClean="0">
                              <a:latin typeface="Cambria Math" panose="02040503050406030204" pitchFamily="18" charset="0"/>
                            </a:rPr>
                            <m:t> </m:t>
                          </m:r>
                          <m:r>
                            <a:rPr lang="es-ES" sz="2200" b="0" i="1" smtClean="0">
                              <a:latin typeface="Cambria Math" panose="02040503050406030204" pitchFamily="18" charset="0"/>
                            </a:rPr>
                            <m:t>𝑛𝑎𝑡𝑢𝑟𝑎𝑙</m:t>
                          </m:r>
                        </m:num>
                        <m:den>
                          <m:r>
                            <a:rPr lang="es-ES" sz="2200" b="0" i="1" smtClean="0">
                              <a:latin typeface="Cambria Math" panose="02040503050406030204" pitchFamily="18" charset="0"/>
                            </a:rPr>
                            <m:t>𝐶𝑎𝑡𝑎𝑠𝑡𝑟𝑜</m:t>
                          </m:r>
                          <m:r>
                            <a:rPr lang="es-ES" sz="2200" b="0" i="1" smtClean="0">
                              <a:latin typeface="Cambria Math" panose="02040503050406030204" pitchFamily="18" charset="0"/>
                            </a:rPr>
                            <m:t> </m:t>
                          </m:r>
                          <m:r>
                            <a:rPr lang="es-ES" sz="2200" b="0" i="1" smtClean="0">
                              <a:latin typeface="Cambria Math" panose="02040503050406030204" pitchFamily="18" charset="0"/>
                            </a:rPr>
                            <m:t>𝑝𝑜𝑏𝑙𝑎𝑐𝑖𝑜𝑛𝑎𝑙</m:t>
                          </m:r>
                          <m:r>
                            <a:rPr lang="es-ES" sz="2200" b="0" i="1" smtClean="0">
                              <a:latin typeface="Cambria Math" panose="02040503050406030204" pitchFamily="18" charset="0"/>
                            </a:rPr>
                            <m:t> </m:t>
                          </m:r>
                          <m:r>
                            <a:rPr lang="es-ES" sz="2200" b="0" i="1" smtClean="0">
                              <a:latin typeface="Cambria Math" panose="02040503050406030204" pitchFamily="18" charset="0"/>
                            </a:rPr>
                            <m:t>𝑑𝑒𝑙</m:t>
                          </m:r>
                          <m:r>
                            <a:rPr lang="es-MX" sz="2200" b="0" i="1" smtClean="0">
                              <a:latin typeface="Cambria Math" panose="02040503050406030204" pitchFamily="18" charset="0"/>
                            </a:rPr>
                            <m:t> </m:t>
                          </m:r>
                          <m:r>
                            <a:rPr lang="es-MX" sz="2200" b="0" i="1" smtClean="0">
                              <a:latin typeface="Cambria Math" panose="02040503050406030204" pitchFamily="18" charset="0"/>
                            </a:rPr>
                            <m:t>𝑑𝑒𝑝𝑎𝑟𝑡𝑎𝑚𝑒𝑛𝑡𝑜</m:t>
                          </m:r>
                        </m:den>
                      </m:f>
                    </m:oMath>
                  </m:oMathPara>
                </a14:m>
                <a:endParaRPr lang="es-CO" sz="2200" dirty="0"/>
              </a:p>
            </p:txBody>
          </p:sp>
        </mc:Choice>
        <mc:Fallback xmlns="">
          <p:sp>
            <p:nvSpPr>
              <p:cNvPr id="14" name="CuadroTexto 13">
                <a:extLst>
                  <a:ext uri="{FF2B5EF4-FFF2-40B4-BE49-F238E27FC236}">
                    <a16:creationId xmlns:a16="http://schemas.microsoft.com/office/drawing/2014/main" id="{DA384FF3-72D6-139F-6612-953410593502}"/>
                  </a:ext>
                </a:extLst>
              </p:cNvPr>
              <p:cNvSpPr txBox="1">
                <a:spLocks noRot="1" noChangeAspect="1" noMove="1" noResize="1" noEditPoints="1" noAdjustHandles="1" noChangeArrowheads="1" noChangeShapeType="1" noTextEdit="1"/>
              </p:cNvSpPr>
              <p:nvPr/>
            </p:nvSpPr>
            <p:spPr>
              <a:xfrm>
                <a:off x="1668770" y="3158325"/>
                <a:ext cx="8869095" cy="701474"/>
              </a:xfrm>
              <a:prstGeom prst="rect">
                <a:avLst/>
              </a:prstGeom>
              <a:blipFill>
                <a:blip r:embed="rId2"/>
                <a:stretch>
                  <a:fillRect/>
                </a:stretch>
              </a:blipFill>
              <a:ln>
                <a:solidFill>
                  <a:schemeClr val="tx1"/>
                </a:solidFill>
              </a:ln>
            </p:spPr>
            <p:txBody>
              <a:bodyPr/>
              <a:lstStyle/>
              <a:p>
                <a:r>
                  <a:rPr lang="es-CO">
                    <a:noFill/>
                  </a:rPr>
                  <a:t> </a:t>
                </a:r>
              </a:p>
            </p:txBody>
          </p:sp>
        </mc:Fallback>
      </mc:AlternateContent>
      <p:sp>
        <p:nvSpPr>
          <p:cNvPr id="2" name="CuadroTexto 1">
            <a:extLst>
              <a:ext uri="{FF2B5EF4-FFF2-40B4-BE49-F238E27FC236}">
                <a16:creationId xmlns:a16="http://schemas.microsoft.com/office/drawing/2014/main" id="{18275A21-DBF9-914B-A852-D8A896B901D7}"/>
              </a:ext>
            </a:extLst>
          </p:cNvPr>
          <p:cNvSpPr txBox="1"/>
          <p:nvPr/>
        </p:nvSpPr>
        <p:spPr>
          <a:xfrm>
            <a:off x="2383971" y="179614"/>
            <a:ext cx="184731" cy="369332"/>
          </a:xfrm>
          <a:prstGeom prst="rect">
            <a:avLst/>
          </a:prstGeom>
          <a:noFill/>
        </p:spPr>
        <p:txBody>
          <a:bodyPr wrap="none" rtlCol="0">
            <a:spAutoFit/>
          </a:bodyPr>
          <a:lstStyle/>
          <a:p>
            <a:endParaRPr lang="es-CO" dirty="0"/>
          </a:p>
        </p:txBody>
      </p:sp>
    </p:spTree>
    <p:extLst>
      <p:ext uri="{BB962C8B-B14F-4D97-AF65-F5344CB8AC3E}">
        <p14:creationId xmlns:p14="http://schemas.microsoft.com/office/powerpoint/2010/main" val="1321744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INF-1-3 : </a:t>
            </a:r>
            <a:r>
              <a:rPr lang="es-MX" b="1" dirty="0">
                <a:solidFill>
                  <a:schemeClr val="accent1">
                    <a:lumMod val="50000"/>
                  </a:schemeClr>
                </a:solidFill>
                <a:latin typeface="+mn-lt"/>
              </a:rPr>
              <a:t>Cobertura de la energía eléctrica</a:t>
            </a:r>
            <a:r>
              <a:rPr lang="es-ES" b="1" dirty="0">
                <a:solidFill>
                  <a:schemeClr val="accent1">
                    <a:lumMod val="50000"/>
                  </a:schemeClr>
                </a:solidFill>
                <a:latin typeface="+mn-lt"/>
              </a:rPr>
              <a:t> </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Proporción departamental del número de viviendas que cuentan con el servicio de energía como porcentaje del total de viviendas</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Encuesta de C</a:t>
            </a:r>
            <a:r>
              <a:rPr lang="es-MX" sz="2000" dirty="0" err="1">
                <a:solidFill>
                  <a:prstClr val="black">
                    <a:lumMod val="85000"/>
                    <a:lumOff val="15000"/>
                  </a:prstClr>
                </a:solidFill>
                <a:latin typeface="Calibri" panose="020F0502020204030204"/>
              </a:rPr>
              <a:t>alidad</a:t>
            </a:r>
            <a:r>
              <a:rPr lang="es-MX" sz="2000" dirty="0">
                <a:solidFill>
                  <a:prstClr val="black">
                    <a:lumMod val="85000"/>
                    <a:lumOff val="15000"/>
                  </a:prstClr>
                </a:solidFill>
                <a:latin typeface="Calibri" panose="020F0502020204030204"/>
              </a:rPr>
              <a:t> de Vida</a:t>
            </a: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 DANE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Medir la capacidad de la ciudad de proveer energía en los hogares.</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2488571B-D781-B1FD-2BDA-4A2BE3690F90}"/>
                  </a:ext>
                </a:extLst>
              </p:cNvPr>
              <p:cNvSpPr txBox="1"/>
              <p:nvPr/>
            </p:nvSpPr>
            <p:spPr>
              <a:xfrm>
                <a:off x="1" y="3429000"/>
                <a:ext cx="12113170" cy="529825"/>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𝐼𝑁𝐹</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𝑃𝑟𝑒𝑑𝑖𝑜𝑠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𝑐𝑜𝑛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𝑠𝑒𝑟𝑣𝑖𝑐𝑖𝑜</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𝑒𝑛𝑒𝑟𝑔</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í</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𝑒𝑙</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é</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𝑐𝑡𝑟𝑖𝑐𝑎</m:t>
                        </m:r>
                        <m:r>
                          <a:rPr kumimoji="0" lang="es-CO" sz="2200" b="0" i="1" u="none" strike="noStrike" kern="1200" cap="none" spc="0" normalizeH="0" baseline="0" noProof="0" smtClean="0">
                            <a:ln>
                              <a:noFill/>
                            </a:ln>
                            <a:solidFill>
                              <a:prstClr val="black"/>
                            </a:solidFill>
                            <a:effectLst/>
                            <a:highlight>
                              <a:srgbClr val="FFFF00"/>
                            </a:highlight>
                            <a:uLnTx/>
                            <a:uFillTx/>
                            <a:latin typeface="Cambria Math" panose="02040503050406030204" pitchFamily="18" charset="0"/>
                            <a:ea typeface="+mn-ea"/>
                            <a:cs typeface="+mn-cs"/>
                          </a:rPr>
                          <m:t> </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𝑇𝑜𝑡𝑎𝑙</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𝑝𝑟𝑒𝑑𝑖𝑜𝑠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den>
                    </m:f>
                  </m:oMath>
                </a14:m>
                <a:r>
                  <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mc:Choice>
        <mc:Fallback xmlns="">
          <p:sp>
            <p:nvSpPr>
              <p:cNvPr id="13" name="CuadroTexto 12">
                <a:extLst>
                  <a:ext uri="{FF2B5EF4-FFF2-40B4-BE49-F238E27FC236}">
                    <a16:creationId xmlns:a16="http://schemas.microsoft.com/office/drawing/2014/main" id="{2488571B-D781-B1FD-2BDA-4A2BE3690F90}"/>
                  </a:ext>
                </a:extLst>
              </p:cNvPr>
              <p:cNvSpPr txBox="1">
                <a:spLocks noRot="1" noChangeAspect="1" noMove="1" noResize="1" noEditPoints="1" noAdjustHandles="1" noChangeArrowheads="1" noChangeShapeType="1" noTextEdit="1"/>
              </p:cNvSpPr>
              <p:nvPr/>
            </p:nvSpPr>
            <p:spPr>
              <a:xfrm>
                <a:off x="1" y="3429000"/>
                <a:ext cx="12113170" cy="529825"/>
              </a:xfrm>
              <a:prstGeom prst="rect">
                <a:avLst/>
              </a:prstGeom>
              <a:blipFill>
                <a:blip r:embed="rId2"/>
                <a:stretch>
                  <a:fillRect b="-10227"/>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1467446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INF-1-4 : </a:t>
            </a:r>
            <a:r>
              <a:rPr lang="es-MX" b="1" dirty="0">
                <a:solidFill>
                  <a:schemeClr val="accent1">
                    <a:lumMod val="50000"/>
                  </a:schemeClr>
                </a:solidFill>
                <a:latin typeface="+mn-lt"/>
              </a:rPr>
              <a:t>Costo de la energía eléctrica</a:t>
            </a:r>
            <a:r>
              <a:rPr lang="es-ES" b="1" dirty="0">
                <a:solidFill>
                  <a:schemeClr val="accent1">
                    <a:lumMod val="50000"/>
                  </a:schemeClr>
                </a:solidFill>
                <a:latin typeface="+mn-lt"/>
              </a:rPr>
              <a:t> </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7602" y="3364412"/>
                <a:ext cx="12184398" cy="677108"/>
              </a:xfrm>
              <a:prstGeom prst="rect">
                <a:avLst/>
              </a:prstGeom>
              <a:noFill/>
              <a:ln>
                <a:solidFill>
                  <a:schemeClr val="tx1"/>
                </a:solidFill>
              </a:ln>
            </p:spPr>
            <p:txBody>
              <a:bodyPr wrap="square" lIns="0" tIns="0" rIns="0" bIns="0" rtlCol="0">
                <a:spAutoFit/>
              </a:bodyPr>
              <a:lstStyle/>
              <a:p>
                <a:pPr lvl="0"/>
                <a14:m>
                  <m:oMathPara xmlns:m="http://schemas.openxmlformats.org/officeDocument/2006/math">
                    <m:oMathParaPr>
                      <m:jc m:val="center"/>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𝐼𝑁𝐹</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−1−4=</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𝑉𝑎𝑙𝑜𝑟</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𝑚𝑒𝑑𝑖𝑎𝑛𝑜</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𝑉𝑎𝑙𝑜𝑟</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𝑓𝑎𝑐𝑡𝑢𝑟𝑎𝑑𝑜</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𝑝𝑜𝑟</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𝑢𝑛𝑖𝑑𝑎𝑑</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s-ES" sz="2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lvl="0"/>
                <a14:m>
                  <m:oMathPara xmlns:m="http://schemas.openxmlformats.org/officeDocument/2006/math">
                    <m:oMathParaPr>
                      <m:jc m:val="center"/>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𝑐𝑜𝑛𝑠𝑢𝑚𝑜</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𝑙𝑎𝑠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𝑒𝑚𝑝𝑟𝑒𝑠𝑎𝑠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𝑞𝑢𝑒</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𝑝𝑟𝑒𝑠𝑡𝑎𝑛</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𝑒𝑙</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𝑠𝑒𝑟𝑣𝑖𝑐𝑖𝑜</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𝑒𝑙</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𝑑𝑒𝑝𝑎𝑟𝑡𝑎𝑚𝑒𝑛𝑡𝑜</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7602" y="3364412"/>
                <a:ext cx="12184398" cy="677108"/>
              </a:xfrm>
              <a:prstGeom prst="rect">
                <a:avLst/>
              </a:prstGeom>
              <a:blipFill>
                <a:blip r:embed="rId2"/>
                <a:stretch>
                  <a:fillRect b="-15044"/>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Valor facturado por unidad de consumo (Incluye el consumo residencial y no residencial)</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Superservicios</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Pesos.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Si.</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Si.</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el costo anual de la energía para los distintos tipos de predios (hogares y empresas).</a:t>
            </a:r>
          </a:p>
        </p:txBody>
      </p:sp>
    </p:spTree>
    <p:extLst>
      <p:ext uri="{BB962C8B-B14F-4D97-AF65-F5344CB8AC3E}">
        <p14:creationId xmlns:p14="http://schemas.microsoft.com/office/powerpoint/2010/main" val="983954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INF-1-5 : Cobertura de alcantarillado </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Porcentaje de hogares con suscripción de servicio de alcantarillado</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Terridata - DNP</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Porcentaje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la penetración del alcantarillado en los hogares.</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1A99583E-AD98-749D-7A24-2C3008FD49EF}"/>
                  </a:ext>
                </a:extLst>
              </p:cNvPr>
              <p:cNvSpPr txBox="1"/>
              <p:nvPr/>
            </p:nvSpPr>
            <p:spPr>
              <a:xfrm>
                <a:off x="1" y="3429000"/>
                <a:ext cx="12113170" cy="703847"/>
              </a:xfrm>
              <a:prstGeom prst="rect">
                <a:avLst/>
              </a:prstGeom>
              <a:noFill/>
              <a:ln>
                <a:solidFill>
                  <a:schemeClr val="tx1"/>
                </a:solidFill>
              </a:ln>
            </p:spPr>
            <p:txBody>
              <a:bodyPr wrap="square" lIns="0" tIns="0" rIns="0" bIns="0" rtlCol="0">
                <a:spAutoFit/>
              </a:bodyPr>
              <a:lstStyle/>
              <a:p>
                <a:pPr lvl="0" algn="ctr">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𝐼𝑁𝐹</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−1−5=</m:t>
                      </m:r>
                      <m:f>
                        <m:fPr>
                          <m:ctrlPr>
                            <a:rPr lang="es-ES" sz="2200" i="1">
                              <a:solidFill>
                                <a:prstClr val="black"/>
                              </a:solidFill>
                              <a:latin typeface="Cambria Math" panose="02040503050406030204" pitchFamily="18" charset="0"/>
                            </a:rPr>
                          </m:ctrlPr>
                        </m:fPr>
                        <m:num>
                          <m:r>
                            <a:rPr lang="es-ES" sz="2200" i="1">
                              <a:solidFill>
                                <a:prstClr val="black"/>
                              </a:solidFill>
                              <a:latin typeface="Cambria Math" panose="02040503050406030204" pitchFamily="18" charset="0"/>
                            </a:rPr>
                            <m:t>𝑁</m:t>
                          </m:r>
                          <m:r>
                            <a:rPr lang="es-ES" sz="2200" i="1">
                              <a:solidFill>
                                <a:prstClr val="black"/>
                              </a:solidFill>
                              <a:latin typeface="Cambria Math" panose="02040503050406030204" pitchFamily="18" charset="0"/>
                            </a:rPr>
                            <m:t>ú</m:t>
                          </m:r>
                          <m:r>
                            <a:rPr lang="es-ES" sz="2200" i="1">
                              <a:solidFill>
                                <a:prstClr val="black"/>
                              </a:solidFill>
                              <a:latin typeface="Cambria Math" panose="02040503050406030204" pitchFamily="18" charset="0"/>
                            </a:rPr>
                            <m:t>𝑚𝑒𝑟𝑜</m:t>
                          </m:r>
                          <m:r>
                            <a:rPr lang="es-ES" sz="2200" i="1">
                              <a:solidFill>
                                <a:prstClr val="black"/>
                              </a:solidFill>
                              <a:latin typeface="Cambria Math" panose="02040503050406030204" pitchFamily="18" charset="0"/>
                            </a:rPr>
                            <m:t> </m:t>
                          </m:r>
                          <m:r>
                            <a:rPr lang="es-ES" sz="2200" i="1">
                              <a:solidFill>
                                <a:prstClr val="black"/>
                              </a:solidFill>
                              <a:latin typeface="Cambria Math" panose="02040503050406030204" pitchFamily="18" charset="0"/>
                            </a:rPr>
                            <m:t>𝑑𝑒</m:t>
                          </m:r>
                          <m:r>
                            <a:rPr lang="es-ES" sz="2200" i="1">
                              <a:solidFill>
                                <a:prstClr val="black"/>
                              </a:solidFill>
                              <a:latin typeface="Cambria Math" panose="02040503050406030204" pitchFamily="18" charset="0"/>
                            </a:rPr>
                            <m:t> </m:t>
                          </m:r>
                          <m:r>
                            <a:rPr lang="es-ES" sz="2200" i="1">
                              <a:solidFill>
                                <a:prstClr val="black"/>
                              </a:solidFill>
                              <a:latin typeface="Cambria Math" panose="02040503050406030204" pitchFamily="18" charset="0"/>
                            </a:rPr>
                            <m:t>𝑠𝑢𝑠𝑐𝑟𝑖𝑝𝑡𝑜𝑟𝑒𝑠</m:t>
                          </m:r>
                          <m:r>
                            <a:rPr lang="es-ES" sz="2200" i="1">
                              <a:solidFill>
                                <a:prstClr val="black"/>
                              </a:solidFill>
                              <a:latin typeface="Cambria Math" panose="02040503050406030204" pitchFamily="18" charset="0"/>
                            </a:rPr>
                            <m:t> </m:t>
                          </m:r>
                          <m:r>
                            <a:rPr lang="es-ES" sz="2200" i="1">
                              <a:solidFill>
                                <a:prstClr val="black"/>
                              </a:solidFill>
                              <a:latin typeface="Cambria Math" panose="02040503050406030204" pitchFamily="18" charset="0"/>
                            </a:rPr>
                            <m:t>𝑎</m:t>
                          </m:r>
                          <m:r>
                            <a:rPr lang="es-ES" sz="2200" i="1">
                              <a:solidFill>
                                <a:prstClr val="black"/>
                              </a:solidFill>
                              <a:latin typeface="Cambria Math" panose="02040503050406030204" pitchFamily="18" charset="0"/>
                            </a:rPr>
                            <m:t> </m:t>
                          </m:r>
                          <m:r>
                            <a:rPr lang="es-CO" sz="2200" i="1">
                              <a:solidFill>
                                <a:prstClr val="black"/>
                              </a:solidFill>
                              <a:latin typeface="Cambria Math" panose="02040503050406030204" pitchFamily="18" charset="0"/>
                            </a:rPr>
                            <m:t>𝑎</m:t>
                          </m:r>
                          <m:r>
                            <a:rPr lang="es-ES" sz="2200" b="0" i="1" smtClean="0">
                              <a:solidFill>
                                <a:prstClr val="black"/>
                              </a:solidFill>
                              <a:latin typeface="Cambria Math" panose="02040503050406030204" pitchFamily="18" charset="0"/>
                            </a:rPr>
                            <m:t>𝑙𝑐𝑎𝑛𝑡𝑎𝑟𝑖𝑙𝑙𝑎𝑑𝑜</m:t>
                          </m:r>
                        </m:num>
                        <m:den>
                          <m:r>
                            <a:rPr lang="es-ES" sz="2200" i="1">
                              <a:solidFill>
                                <a:prstClr val="black"/>
                              </a:solidFill>
                              <a:latin typeface="Cambria Math" panose="02040503050406030204" pitchFamily="18" charset="0"/>
                            </a:rPr>
                            <m:t>𝑁</m:t>
                          </m:r>
                          <m:r>
                            <a:rPr lang="es-ES" sz="2200" i="1">
                              <a:solidFill>
                                <a:prstClr val="black"/>
                              </a:solidFill>
                              <a:latin typeface="Cambria Math" panose="02040503050406030204" pitchFamily="18" charset="0"/>
                            </a:rPr>
                            <m:t>ú</m:t>
                          </m:r>
                          <m:r>
                            <a:rPr lang="es-ES" sz="2200" i="1">
                              <a:solidFill>
                                <a:prstClr val="black"/>
                              </a:solidFill>
                              <a:latin typeface="Cambria Math" panose="02040503050406030204" pitchFamily="18" charset="0"/>
                            </a:rPr>
                            <m:t>𝑚𝑒𝑟𝑜</m:t>
                          </m:r>
                          <m:r>
                            <a:rPr lang="es-ES" sz="2200" i="1">
                              <a:solidFill>
                                <a:prstClr val="black"/>
                              </a:solidFill>
                              <a:latin typeface="Cambria Math" panose="02040503050406030204" pitchFamily="18" charset="0"/>
                            </a:rPr>
                            <m:t> </m:t>
                          </m:r>
                          <m:r>
                            <a:rPr lang="es-ES" sz="2200" i="1">
                              <a:solidFill>
                                <a:prstClr val="black"/>
                              </a:solidFill>
                              <a:latin typeface="Cambria Math" panose="02040503050406030204" pitchFamily="18" charset="0"/>
                            </a:rPr>
                            <m:t>𝑑𝑒</m:t>
                          </m:r>
                          <m:r>
                            <a:rPr lang="es-ES" sz="2200" i="1">
                              <a:solidFill>
                                <a:prstClr val="black"/>
                              </a:solidFill>
                              <a:latin typeface="Cambria Math" panose="02040503050406030204" pitchFamily="18" charset="0"/>
                            </a:rPr>
                            <m:t> </m:t>
                          </m:r>
                          <m:r>
                            <a:rPr lang="es-ES" sz="2200" i="1">
                              <a:solidFill>
                                <a:prstClr val="black"/>
                              </a:solidFill>
                              <a:latin typeface="Cambria Math" panose="02040503050406030204" pitchFamily="18" charset="0"/>
                            </a:rPr>
                            <m:t>h𝑜𝑔𝑎𝑟𝑒𝑠</m:t>
                          </m:r>
                          <m:r>
                            <a:rPr lang="es-ES" sz="2200" i="1">
                              <a:solidFill>
                                <a:prstClr val="black"/>
                              </a:solidFill>
                              <a:latin typeface="Cambria Math" panose="02040503050406030204" pitchFamily="18" charset="0"/>
                            </a:rPr>
                            <m:t> </m:t>
                          </m:r>
                          <m:r>
                            <a:rPr lang="es-ES" sz="2200" i="1">
                              <a:solidFill>
                                <a:prstClr val="black"/>
                              </a:solidFill>
                              <a:latin typeface="Cambria Math" panose="02040503050406030204" pitchFamily="18" charset="0"/>
                            </a:rPr>
                            <m:t>𝑒𝑛</m:t>
                          </m:r>
                          <m:r>
                            <a:rPr lang="es-ES" sz="2200" i="1">
                              <a:solidFill>
                                <a:prstClr val="black"/>
                              </a:solidFill>
                              <a:latin typeface="Cambria Math" panose="02040503050406030204" pitchFamily="18" charset="0"/>
                            </a:rPr>
                            <m:t> </m:t>
                          </m:r>
                          <m:r>
                            <a:rPr lang="es-ES" sz="2200" i="1">
                              <a:solidFill>
                                <a:prstClr val="black"/>
                              </a:solidFill>
                              <a:latin typeface="Cambria Math" panose="02040503050406030204" pitchFamily="18" charset="0"/>
                            </a:rPr>
                            <m:t>𝑒𝑙</m:t>
                          </m:r>
                          <m:r>
                            <a:rPr lang="es-ES" sz="2200" i="1">
                              <a:solidFill>
                                <a:prstClr val="black"/>
                              </a:solidFill>
                              <a:latin typeface="Cambria Math" panose="02040503050406030204" pitchFamily="18" charset="0"/>
                            </a:rPr>
                            <m:t> </m:t>
                          </m:r>
                          <m:r>
                            <a:rPr lang="es-ES" sz="2200" i="1">
                              <a:solidFill>
                                <a:prstClr val="black"/>
                              </a:solidFill>
                              <a:latin typeface="Cambria Math" panose="02040503050406030204" pitchFamily="18" charset="0"/>
                            </a:rPr>
                            <m:t>𝑑𝑒𝑝𝑎𝑟𝑡𝑎𝑚𝑒𝑛𝑡𝑜</m:t>
                          </m:r>
                        </m:den>
                      </m:f>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1A99583E-AD98-749D-7A24-2C3008FD49EF}"/>
                  </a:ext>
                </a:extLst>
              </p:cNvPr>
              <p:cNvSpPr txBox="1">
                <a:spLocks noRot="1" noChangeAspect="1" noMove="1" noResize="1" noEditPoints="1" noAdjustHandles="1" noChangeArrowheads="1" noChangeShapeType="1" noTextEdit="1"/>
              </p:cNvSpPr>
              <p:nvPr/>
            </p:nvSpPr>
            <p:spPr>
              <a:xfrm>
                <a:off x="1" y="3429000"/>
                <a:ext cx="12113170" cy="703847"/>
              </a:xfrm>
              <a:prstGeom prst="rect">
                <a:avLst/>
              </a:prstGeom>
              <a:blipFill>
                <a:blip r:embed="rId2"/>
                <a:stretch>
                  <a:fillRect/>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1881787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INF-2-1 / INF-2-2 : Red vial primaria por cada cien mil hab</a:t>
            </a:r>
            <a:r>
              <a:rPr lang="es-ES" dirty="0">
                <a:solidFill>
                  <a:schemeClr val="accent1">
                    <a:lumMod val="50000"/>
                  </a:schemeClr>
                </a:solidFill>
                <a:latin typeface="+mn-lt"/>
              </a:rPr>
              <a:t>. / por área</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73305" y="1187637"/>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1). </a:t>
            </a:r>
            <a:r>
              <a:rPr lang="es-MX" sz="2100" dirty="0">
                <a:solidFill>
                  <a:prstClr val="black">
                    <a:lumMod val="85000"/>
                    <a:lumOff val="15000"/>
                  </a:prstClr>
                </a:solidFill>
                <a:latin typeface="Calibri" panose="020F0502020204030204"/>
              </a:rPr>
              <a:t>Kilómetros de red vial primaria por cada cien mil habitantes. / 2)</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lang="es-CO" sz="2100" dirty="0">
                <a:solidFill>
                  <a:prstClr val="black"/>
                </a:solidFill>
                <a:latin typeface="Calibri" panose="020F0502020204030204"/>
              </a:rPr>
              <a:t>Kilómetros de red vial primaria por cada cien kilómetros cuadrados de superficie.</a:t>
            </a:r>
            <a:endPar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Mintransporte, ANI.</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332170"/>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Kilómetros</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707886"/>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Bogotá, Guainía y Vaupés.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820853"/>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Evaluar la disponibilidad de red vial primaria en el territorio.</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1A99583E-AD98-749D-7A24-2C3008FD49EF}"/>
                  </a:ext>
                </a:extLst>
              </p:cNvPr>
              <p:cNvSpPr txBox="1"/>
              <p:nvPr/>
            </p:nvSpPr>
            <p:spPr>
              <a:xfrm>
                <a:off x="1" y="2935661"/>
                <a:ext cx="12113170" cy="490775"/>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𝐼𝑁𝐹</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−2−1=</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𝐾𝑚</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𝑣𝑖𝑎𝑠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𝑝𝑟𝑖𝑚𝑎𝑟𝑖𝑎𝑠</m:t>
                        </m:r>
                      </m:num>
                      <m:den>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𝑃𝑜𝑏𝑙𝑎𝑐𝑖</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ó</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oMath>
                </a14:m>
                <a:r>
                  <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rPr>
                  <a:t>*100.000</a:t>
                </a:r>
              </a:p>
            </p:txBody>
          </p:sp>
        </mc:Choice>
        <mc:Fallback xmlns="">
          <p:sp>
            <p:nvSpPr>
              <p:cNvPr id="13" name="CuadroTexto 12">
                <a:extLst>
                  <a:ext uri="{FF2B5EF4-FFF2-40B4-BE49-F238E27FC236}">
                    <a16:creationId xmlns:a16="http://schemas.microsoft.com/office/drawing/2014/main" id="{1A99583E-AD98-749D-7A24-2C3008FD49EF}"/>
                  </a:ext>
                </a:extLst>
              </p:cNvPr>
              <p:cNvSpPr txBox="1">
                <a:spLocks noRot="1" noChangeAspect="1" noMove="1" noResize="1" noEditPoints="1" noAdjustHandles="1" noChangeArrowheads="1" noChangeShapeType="1" noTextEdit="1"/>
              </p:cNvSpPr>
              <p:nvPr/>
            </p:nvSpPr>
            <p:spPr>
              <a:xfrm>
                <a:off x="1" y="2935661"/>
                <a:ext cx="12113170" cy="490775"/>
              </a:xfrm>
              <a:prstGeom prst="rect">
                <a:avLst/>
              </a:prstGeom>
              <a:blipFill>
                <a:blip r:embed="rId2"/>
                <a:stretch>
                  <a:fillRect b="-19512"/>
                </a:stretch>
              </a:blipFill>
              <a:ln>
                <a:solidFill>
                  <a:schemeClr val="tx1"/>
                </a:solid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34337778-2BD8-4C56-46FA-8BB7C68A45E1}"/>
                  </a:ext>
                </a:extLst>
              </p:cNvPr>
              <p:cNvSpPr txBox="1"/>
              <p:nvPr/>
            </p:nvSpPr>
            <p:spPr>
              <a:xfrm>
                <a:off x="-1" y="3567896"/>
                <a:ext cx="12113170" cy="529825"/>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𝐼𝑁𝐹</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−2−2=</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𝐾𝑚</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𝑣𝑖𝑎𝑠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𝑝𝑟𝑖𝑚𝑎𝑟𝑖𝑎𝑠</m:t>
                        </m:r>
                      </m:num>
                      <m:den>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𝑆𝑢𝑝𝑒𝑟𝑓𝑖𝑐𝑖𝑒</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𝑘𝑚</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mc:Choice>
        <mc:Fallback xmlns="">
          <p:sp>
            <p:nvSpPr>
              <p:cNvPr id="2" name="CuadroTexto 1">
                <a:extLst>
                  <a:ext uri="{FF2B5EF4-FFF2-40B4-BE49-F238E27FC236}">
                    <a16:creationId xmlns:a16="http://schemas.microsoft.com/office/drawing/2014/main" id="{34337778-2BD8-4C56-46FA-8BB7C68A45E1}"/>
                  </a:ext>
                </a:extLst>
              </p:cNvPr>
              <p:cNvSpPr txBox="1">
                <a:spLocks noRot="1" noChangeAspect="1" noMove="1" noResize="1" noEditPoints="1" noAdjustHandles="1" noChangeArrowheads="1" noChangeShapeType="1" noTextEdit="1"/>
              </p:cNvSpPr>
              <p:nvPr/>
            </p:nvSpPr>
            <p:spPr>
              <a:xfrm>
                <a:off x="-1" y="3567896"/>
                <a:ext cx="12113170" cy="529825"/>
              </a:xfrm>
              <a:prstGeom prst="rect">
                <a:avLst/>
              </a:prstGeom>
              <a:blipFill>
                <a:blip r:embed="rId3"/>
                <a:stretch>
                  <a:fillRect b="-10112"/>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2143779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INF-2-3: Red vial primaria en buen estado</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86149" y="1421083"/>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 de la</a:t>
            </a:r>
            <a:r>
              <a:rPr lang="es-MX" sz="2100" dirty="0">
                <a:solidFill>
                  <a:prstClr val="black">
                    <a:lumMod val="85000"/>
                    <a:lumOff val="15000"/>
                  </a:prstClr>
                </a:solidFill>
                <a:latin typeface="Calibri" panose="020F0502020204030204"/>
              </a:rPr>
              <a:t> red vial primaria </a:t>
            </a:r>
            <a:r>
              <a:rPr lang="es-ES" sz="2100" dirty="0">
                <a:solidFill>
                  <a:prstClr val="black">
                    <a:lumMod val="85000"/>
                    <a:lumOff val="15000"/>
                  </a:prstClr>
                </a:solidFill>
                <a:latin typeface="Calibri" panose="020F0502020204030204"/>
              </a:rPr>
              <a:t>que se encuentra en buen o muy buen estado</a:t>
            </a:r>
            <a:r>
              <a:rPr lang="es-CO" sz="2100" dirty="0">
                <a:solidFill>
                  <a:prstClr val="black"/>
                </a:solidFill>
                <a:latin typeface="Calibri" panose="020F0502020204030204"/>
              </a:rPr>
              <a:t>.</a:t>
            </a:r>
            <a:endPar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Mintransporte, ANI.</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332170"/>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Porcentaje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707886"/>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Bogotá, Guainía y Vaupés.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820853"/>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Evaluar la calidad de la red vial primaria en el territorio.</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1A99583E-AD98-749D-7A24-2C3008FD49EF}"/>
                  </a:ext>
                </a:extLst>
              </p:cNvPr>
              <p:cNvSpPr txBox="1"/>
              <p:nvPr/>
            </p:nvSpPr>
            <p:spPr>
              <a:xfrm>
                <a:off x="-7320" y="3095778"/>
                <a:ext cx="12113170" cy="699807"/>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𝐼𝑁𝐹</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−2−3=</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𝐾𝑚</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í</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𝑝𝑟𝑖𝑚𝑎𝑟𝑖𝑎𝑠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𝑏𝑢𝑒𝑛</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𝑚𝑢𝑦</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𝑏𝑢𝑒𝑛</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𝑒𝑠𝑡𝑎𝑑𝑜</m:t>
                          </m:r>
                        </m:num>
                        <m:den>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𝐾𝑚</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í</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𝑝𝑟𝑖𝑚𝑎𝑟𝑖𝑎𝑠</m:t>
                          </m:r>
                        </m:den>
                      </m:f>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1A99583E-AD98-749D-7A24-2C3008FD49EF}"/>
                  </a:ext>
                </a:extLst>
              </p:cNvPr>
              <p:cNvSpPr txBox="1">
                <a:spLocks noRot="1" noChangeAspect="1" noMove="1" noResize="1" noEditPoints="1" noAdjustHandles="1" noChangeArrowheads="1" noChangeShapeType="1" noTextEdit="1"/>
              </p:cNvSpPr>
              <p:nvPr/>
            </p:nvSpPr>
            <p:spPr>
              <a:xfrm>
                <a:off x="-7320" y="3095778"/>
                <a:ext cx="12113170" cy="699807"/>
              </a:xfrm>
              <a:prstGeom prst="rect">
                <a:avLst/>
              </a:prstGeom>
              <a:blipFill>
                <a:blip r:embed="rId2"/>
                <a:stretch>
                  <a:fillRect/>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3570583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INF-2-4 / INF-2-5 : Red vial a cargo del departamento por cada cien mil hab</a:t>
            </a:r>
            <a:r>
              <a:rPr lang="es-ES" dirty="0">
                <a:solidFill>
                  <a:schemeClr val="accent1">
                    <a:lumMod val="50000"/>
                  </a:schemeClr>
                </a:solidFill>
                <a:latin typeface="+mn-lt"/>
              </a:rPr>
              <a:t>. / por área</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86149" y="118436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1). </a:t>
            </a:r>
            <a:r>
              <a:rPr lang="es-MX" sz="2100" dirty="0">
                <a:solidFill>
                  <a:prstClr val="black">
                    <a:lumMod val="85000"/>
                    <a:lumOff val="15000"/>
                  </a:prstClr>
                </a:solidFill>
                <a:latin typeface="Calibri" panose="020F0502020204030204"/>
              </a:rPr>
              <a:t>Kilómetros de red vial secundaria por cada cien mil habitantes. / 2)</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lang="es-CO" sz="2100" dirty="0">
                <a:solidFill>
                  <a:prstClr val="black"/>
                </a:solidFill>
                <a:latin typeface="Calibri" panose="020F0502020204030204"/>
              </a:rPr>
              <a:t>Kilómetros de red vial secundaria por cada cien kilómetros cuadrados de superficie.</a:t>
            </a:r>
            <a:endPar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Mintransporte.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332170"/>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Kilómetros</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Bogotá</a:t>
            </a:r>
            <a:r>
              <a:rPr lang="es-CO" sz="2000" dirty="0">
                <a:solidFill>
                  <a:prstClr val="black">
                    <a:lumMod val="85000"/>
                    <a:lumOff val="15000"/>
                  </a:prstClr>
                </a:solidFill>
                <a:latin typeface="Calibri" panose="020F0502020204030204"/>
              </a:rPr>
              <a:t>.</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3077"/>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Evaluar la disponibilidad de red vial secundaria en el territorio.</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1A99583E-AD98-749D-7A24-2C3008FD49EF}"/>
                  </a:ext>
                </a:extLst>
              </p:cNvPr>
              <p:cNvSpPr txBox="1"/>
              <p:nvPr/>
            </p:nvSpPr>
            <p:spPr>
              <a:xfrm>
                <a:off x="1" y="2935661"/>
                <a:ext cx="12113170" cy="490775"/>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𝐼𝑁𝐹</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−2−4=</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𝐾𝑚</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𝑣𝑖𝑎𝑠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𝑠𝑒𝑐𝑢𝑛𝑑𝑎𝑟𝑖𝑎𝑠</m:t>
                        </m:r>
                      </m:num>
                      <m:den>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𝑃𝑜𝑏𝑙𝑎𝑐𝑖</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ó</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oMath>
                </a14:m>
                <a:r>
                  <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rPr>
                  <a:t>*100.000</a:t>
                </a:r>
              </a:p>
            </p:txBody>
          </p:sp>
        </mc:Choice>
        <mc:Fallback xmlns="">
          <p:sp>
            <p:nvSpPr>
              <p:cNvPr id="13" name="CuadroTexto 12">
                <a:extLst>
                  <a:ext uri="{FF2B5EF4-FFF2-40B4-BE49-F238E27FC236}">
                    <a16:creationId xmlns:a16="http://schemas.microsoft.com/office/drawing/2014/main" id="{1A99583E-AD98-749D-7A24-2C3008FD49EF}"/>
                  </a:ext>
                </a:extLst>
              </p:cNvPr>
              <p:cNvSpPr txBox="1">
                <a:spLocks noRot="1" noChangeAspect="1" noMove="1" noResize="1" noEditPoints="1" noAdjustHandles="1" noChangeArrowheads="1" noChangeShapeType="1" noTextEdit="1"/>
              </p:cNvSpPr>
              <p:nvPr/>
            </p:nvSpPr>
            <p:spPr>
              <a:xfrm>
                <a:off x="1" y="2935661"/>
                <a:ext cx="12113170" cy="490775"/>
              </a:xfrm>
              <a:prstGeom prst="rect">
                <a:avLst/>
              </a:prstGeom>
              <a:blipFill>
                <a:blip r:embed="rId2"/>
                <a:stretch>
                  <a:fillRect b="-19512"/>
                </a:stretch>
              </a:blipFill>
              <a:ln>
                <a:solidFill>
                  <a:schemeClr val="tx1"/>
                </a:solid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34337778-2BD8-4C56-46FA-8BB7C68A45E1}"/>
                  </a:ext>
                </a:extLst>
              </p:cNvPr>
              <p:cNvSpPr txBox="1"/>
              <p:nvPr/>
            </p:nvSpPr>
            <p:spPr>
              <a:xfrm>
                <a:off x="-1" y="3567896"/>
                <a:ext cx="12113170" cy="529825"/>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𝐼𝑁𝐹</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−2−5=</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𝐾𝑚</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𝑣𝑖𝑎𝑠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𝑠𝑒𝑐𝑢𝑛𝑑𝑎𝑟𝑖𝑎𝑠</m:t>
                        </m:r>
                      </m:num>
                      <m:den>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𝑆𝑢𝑝𝑒𝑟𝑓𝑖𝑐𝑖𝑒</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𝑘𝑚</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mc:Choice>
        <mc:Fallback xmlns="">
          <p:sp>
            <p:nvSpPr>
              <p:cNvPr id="2" name="CuadroTexto 1">
                <a:extLst>
                  <a:ext uri="{FF2B5EF4-FFF2-40B4-BE49-F238E27FC236}">
                    <a16:creationId xmlns:a16="http://schemas.microsoft.com/office/drawing/2014/main" id="{34337778-2BD8-4C56-46FA-8BB7C68A45E1}"/>
                  </a:ext>
                </a:extLst>
              </p:cNvPr>
              <p:cNvSpPr txBox="1">
                <a:spLocks noRot="1" noChangeAspect="1" noMove="1" noResize="1" noEditPoints="1" noAdjustHandles="1" noChangeArrowheads="1" noChangeShapeType="1" noTextEdit="1"/>
              </p:cNvSpPr>
              <p:nvPr/>
            </p:nvSpPr>
            <p:spPr>
              <a:xfrm>
                <a:off x="-1" y="3567896"/>
                <a:ext cx="12113170" cy="529825"/>
              </a:xfrm>
              <a:prstGeom prst="rect">
                <a:avLst/>
              </a:prstGeom>
              <a:blipFill>
                <a:blip r:embed="rId3"/>
                <a:stretch>
                  <a:fillRect b="-10112"/>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3142247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INF-2-6: Red vial secundaria en buen estado</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86149" y="1421083"/>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 de la</a:t>
            </a:r>
            <a:r>
              <a:rPr lang="es-MX" sz="2100" dirty="0">
                <a:solidFill>
                  <a:prstClr val="black">
                    <a:lumMod val="85000"/>
                    <a:lumOff val="15000"/>
                  </a:prstClr>
                </a:solidFill>
                <a:latin typeface="Calibri" panose="020F0502020204030204"/>
              </a:rPr>
              <a:t> red vial secundaria </a:t>
            </a:r>
            <a:r>
              <a:rPr lang="es-ES" sz="2100" dirty="0">
                <a:solidFill>
                  <a:prstClr val="black">
                    <a:lumMod val="85000"/>
                    <a:lumOff val="15000"/>
                  </a:prstClr>
                </a:solidFill>
                <a:latin typeface="Calibri" panose="020F0502020204030204"/>
              </a:rPr>
              <a:t>que se encuentra en buen o muy buen estado</a:t>
            </a:r>
            <a:r>
              <a:rPr lang="es-CO" sz="2100" dirty="0">
                <a:solidFill>
                  <a:prstClr val="black"/>
                </a:solidFill>
                <a:latin typeface="Calibri" panose="020F0502020204030204"/>
              </a:rPr>
              <a:t>.</a:t>
            </a:r>
            <a:endPar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Mintransporte.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332170"/>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Porcentaje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Bogotá</a:t>
            </a:r>
            <a:r>
              <a:rPr lang="es-CO" sz="2000" dirty="0">
                <a:solidFill>
                  <a:prstClr val="black">
                    <a:lumMod val="85000"/>
                    <a:lumOff val="15000"/>
                  </a:prstClr>
                </a:solidFill>
                <a:latin typeface="Calibri" panose="020F0502020204030204"/>
              </a:rPr>
              <a:t>.</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3077"/>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Evaluar la calidad de la red vial secundaria en el territorio.</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1A99583E-AD98-749D-7A24-2C3008FD49EF}"/>
                  </a:ext>
                </a:extLst>
              </p:cNvPr>
              <p:cNvSpPr txBox="1"/>
              <p:nvPr/>
            </p:nvSpPr>
            <p:spPr>
              <a:xfrm>
                <a:off x="-7320" y="3095778"/>
                <a:ext cx="12113170" cy="644600"/>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𝐼𝑁𝐹</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𝐾𝑚</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í</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𝑠𝑒𝑐𝑢𝑛𝑑𝑎𝑟𝑖𝑎𝑠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𝑏𝑢𝑒𝑛</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𝑚𝑢𝑦</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𝑏𝑢𝑒𝑛</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𝑒𝑠𝑡𝑎𝑑𝑜</m:t>
                          </m:r>
                        </m:num>
                        <m:den>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𝐾𝑚</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í</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𝑠𝑒𝑐𝑢𝑛𝑑𝑎𝑟𝑖𝑎𝑠</m:t>
                          </m:r>
                        </m:den>
                      </m:f>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1A99583E-AD98-749D-7A24-2C3008FD49EF}"/>
                  </a:ext>
                </a:extLst>
              </p:cNvPr>
              <p:cNvSpPr txBox="1">
                <a:spLocks noRot="1" noChangeAspect="1" noMove="1" noResize="1" noEditPoints="1" noAdjustHandles="1" noChangeArrowheads="1" noChangeShapeType="1" noTextEdit="1"/>
              </p:cNvSpPr>
              <p:nvPr/>
            </p:nvSpPr>
            <p:spPr>
              <a:xfrm>
                <a:off x="-7320" y="3095778"/>
                <a:ext cx="12113170" cy="644600"/>
              </a:xfrm>
              <a:prstGeom prst="rect">
                <a:avLst/>
              </a:prstGeom>
              <a:blipFill>
                <a:blip r:embed="rId2"/>
                <a:stretch>
                  <a:fillRect/>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1397336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INF-3-1 : Costo de transporte terrestre a mercado interno</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131142" y="1478673"/>
            <a:ext cx="5014745" cy="1804749"/>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Cociente entre la suma del precio medio por kilogramo transportado desde un departamento al resto de departamentos y la suma de la participación de cada una en el mercado</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113544" y="4263505"/>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Registro Nacional de Despacho de Carga (RNDC) – Ministerio de Transporte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5282547" y="56085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131142" y="33549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Pesos.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113544" y="3810505"/>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120426" y="5011982"/>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Si.</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120427" y="5493274"/>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Si.</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120428" y="5936953"/>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140158" y="658450"/>
            <a:ext cx="499671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Medir el costo de transportar mercancía hacia los demás departamentos</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F9D07B31-40A8-E099-6722-4363DDBC7F82}"/>
                  </a:ext>
                </a:extLst>
              </p:cNvPr>
              <p:cNvSpPr txBox="1"/>
              <p:nvPr/>
            </p:nvSpPr>
            <p:spPr>
              <a:xfrm>
                <a:off x="5145887" y="931001"/>
                <a:ext cx="7046113" cy="564808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1. Se usa el factor de conversión para pasar los galones a kilogramos y así se obtiene la carga que serían los kilogramos homologados para cada viaje.</a:t>
                </a:r>
              </a:p>
              <a:p>
                <a:pPr marR="0" lvl="0" algn="l" defTabSz="914400" rtl="0" eaLnBrk="1" fontAlgn="auto" latinLnBrk="0" hangingPunct="1">
                  <a:lnSpc>
                    <a:spcPct val="100000"/>
                  </a:lnSpc>
                  <a:spcBef>
                    <a:spcPts val="0"/>
                  </a:spcBef>
                  <a:spcAft>
                    <a:spcPts val="0"/>
                  </a:spcAft>
                  <a:buClrTx/>
                  <a:buSzTx/>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2. La base de datos cuenta con una variable que indica los KILÓMETROS de cada viaje, a esta variable se le realiza una corrección/imputación dado que para algunos viajes se registran cero kilómetros o NA. </a:t>
                </a:r>
              </a:p>
              <a:p>
                <a:pPr marR="0" lvl="0" algn="l" defTabSz="914400" rtl="0" eaLnBrk="1" fontAlgn="auto" latinLnBrk="0" hangingPunct="1">
                  <a:lnSpc>
                    <a:spcPct val="100000"/>
                  </a:lnSpc>
                  <a:spcBef>
                    <a:spcPts val="0"/>
                  </a:spcBef>
                  <a:spcAft>
                    <a:spcPts val="0"/>
                  </a:spcAft>
                  <a:buClrTx/>
                  <a:buSzTx/>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3. Con el paso anterior se conocen los kilómetros del municipio de origen al municipio de destino y con esta información se obtiene la distancia usando la siguiente fórmula: Kilómetros/Viajes </a:t>
                </a:r>
              </a:p>
              <a:p>
                <a:pPr marR="0" lvl="0" algn="l" defTabSz="914400" rtl="0" eaLnBrk="1" fontAlgn="auto" latinLnBrk="0" hangingPunct="1">
                  <a:lnSpc>
                    <a:spcPct val="100000"/>
                  </a:lnSpc>
                  <a:spcBef>
                    <a:spcPts val="0"/>
                  </a:spcBef>
                  <a:spcAft>
                    <a:spcPts val="0"/>
                  </a:spcAft>
                  <a:buClrTx/>
                  <a:buSzTx/>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4. La base cuenta con una variable de VALORES PAGADOS la cuál se multiplica por un deflactor a diciembre del 2022 para obtener precios constantes.</a:t>
                </a:r>
              </a:p>
              <a:p>
                <a:pPr>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5. Se agrupan los datos por tipo de mercancía, mes, municipio de origen y municipio de destino para obtener la mediana robusta del precio, la carga y la distancia. Con esto se estima el precio por un kilogramo transportado por un kilómetro utilizando la siguiente fórmula:</a:t>
                </a:r>
              </a:p>
              <a:p>
                <a:pPr>
                  <a:defRPr/>
                </a:pPr>
                <a:r>
                  <a:rPr lang="es-ES" sz="1600" dirty="0">
                    <a:solidFill>
                      <a:prstClr val="black"/>
                    </a:solidFill>
                    <a:latin typeface="Calibri" panose="020F0502020204030204"/>
                  </a:rPr>
                  <a:t>       </a:t>
                </a:r>
                <a14:m>
                  <m:oMath xmlns:m="http://schemas.openxmlformats.org/officeDocument/2006/math">
                    <m:r>
                      <a:rPr lang="es-ES" sz="16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600" i="1" smtClean="0">
                        <a:effectLst/>
                        <a:latin typeface="Cambria Math" panose="02040503050406030204" pitchFamily="18" charset="0"/>
                        <a:ea typeface="Times New Roman" panose="02020603050405020304" pitchFamily="18" charset="0"/>
                        <a:cs typeface="Times New Roman" panose="02020603050405020304" pitchFamily="18" charset="0"/>
                      </a:rPr>
                      <m:t>𝑃𝐶𝐷</m:t>
                    </m:r>
                    <m:r>
                      <a:rPr lang="es-CO" sz="1600" i="1"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s-CO" sz="16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s-CO" sz="16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O" sz="16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CO"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CO" sz="1600" i="1">
                                        <a:effectLst/>
                                        <a:latin typeface="Cambria Math" panose="02040503050406030204" pitchFamily="18" charset="0"/>
                                        <a:ea typeface="Calibri" panose="020F0502020204030204" pitchFamily="34" charset="0"/>
                                        <a:cs typeface="Times New Roman" panose="02020603050405020304" pitchFamily="18" charset="0"/>
                                      </a:rPr>
                                      <m:t>𝑃𝑟𝑒𝑐𝑖𝑜</m:t>
                                    </m:r>
                                  </m:e>
                                  <m:sub>
                                    <m:r>
                                      <a:rPr lang="es-CO" sz="1600" i="1">
                                        <a:effectLst/>
                                        <a:latin typeface="Cambria Math" panose="02040503050406030204" pitchFamily="18" charset="0"/>
                                        <a:ea typeface="Calibri" panose="020F0502020204030204" pitchFamily="34" charset="0"/>
                                        <a:cs typeface="Times New Roman" panose="02020603050405020304" pitchFamily="18" charset="0"/>
                                      </a:rPr>
                                      <m:t>𝑖</m:t>
                                    </m:r>
                                    <m:r>
                                      <a:rPr lang="es-CO" sz="1600" i="1">
                                        <a:effectLst/>
                                        <a:latin typeface="Cambria Math" panose="02040503050406030204" pitchFamily="18" charset="0"/>
                                        <a:ea typeface="Calibri" panose="020F0502020204030204" pitchFamily="34" charset="0"/>
                                        <a:cs typeface="Times New Roman" panose="02020603050405020304" pitchFamily="18" charset="0"/>
                                      </a:rPr>
                                      <m:t>,</m:t>
                                    </m:r>
                                    <m:r>
                                      <a:rPr lang="es-CO" sz="1600" i="1">
                                        <a:effectLst/>
                                        <a:latin typeface="Cambria Math" panose="02040503050406030204" pitchFamily="18" charset="0"/>
                                        <a:ea typeface="Calibri" panose="020F0502020204030204" pitchFamily="34" charset="0"/>
                                        <a:cs typeface="Times New Roman" panose="02020603050405020304" pitchFamily="18" charset="0"/>
                                      </a:rPr>
                                      <m:t>h</m:t>
                                    </m:r>
                                    <m:r>
                                      <a:rPr lang="es-CO" sz="1600" i="1">
                                        <a:effectLst/>
                                        <a:latin typeface="Cambria Math" panose="02040503050406030204" pitchFamily="18" charset="0"/>
                                        <a:ea typeface="Calibri" panose="020F0502020204030204" pitchFamily="34" charset="0"/>
                                        <a:cs typeface="Times New Roman" panose="02020603050405020304" pitchFamily="18" charset="0"/>
                                      </a:rPr>
                                      <m:t>,</m:t>
                                    </m:r>
                                    <m:r>
                                      <a:rPr lang="es-CO" sz="1600" i="1">
                                        <a:effectLst/>
                                        <a:latin typeface="Cambria Math" panose="02040503050406030204" pitchFamily="18" charset="0"/>
                                        <a:ea typeface="Calibri" panose="020F0502020204030204" pitchFamily="34" charset="0"/>
                                        <a:cs typeface="Times New Roman" panose="02020603050405020304" pitchFamily="18" charset="0"/>
                                      </a:rPr>
                                      <m:t>𝑡</m:t>
                                    </m:r>
                                  </m:sub>
                                </m:sSub>
                              </m:num>
                              <m:den>
                                <m:sSub>
                                  <m:sSubPr>
                                    <m:ctrlPr>
                                      <a:rPr lang="es-CO"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CO" sz="1600" i="1">
                                        <a:effectLst/>
                                        <a:latin typeface="Cambria Math" panose="02040503050406030204" pitchFamily="18" charset="0"/>
                                        <a:ea typeface="Calibri" panose="020F0502020204030204" pitchFamily="34" charset="0"/>
                                        <a:cs typeface="Times New Roman" panose="02020603050405020304" pitchFamily="18" charset="0"/>
                                      </a:rPr>
                                      <m:t>𝐶𝑎𝑟𝑔𝑎</m:t>
                                    </m:r>
                                  </m:e>
                                  <m:sub>
                                    <m:r>
                                      <a:rPr lang="es-CO" sz="1600" i="1">
                                        <a:effectLst/>
                                        <a:latin typeface="Cambria Math" panose="02040503050406030204" pitchFamily="18" charset="0"/>
                                        <a:ea typeface="Calibri" panose="020F0502020204030204" pitchFamily="34" charset="0"/>
                                        <a:cs typeface="Times New Roman" panose="02020603050405020304" pitchFamily="18" charset="0"/>
                                      </a:rPr>
                                      <m:t>𝑖</m:t>
                                    </m:r>
                                    <m:r>
                                      <a:rPr lang="es-CO" sz="1600" i="1">
                                        <a:effectLst/>
                                        <a:latin typeface="Cambria Math" panose="02040503050406030204" pitchFamily="18" charset="0"/>
                                        <a:ea typeface="Calibri" panose="020F0502020204030204" pitchFamily="34" charset="0"/>
                                        <a:cs typeface="Times New Roman" panose="02020603050405020304" pitchFamily="18" charset="0"/>
                                      </a:rPr>
                                      <m:t>,</m:t>
                                    </m:r>
                                    <m:r>
                                      <a:rPr lang="es-CO" sz="1600" i="1">
                                        <a:effectLst/>
                                        <a:latin typeface="Cambria Math" panose="02040503050406030204" pitchFamily="18" charset="0"/>
                                        <a:ea typeface="Calibri" panose="020F0502020204030204" pitchFamily="34" charset="0"/>
                                        <a:cs typeface="Times New Roman" panose="02020603050405020304" pitchFamily="18" charset="0"/>
                                      </a:rPr>
                                      <m:t>h</m:t>
                                    </m:r>
                                    <m:r>
                                      <a:rPr lang="es-CO" sz="1600" i="1">
                                        <a:effectLst/>
                                        <a:latin typeface="Cambria Math" panose="02040503050406030204" pitchFamily="18" charset="0"/>
                                        <a:ea typeface="Calibri" panose="020F0502020204030204" pitchFamily="34" charset="0"/>
                                        <a:cs typeface="Times New Roman" panose="02020603050405020304" pitchFamily="18" charset="0"/>
                                      </a:rPr>
                                      <m:t>,</m:t>
                                    </m:r>
                                    <m:r>
                                      <a:rPr lang="es-CO" sz="1600" i="1">
                                        <a:effectLst/>
                                        <a:latin typeface="Cambria Math" panose="02040503050406030204" pitchFamily="18" charset="0"/>
                                        <a:ea typeface="Calibri" panose="020F0502020204030204" pitchFamily="34" charset="0"/>
                                        <a:cs typeface="Times New Roman" panose="02020603050405020304" pitchFamily="18" charset="0"/>
                                      </a:rPr>
                                      <m:t>𝑡</m:t>
                                    </m:r>
                                  </m:sub>
                                </m:sSub>
                              </m:den>
                            </m:f>
                          </m:e>
                        </m:d>
                      </m:num>
                      <m:den>
                        <m:sSub>
                          <m:sSubPr>
                            <m:ctrlPr>
                              <a:rPr lang="es-CO"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CO" sz="1600" i="1">
                                <a:effectLst/>
                                <a:latin typeface="Cambria Math" panose="02040503050406030204" pitchFamily="18" charset="0"/>
                                <a:ea typeface="Calibri" panose="020F0502020204030204" pitchFamily="34" charset="0"/>
                                <a:cs typeface="Times New Roman" panose="02020603050405020304" pitchFamily="18" charset="0"/>
                              </a:rPr>
                              <m:t>𝐷𝑖𝑠𝑡𝑎𝑛𝑐𝑖𝑎</m:t>
                            </m:r>
                          </m:e>
                          <m:sub>
                            <m:r>
                              <a:rPr lang="es-CO" sz="1600" i="1">
                                <a:effectLst/>
                                <a:latin typeface="Cambria Math" panose="02040503050406030204" pitchFamily="18" charset="0"/>
                                <a:ea typeface="Calibri" panose="020F0502020204030204" pitchFamily="34" charset="0"/>
                                <a:cs typeface="Times New Roman" panose="02020603050405020304" pitchFamily="18" charset="0"/>
                              </a:rPr>
                              <m:t>𝑖</m:t>
                            </m:r>
                            <m:r>
                              <a:rPr lang="es-CO" sz="1600" i="1">
                                <a:effectLst/>
                                <a:latin typeface="Cambria Math" panose="02040503050406030204" pitchFamily="18" charset="0"/>
                                <a:ea typeface="Calibri" panose="020F0502020204030204" pitchFamily="34" charset="0"/>
                                <a:cs typeface="Times New Roman" panose="02020603050405020304" pitchFamily="18" charset="0"/>
                              </a:rPr>
                              <m:t>,</m:t>
                            </m:r>
                            <m:r>
                              <a:rPr lang="es-CO" sz="1600" i="1">
                                <a:effectLst/>
                                <a:latin typeface="Cambria Math" panose="02040503050406030204" pitchFamily="18" charset="0"/>
                                <a:ea typeface="Calibri" panose="020F0502020204030204" pitchFamily="34" charset="0"/>
                                <a:cs typeface="Times New Roman" panose="02020603050405020304" pitchFamily="18" charset="0"/>
                              </a:rPr>
                              <m:t>h</m:t>
                            </m:r>
                            <m:r>
                              <a:rPr lang="es-CO" sz="1600" i="1">
                                <a:effectLst/>
                                <a:latin typeface="Cambria Math" panose="02040503050406030204" pitchFamily="18" charset="0"/>
                                <a:ea typeface="Calibri" panose="020F0502020204030204" pitchFamily="34" charset="0"/>
                                <a:cs typeface="Times New Roman" panose="02020603050405020304" pitchFamily="18" charset="0"/>
                              </a:rPr>
                              <m:t>,</m:t>
                            </m:r>
                            <m:r>
                              <a:rPr lang="es-CO" sz="1600" i="1">
                                <a:effectLst/>
                                <a:latin typeface="Cambria Math" panose="02040503050406030204" pitchFamily="18" charset="0"/>
                                <a:ea typeface="Calibri" panose="020F0502020204030204" pitchFamily="34" charset="0"/>
                                <a:cs typeface="Times New Roman" panose="02020603050405020304" pitchFamily="18" charset="0"/>
                              </a:rPr>
                              <m:t>𝑡</m:t>
                            </m:r>
                          </m:sub>
                        </m:sSub>
                      </m:den>
                    </m:f>
                  </m:oMath>
                </a14:m>
                <a:r>
                  <a:rPr lang="es-CO" sz="1600" dirty="0">
                    <a:effectLst/>
                    <a:ea typeface="Calibri" panose="020F0502020204030204" pitchFamily="34" charset="0"/>
                    <a:cs typeface="Times New Roman" panose="02020603050405020304" pitchFamily="18" charset="0"/>
                  </a:rPr>
                  <a:t> </a:t>
                </a:r>
              </a:p>
              <a:p>
                <a:pPr lvl="1">
                  <a:defRPr/>
                </a:pPr>
                <a:r>
                  <a:rPr lang="es-CO" sz="1600" dirty="0"/>
                  <a:t>Donde los valores obtenidos son la mediana robusta del costo de transportar mercancía del municipio origen al municipio destino</a:t>
                </a:r>
              </a:p>
              <a:p>
                <a:pPr>
                  <a:defRPr/>
                </a:pPr>
                <a:r>
                  <a:rPr lang="es-ES" sz="1600" dirty="0">
                    <a:effectLst/>
                    <a:ea typeface="Calibri" panose="020F0502020204030204" pitchFamily="34" charset="0"/>
                    <a:cs typeface="Times New Roman" panose="02020603050405020304" pitchFamily="18" charset="0"/>
                  </a:rPr>
                  <a:t>6. Para obtener el costo mediano por departamento y por año, se utiliza la mediana robusta de todos los municipios que hacen parte de un departamento y su costo para los 12 meses del año observado.</a:t>
                </a:r>
                <a:endParaRPr lang="es-CO" sz="1600" dirty="0">
                  <a:effectLst/>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7. </a:t>
                </a:r>
                <a14:m>
                  <m:oMath xmlns:m="http://schemas.openxmlformats.org/officeDocument/2006/math">
                    <m:sSubSup>
                      <m:sSubSupPr>
                        <m:ctrlPr>
                          <a:rPr lang="es-CO" sz="1400" i="1" smtClean="0">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𝐶𝑜𝑠𝑡𝑜</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𝑐𝑜𝑠𝑡𝑜</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𝑚𝑒𝑑𝑖𝑎𝑛𝑜</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   </m:t>
                        </m:r>
                      </m:e>
                      <m:sub>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𝑜𝑟𝑖𝑔𝑒𝑛</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𝑎𝑙</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𝑐𝑒𝑛𝑡𝑟𝑜</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𝑢𝑟𝑏𝑎𝑛𝑜</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𝑑𝑒𝑙</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𝑑𝑒𝑝𝑎𝑟𝑡𝑎𝑚𝑒𝑛𝑡𝑜</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𝑑𝑒𝑠𝑡𝑖𝑛𝑜</m:t>
                        </m:r>
                      </m:sub>
                      <m:sup>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𝑑𝑖𝑠𝑡𝑎𝑛𝑐𝑖𝑎</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𝑑𝑒𝑙</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𝑐𝑒𝑛𝑡𝑟𝑜</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𝑢𝑟𝑏𝑎𝑛𝑜</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𝑑𝑒</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𝑙𝑎</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𝑐𝑎𝑝𝑖𝑡𝑎𝑙</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𝑑𝑒𝑙</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𝑑𝑒𝑝𝑎𝑟𝑡𝑎𝑚𝑒𝑛𝑡𝑜</m:t>
                        </m:r>
                      </m:sup>
                    </m:sSubSup>
                  </m:oMath>
                </a14:m>
                <a:endPar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CuadroTexto 15">
                <a:extLst>
                  <a:ext uri="{FF2B5EF4-FFF2-40B4-BE49-F238E27FC236}">
                    <a16:creationId xmlns:a16="http://schemas.microsoft.com/office/drawing/2014/main" id="{F9D07B31-40A8-E099-6722-4363DDBC7F82}"/>
                  </a:ext>
                </a:extLst>
              </p:cNvPr>
              <p:cNvSpPr txBox="1">
                <a:spLocks noRot="1" noChangeAspect="1" noMove="1" noResize="1" noEditPoints="1" noAdjustHandles="1" noChangeArrowheads="1" noChangeShapeType="1" noTextEdit="1"/>
              </p:cNvSpPr>
              <p:nvPr/>
            </p:nvSpPr>
            <p:spPr>
              <a:xfrm>
                <a:off x="5145887" y="931001"/>
                <a:ext cx="7046113" cy="5648085"/>
              </a:xfrm>
              <a:prstGeom prst="rect">
                <a:avLst/>
              </a:prstGeom>
              <a:blipFill>
                <a:blip r:embed="rId3"/>
                <a:stretch>
                  <a:fillRect l="-433" t="-324" r="-519" b="-216"/>
                </a:stretch>
              </a:blipFill>
            </p:spPr>
            <p:txBody>
              <a:bodyPr/>
              <a:lstStyle/>
              <a:p>
                <a:r>
                  <a:rPr lang="es-CO">
                    <a:noFill/>
                  </a:rPr>
                  <a:t> </a:t>
                </a:r>
              </a:p>
            </p:txBody>
          </p:sp>
        </mc:Fallback>
      </mc:AlternateContent>
      <p:sp>
        <p:nvSpPr>
          <p:cNvPr id="2" name="CuadroTexto 1">
            <a:extLst>
              <a:ext uri="{FF2B5EF4-FFF2-40B4-BE49-F238E27FC236}">
                <a16:creationId xmlns:a16="http://schemas.microsoft.com/office/drawing/2014/main" id="{ED136BCD-EE50-445E-86A3-CD9448D780F4}"/>
              </a:ext>
            </a:extLst>
          </p:cNvPr>
          <p:cNvSpPr txBox="1"/>
          <p:nvPr/>
        </p:nvSpPr>
        <p:spPr>
          <a:xfrm>
            <a:off x="2976716" y="6493555"/>
            <a:ext cx="6238568" cy="369332"/>
          </a:xfrm>
          <a:prstGeom prst="rect">
            <a:avLst/>
          </a:prstGeom>
          <a:noFill/>
        </p:spPr>
        <p:txBody>
          <a:bodyPr wrap="square" rtlCol="0">
            <a:spAutoFit/>
          </a:bodyPr>
          <a:lstStyle/>
          <a:p>
            <a:r>
              <a:rPr lang="es-ES" b="1" dirty="0"/>
              <a:t>No se reconocen los precios dentro del mismo departamento</a:t>
            </a:r>
            <a:endParaRPr lang="es-CO" b="1" dirty="0"/>
          </a:p>
        </p:txBody>
      </p:sp>
    </p:spTree>
    <p:extLst>
      <p:ext uri="{BB962C8B-B14F-4D97-AF65-F5344CB8AC3E}">
        <p14:creationId xmlns:p14="http://schemas.microsoft.com/office/powerpoint/2010/main" val="4041466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4839" y="2230941"/>
            <a:ext cx="6474223" cy="597164"/>
          </a:xfrm>
        </p:spPr>
        <p:txBody>
          <a:bodyPr>
            <a:noAutofit/>
          </a:bodyPr>
          <a:lstStyle/>
          <a:p>
            <a:pPr algn="ctr">
              <a:buClr>
                <a:srgbClr val="0D6775"/>
              </a:buClr>
            </a:pPr>
            <a:r>
              <a:rPr lang="es-CO" sz="4394" b="1" dirty="0">
                <a:solidFill>
                  <a:srgbClr val="7030A0"/>
                </a:solidFill>
                <a:latin typeface="Arial" panose="020B0604020202020204" pitchFamily="34" charset="0"/>
                <a:cs typeface="Arial" panose="020B0604020202020204" pitchFamily="34" charset="0"/>
              </a:rPr>
              <a:t>INSTITUCIONES</a:t>
            </a:r>
            <a:endParaRPr lang="es-CO" sz="4794" b="1" dirty="0">
              <a:solidFill>
                <a:srgbClr val="7030A0"/>
              </a:solidFill>
              <a:latin typeface="Arial" panose="020B0604020202020204" pitchFamily="34" charset="0"/>
              <a:cs typeface="Arial" panose="020B0604020202020204" pitchFamily="34" charset="0"/>
            </a:endParaRPr>
          </a:p>
        </p:txBody>
      </p:sp>
      <p:cxnSp>
        <p:nvCxnSpPr>
          <p:cNvPr id="6" name="Conector recto 5">
            <a:extLst>
              <a:ext uri="{FF2B5EF4-FFF2-40B4-BE49-F238E27FC236}">
                <a16:creationId xmlns:a16="http://schemas.microsoft.com/office/drawing/2014/main" id="{FD636D8A-E316-420E-ABEA-45F0DAD67528}"/>
              </a:ext>
            </a:extLst>
          </p:cNvPr>
          <p:cNvCxnSpPr>
            <a:cxnSpLocks/>
          </p:cNvCxnSpPr>
          <p:nvPr/>
        </p:nvCxnSpPr>
        <p:spPr>
          <a:xfrm>
            <a:off x="6096000" y="1181100"/>
            <a:ext cx="0" cy="4695581"/>
          </a:xfrm>
          <a:prstGeom prst="line">
            <a:avLst/>
          </a:prstGeom>
          <a:ln w="1905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29" name="Elipse 28">
            <a:extLst>
              <a:ext uri="{FF2B5EF4-FFF2-40B4-BE49-F238E27FC236}">
                <a16:creationId xmlns:a16="http://schemas.microsoft.com/office/drawing/2014/main" id="{EA8E5847-3EA5-4078-8DA3-B9AD9154A3AB}"/>
              </a:ext>
            </a:extLst>
          </p:cNvPr>
          <p:cNvSpPr/>
          <p:nvPr/>
        </p:nvSpPr>
        <p:spPr>
          <a:xfrm>
            <a:off x="2152243" y="2910793"/>
            <a:ext cx="2050242" cy="1970061"/>
          </a:xfrm>
          <a:prstGeom prst="ellipse">
            <a:avLst/>
          </a:prstGeom>
          <a:solidFill>
            <a:schemeClr val="accent3">
              <a:lumMod val="20000"/>
              <a:lumOff val="8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79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CuadroTexto 29">
            <a:extLst>
              <a:ext uri="{FF2B5EF4-FFF2-40B4-BE49-F238E27FC236}">
                <a16:creationId xmlns:a16="http://schemas.microsoft.com/office/drawing/2014/main" id="{DCCA18EB-F751-43C7-818B-FB913608CF43}"/>
              </a:ext>
            </a:extLst>
          </p:cNvPr>
          <p:cNvSpPr txBox="1"/>
          <p:nvPr/>
        </p:nvSpPr>
        <p:spPr>
          <a:xfrm>
            <a:off x="7475319" y="1186461"/>
            <a:ext cx="3570354" cy="367827"/>
          </a:xfrm>
          <a:prstGeom prst="rect">
            <a:avLst/>
          </a:prstGeom>
          <a:solidFill>
            <a:srgbClr val="7030A0"/>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Estructura 2023</a:t>
            </a:r>
          </a:p>
        </p:txBody>
      </p:sp>
      <p:sp>
        <p:nvSpPr>
          <p:cNvPr id="31" name="CuadroTexto 30">
            <a:extLst>
              <a:ext uri="{FF2B5EF4-FFF2-40B4-BE49-F238E27FC236}">
                <a16:creationId xmlns:a16="http://schemas.microsoft.com/office/drawing/2014/main" id="{BF7D7718-79FF-4AA2-8883-7EBD3EA83B9C}"/>
              </a:ext>
            </a:extLst>
          </p:cNvPr>
          <p:cNvSpPr txBox="1"/>
          <p:nvPr/>
        </p:nvSpPr>
        <p:spPr>
          <a:xfrm>
            <a:off x="6499062" y="1715238"/>
            <a:ext cx="5522869" cy="1668214"/>
          </a:xfrm>
          <a:prstGeom prst="rect">
            <a:avLst/>
          </a:prstGeom>
          <a:solidFill>
            <a:schemeClr val="accent3">
              <a:lumMod val="20000"/>
              <a:lumOff val="80000"/>
              <a:alpha val="40000"/>
            </a:scheme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4472C4"/>
              </a:buClr>
              <a:buSzTx/>
              <a:buFontTx/>
              <a:buNone/>
              <a:tabLst/>
              <a:defRPr/>
            </a:pPr>
            <a:r>
              <a:rPr kumimoji="0" lang="es-MX"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14</a:t>
            </a:r>
            <a:r>
              <a:rPr kumimoji="0" lang="es-MX" sz="1400" b="0" i="0" u="none" strike="noStrike" kern="1200" cap="none" spc="0" normalizeH="0" baseline="0" noProof="0" dirty="0">
                <a:ln>
                  <a:noFill/>
                </a:ln>
                <a:solidFill>
                  <a:srgbClr val="0F3F23"/>
                </a:solidFill>
                <a:effectLst/>
                <a:uLnTx/>
                <a:uFillTx/>
                <a:latin typeface="Arial" panose="020B0604020202020204" pitchFamily="34" charset="0"/>
                <a:ea typeface="+mn-ea"/>
                <a:cs typeface="Arial" panose="020B0604020202020204" pitchFamily="34" charset="0"/>
              </a:rPr>
              <a:t>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indicadores distribuidos en </a:t>
            </a:r>
            <a:r>
              <a:rPr kumimoji="0" lang="es-MX"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4 subpilares</a:t>
            </a:r>
            <a:r>
              <a:rPr kumimoji="0" lang="es-MX" sz="1400" b="0" i="1" u="none" strike="noStrike" kern="1200" cap="none" spc="0" normalizeH="0" baseline="0" noProof="0" dirty="0">
                <a:ln>
                  <a:noFill/>
                </a:ln>
                <a:solidFill>
                  <a:srgbClr val="0F3F23"/>
                </a:solidFill>
                <a:effectLst/>
                <a:uLnTx/>
                <a:uFillTx/>
                <a:latin typeface="Arial" panose="020B0604020202020204" pitchFamily="34" charset="0"/>
                <a:ea typeface="+mn-ea"/>
                <a:cs typeface="Arial" panose="020B0604020202020204" pitchFamily="34" charset="0"/>
              </a:rPr>
              <a:t>:</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Desempeño administrativo</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Gestión fiscal</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Transparencia y contratación pública</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Seguridad y justicia</a:t>
            </a:r>
            <a:endParaRPr kumimoji="0" lang="es-CO"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Gráfico 3" descr="Gavel con relleno sólido">
            <a:extLst>
              <a:ext uri="{FF2B5EF4-FFF2-40B4-BE49-F238E27FC236}">
                <a16:creationId xmlns:a16="http://schemas.microsoft.com/office/drawing/2014/main" id="{E9EBA537-F9A9-7742-8B90-B28333AC3D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92382" y="3151535"/>
            <a:ext cx="1291307" cy="1291307"/>
          </a:xfrm>
          <a:prstGeom prst="rect">
            <a:avLst/>
          </a:prstGeom>
        </p:spPr>
      </p:pic>
      <p:sp>
        <p:nvSpPr>
          <p:cNvPr id="8" name="CuadroTexto 7">
            <a:extLst>
              <a:ext uri="{FF2B5EF4-FFF2-40B4-BE49-F238E27FC236}">
                <a16:creationId xmlns:a16="http://schemas.microsoft.com/office/drawing/2014/main" id="{7ED1026F-1995-40C6-B03E-C984E991F785}"/>
              </a:ext>
            </a:extLst>
          </p:cNvPr>
          <p:cNvSpPr txBox="1"/>
          <p:nvPr/>
        </p:nvSpPr>
        <p:spPr>
          <a:xfrm>
            <a:off x="6499062" y="4208467"/>
            <a:ext cx="5522869" cy="2314544"/>
          </a:xfrm>
          <a:prstGeom prst="rect">
            <a:avLst/>
          </a:prstGeom>
          <a:solidFill>
            <a:srgbClr val="F8F8F8"/>
          </a:solidFill>
          <a:ln>
            <a:noFill/>
          </a:ln>
        </p:spPr>
        <p:txBody>
          <a:bodyPr wrap="square" rtlCol="0">
            <a:spAutoFit/>
          </a:bodyPr>
          <a:lstStyle>
            <a:defPPr>
              <a:defRPr lang="es-ES"/>
            </a:defPPr>
            <a:lvl1pPr marL="285750" indent="-285750" algn="just">
              <a:lnSpc>
                <a:spcPct val="150000"/>
              </a:lnSpc>
              <a:buClr>
                <a:srgbClr val="0D7593"/>
              </a:buClr>
              <a:buFont typeface="Arial" panose="020B0604020202020204" pitchFamily="34" charset="0"/>
              <a:buChar char="•"/>
              <a:defRPr>
                <a:latin typeface="Arial" panose="020B0604020202020204" pitchFamily="34" charset="0"/>
                <a:cs typeface="Arial" panose="020B0604020202020204" pitchFamily="34" charset="0"/>
              </a:defRPr>
            </a:lvl1pPr>
          </a:lstStyle>
          <a:p>
            <a:pPr marL="285750" marR="0" lvl="0" indent="-285750" algn="just" defTabSz="914400" rtl="0" eaLnBrk="1" fontAlgn="auto" latinLnBrk="0" hangingPunct="1">
              <a:lnSpc>
                <a:spcPct val="150000"/>
              </a:lnSpc>
              <a:spcBef>
                <a:spcPts val="0"/>
              </a:spcBef>
              <a:spcAft>
                <a:spcPts val="0"/>
              </a:spcAft>
              <a:buClr>
                <a:srgbClr val="0F3F23"/>
              </a:buClr>
              <a:buSzTx/>
              <a:buFont typeface="Arial" panose="020B0604020202020204" pitchFamily="34" charset="0"/>
              <a:buChar char="•"/>
              <a:tabLst/>
              <a:defRPr/>
            </a:pPr>
            <a:r>
              <a:rPr kumimoji="0" lang="es-MX" sz="14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Se</a:t>
            </a:r>
            <a:r>
              <a:rPr kumimoji="0" lang="es-MX"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s-MX" sz="14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modifican</a:t>
            </a:r>
            <a:r>
              <a:rPr kumimoji="0" lang="es-MX"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indicadores de </a:t>
            </a:r>
            <a:r>
              <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gestión de regalías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a:t>
            </a:r>
            <a:r>
              <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transparencia en el uso de regalías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 ajuste metodológico de la fuente.</a:t>
            </a:r>
          </a:p>
          <a:p>
            <a:pPr marL="285750" marR="0" lvl="0" indent="-285750" algn="just" defTabSz="914400" rtl="0" eaLnBrk="1" fontAlgn="auto" latinLnBrk="0" hangingPunct="1">
              <a:lnSpc>
                <a:spcPct val="150000"/>
              </a:lnSpc>
              <a:spcBef>
                <a:spcPts val="0"/>
              </a:spcBef>
              <a:spcAft>
                <a:spcPts val="0"/>
              </a:spcAft>
              <a:buClr>
                <a:srgbClr val="0F3F23"/>
              </a:buClr>
              <a:buSzTx/>
              <a:buFont typeface="Arial" panose="020B0604020202020204" pitchFamily="34" charset="0"/>
              <a:buChar char="•"/>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Adicionalmente, el indicador de </a:t>
            </a:r>
            <a:r>
              <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autonomía fiscal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 ajustó a partir de la actualización del FUT.</a:t>
            </a:r>
          </a:p>
          <a:p>
            <a:pPr marL="285750" marR="0" lvl="0" indent="-285750" algn="just" defTabSz="914400" rtl="0" eaLnBrk="1" fontAlgn="auto" latinLnBrk="0" hangingPunct="1">
              <a:lnSpc>
                <a:spcPct val="150000"/>
              </a:lnSpc>
              <a:spcBef>
                <a:spcPts val="0"/>
              </a:spcBef>
              <a:spcAft>
                <a:spcPts val="0"/>
              </a:spcAft>
              <a:buClr>
                <a:srgbClr val="0F3F23"/>
              </a:buClr>
              <a:buSzTx/>
              <a:buFont typeface="Arial" panose="020B0604020202020204" pitchFamily="34" charset="0"/>
              <a:buChar char="•"/>
              <a:tabLst/>
              <a:defRPr/>
            </a:pPr>
            <a:r>
              <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Procesos de contratación en el SECOP II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 actualizó con nueva información de Colombia Compra Eficiente.</a:t>
            </a:r>
          </a:p>
        </p:txBody>
      </p:sp>
      <p:sp>
        <p:nvSpPr>
          <p:cNvPr id="9" name="CuadroTexto 8">
            <a:extLst>
              <a:ext uri="{FF2B5EF4-FFF2-40B4-BE49-F238E27FC236}">
                <a16:creationId xmlns:a16="http://schemas.microsoft.com/office/drawing/2014/main" id="{40DCBAFF-67DE-4E89-A9A0-33ED5B212876}"/>
              </a:ext>
            </a:extLst>
          </p:cNvPr>
          <p:cNvSpPr txBox="1"/>
          <p:nvPr/>
        </p:nvSpPr>
        <p:spPr>
          <a:xfrm>
            <a:off x="7575311" y="3720337"/>
            <a:ext cx="3570354" cy="367827"/>
          </a:xfrm>
          <a:prstGeom prst="rect">
            <a:avLst/>
          </a:prstGeom>
          <a:solidFill>
            <a:srgbClr val="7030A0"/>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Cambios IDC 2023</a:t>
            </a:r>
          </a:p>
        </p:txBody>
      </p:sp>
    </p:spTree>
    <p:extLst>
      <p:ext uri="{BB962C8B-B14F-4D97-AF65-F5344CB8AC3E}">
        <p14:creationId xmlns:p14="http://schemas.microsoft.com/office/powerpoint/2010/main" val="15809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a:extLst>
              <a:ext uri="{FF2B5EF4-FFF2-40B4-BE49-F238E27FC236}">
                <a16:creationId xmlns:a16="http://schemas.microsoft.com/office/drawing/2014/main" id="{B8983146-58D8-84F5-E600-5AFC44DCA36C}"/>
              </a:ext>
            </a:extLst>
          </p:cNvPr>
          <p:cNvSpPr txBox="1"/>
          <p:nvPr/>
        </p:nvSpPr>
        <p:spPr>
          <a:xfrm>
            <a:off x="131142" y="1478673"/>
            <a:ext cx="5014745" cy="1804749"/>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Cociente entre la suma del precio medio por kilogramo transportado desde el departamento hacia las aduanas y la suma de la participación de cada aduana en el mercado</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113544" y="4263505"/>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Registro Nacional de Despacho de Carga (RNDC) – Ministerio de Transporte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5282547" y="56085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131142" y="33549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Pesos.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113544" y="3810505"/>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120426" y="5011982"/>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Si.</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120427" y="5493274"/>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Si.</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120428" y="5936953"/>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140158" y="658450"/>
            <a:ext cx="499671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Medir el costo de transportar mercancía hacia aduanas.</a:t>
            </a:r>
            <a:endPar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F9D07B31-40A8-E099-6722-4363DDBC7F82}"/>
                  </a:ext>
                </a:extLst>
              </p:cNvPr>
              <p:cNvSpPr txBox="1"/>
              <p:nvPr/>
            </p:nvSpPr>
            <p:spPr>
              <a:xfrm>
                <a:off x="5145887" y="931001"/>
                <a:ext cx="7046113" cy="564808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1. Se usa el factor de conversión para pasar los galones a kilogramos y así se obtiene la carga que serían los kilogramos homologados para cada viaje.</a:t>
                </a:r>
              </a:p>
              <a:p>
                <a:pPr marR="0" lvl="0" algn="l" defTabSz="914400" rtl="0" eaLnBrk="1" fontAlgn="auto" latinLnBrk="0" hangingPunct="1">
                  <a:lnSpc>
                    <a:spcPct val="100000"/>
                  </a:lnSpc>
                  <a:spcBef>
                    <a:spcPts val="0"/>
                  </a:spcBef>
                  <a:spcAft>
                    <a:spcPts val="0"/>
                  </a:spcAft>
                  <a:buClrTx/>
                  <a:buSzTx/>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2. La base de datos cuenta con una variable que indica los KILÓMETROS de cada viaje, a esta variable se le realiza una corrección/imputación dado que para algunos viajes se registran cero kilómetros o NA. </a:t>
                </a:r>
              </a:p>
              <a:p>
                <a:pPr marR="0" lvl="0" algn="l" defTabSz="914400" rtl="0" eaLnBrk="1" fontAlgn="auto" latinLnBrk="0" hangingPunct="1">
                  <a:lnSpc>
                    <a:spcPct val="100000"/>
                  </a:lnSpc>
                  <a:spcBef>
                    <a:spcPts val="0"/>
                  </a:spcBef>
                  <a:spcAft>
                    <a:spcPts val="0"/>
                  </a:spcAft>
                  <a:buClrTx/>
                  <a:buSzTx/>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3. Con el paso anterior se conocen los kilómetros del municipio de origen al municipio donde está la aduana y con esta información se obtiene la distancia usando la siguiente fórmula: Kilómetros/Viajes </a:t>
                </a:r>
              </a:p>
              <a:p>
                <a:pPr marR="0" lvl="0" algn="l" defTabSz="914400" rtl="0" eaLnBrk="1" fontAlgn="auto" latinLnBrk="0" hangingPunct="1">
                  <a:lnSpc>
                    <a:spcPct val="100000"/>
                  </a:lnSpc>
                  <a:spcBef>
                    <a:spcPts val="0"/>
                  </a:spcBef>
                  <a:spcAft>
                    <a:spcPts val="0"/>
                  </a:spcAft>
                  <a:buClrTx/>
                  <a:buSzTx/>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4. La base cuenta con una variable de VALORES PAGADOS la cuál se multiplica por un deflactor a diciembre del 2022 para obtener precios constantes.</a:t>
                </a:r>
              </a:p>
              <a:p>
                <a:pPr>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5. Se agrupan los datos por tipo de mercancía, mes, municipio de origen y municipio de aduana para obtener la mediana robusta del precio, la carga y la distancia. Con esto se estima el precio por un kilogramo transportado por un kilómetro utilizando la siguiente fórmula:</a:t>
                </a:r>
              </a:p>
              <a:p>
                <a:pPr>
                  <a:defRPr/>
                </a:pPr>
                <a:r>
                  <a:rPr lang="es-ES" sz="1600" dirty="0">
                    <a:solidFill>
                      <a:prstClr val="black"/>
                    </a:solidFill>
                    <a:latin typeface="Calibri" panose="020F0502020204030204"/>
                  </a:rPr>
                  <a:t>       </a:t>
                </a:r>
                <a14:m>
                  <m:oMath xmlns:m="http://schemas.openxmlformats.org/officeDocument/2006/math">
                    <m:r>
                      <a:rPr lang="es-ES" sz="16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600" i="1" smtClean="0">
                        <a:effectLst/>
                        <a:latin typeface="Cambria Math" panose="02040503050406030204" pitchFamily="18" charset="0"/>
                        <a:ea typeface="Times New Roman" panose="02020603050405020304" pitchFamily="18" charset="0"/>
                        <a:cs typeface="Times New Roman" panose="02020603050405020304" pitchFamily="18" charset="0"/>
                      </a:rPr>
                      <m:t>𝑃𝐶𝐷</m:t>
                    </m:r>
                    <m:r>
                      <a:rPr lang="es-CO" sz="1600" i="1"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s-CO" sz="16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s-CO" sz="16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O" sz="16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s-CO"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CO" sz="1600" i="1">
                                        <a:effectLst/>
                                        <a:latin typeface="Cambria Math" panose="02040503050406030204" pitchFamily="18" charset="0"/>
                                        <a:ea typeface="Calibri" panose="020F0502020204030204" pitchFamily="34" charset="0"/>
                                        <a:cs typeface="Times New Roman" panose="02020603050405020304" pitchFamily="18" charset="0"/>
                                      </a:rPr>
                                      <m:t>𝑃𝑟𝑒𝑐𝑖𝑜</m:t>
                                    </m:r>
                                  </m:e>
                                  <m:sub>
                                    <m:r>
                                      <a:rPr lang="es-CO" sz="1600" i="1">
                                        <a:effectLst/>
                                        <a:latin typeface="Cambria Math" panose="02040503050406030204" pitchFamily="18" charset="0"/>
                                        <a:ea typeface="Calibri" panose="020F0502020204030204" pitchFamily="34" charset="0"/>
                                        <a:cs typeface="Times New Roman" panose="02020603050405020304" pitchFamily="18" charset="0"/>
                                      </a:rPr>
                                      <m:t>𝑖</m:t>
                                    </m:r>
                                    <m:r>
                                      <a:rPr lang="es-CO" sz="1600" i="1">
                                        <a:effectLst/>
                                        <a:latin typeface="Cambria Math" panose="02040503050406030204" pitchFamily="18" charset="0"/>
                                        <a:ea typeface="Calibri" panose="020F0502020204030204" pitchFamily="34" charset="0"/>
                                        <a:cs typeface="Times New Roman" panose="02020603050405020304" pitchFamily="18" charset="0"/>
                                      </a:rPr>
                                      <m:t>,</m:t>
                                    </m:r>
                                    <m:r>
                                      <a:rPr lang="es-CO" sz="1600" i="1">
                                        <a:effectLst/>
                                        <a:latin typeface="Cambria Math" panose="02040503050406030204" pitchFamily="18" charset="0"/>
                                        <a:ea typeface="Calibri" panose="020F0502020204030204" pitchFamily="34" charset="0"/>
                                        <a:cs typeface="Times New Roman" panose="02020603050405020304" pitchFamily="18" charset="0"/>
                                      </a:rPr>
                                      <m:t>h</m:t>
                                    </m:r>
                                    <m:r>
                                      <a:rPr lang="es-CO" sz="1600" i="1">
                                        <a:effectLst/>
                                        <a:latin typeface="Cambria Math" panose="02040503050406030204" pitchFamily="18" charset="0"/>
                                        <a:ea typeface="Calibri" panose="020F0502020204030204" pitchFamily="34" charset="0"/>
                                        <a:cs typeface="Times New Roman" panose="02020603050405020304" pitchFamily="18" charset="0"/>
                                      </a:rPr>
                                      <m:t>,</m:t>
                                    </m:r>
                                    <m:r>
                                      <a:rPr lang="es-CO" sz="1600" i="1">
                                        <a:effectLst/>
                                        <a:latin typeface="Cambria Math" panose="02040503050406030204" pitchFamily="18" charset="0"/>
                                        <a:ea typeface="Calibri" panose="020F0502020204030204" pitchFamily="34" charset="0"/>
                                        <a:cs typeface="Times New Roman" panose="02020603050405020304" pitchFamily="18" charset="0"/>
                                      </a:rPr>
                                      <m:t>𝑡</m:t>
                                    </m:r>
                                  </m:sub>
                                </m:sSub>
                              </m:num>
                              <m:den>
                                <m:sSub>
                                  <m:sSubPr>
                                    <m:ctrlPr>
                                      <a:rPr lang="es-CO"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CO" sz="1600" i="1">
                                        <a:effectLst/>
                                        <a:latin typeface="Cambria Math" panose="02040503050406030204" pitchFamily="18" charset="0"/>
                                        <a:ea typeface="Calibri" panose="020F0502020204030204" pitchFamily="34" charset="0"/>
                                        <a:cs typeface="Times New Roman" panose="02020603050405020304" pitchFamily="18" charset="0"/>
                                      </a:rPr>
                                      <m:t>𝐶𝑎𝑟𝑔𝑎</m:t>
                                    </m:r>
                                  </m:e>
                                  <m:sub>
                                    <m:r>
                                      <a:rPr lang="es-CO" sz="1600" i="1">
                                        <a:effectLst/>
                                        <a:latin typeface="Cambria Math" panose="02040503050406030204" pitchFamily="18" charset="0"/>
                                        <a:ea typeface="Calibri" panose="020F0502020204030204" pitchFamily="34" charset="0"/>
                                        <a:cs typeface="Times New Roman" panose="02020603050405020304" pitchFamily="18" charset="0"/>
                                      </a:rPr>
                                      <m:t>𝑖</m:t>
                                    </m:r>
                                    <m:r>
                                      <a:rPr lang="es-CO" sz="1600" i="1">
                                        <a:effectLst/>
                                        <a:latin typeface="Cambria Math" panose="02040503050406030204" pitchFamily="18" charset="0"/>
                                        <a:ea typeface="Calibri" panose="020F0502020204030204" pitchFamily="34" charset="0"/>
                                        <a:cs typeface="Times New Roman" panose="02020603050405020304" pitchFamily="18" charset="0"/>
                                      </a:rPr>
                                      <m:t>,</m:t>
                                    </m:r>
                                    <m:r>
                                      <a:rPr lang="es-CO" sz="1600" i="1">
                                        <a:effectLst/>
                                        <a:latin typeface="Cambria Math" panose="02040503050406030204" pitchFamily="18" charset="0"/>
                                        <a:ea typeface="Calibri" panose="020F0502020204030204" pitchFamily="34" charset="0"/>
                                        <a:cs typeface="Times New Roman" panose="02020603050405020304" pitchFamily="18" charset="0"/>
                                      </a:rPr>
                                      <m:t>h</m:t>
                                    </m:r>
                                    <m:r>
                                      <a:rPr lang="es-CO" sz="1600" i="1">
                                        <a:effectLst/>
                                        <a:latin typeface="Cambria Math" panose="02040503050406030204" pitchFamily="18" charset="0"/>
                                        <a:ea typeface="Calibri" panose="020F0502020204030204" pitchFamily="34" charset="0"/>
                                        <a:cs typeface="Times New Roman" panose="02020603050405020304" pitchFamily="18" charset="0"/>
                                      </a:rPr>
                                      <m:t>,</m:t>
                                    </m:r>
                                    <m:r>
                                      <a:rPr lang="es-CO" sz="1600" i="1">
                                        <a:effectLst/>
                                        <a:latin typeface="Cambria Math" panose="02040503050406030204" pitchFamily="18" charset="0"/>
                                        <a:ea typeface="Calibri" panose="020F0502020204030204" pitchFamily="34" charset="0"/>
                                        <a:cs typeface="Times New Roman" panose="02020603050405020304" pitchFamily="18" charset="0"/>
                                      </a:rPr>
                                      <m:t>𝑡</m:t>
                                    </m:r>
                                  </m:sub>
                                </m:sSub>
                              </m:den>
                            </m:f>
                          </m:e>
                        </m:d>
                      </m:num>
                      <m:den>
                        <m:sSub>
                          <m:sSubPr>
                            <m:ctrlPr>
                              <a:rPr lang="es-CO"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CO" sz="1600" i="1">
                                <a:effectLst/>
                                <a:latin typeface="Cambria Math" panose="02040503050406030204" pitchFamily="18" charset="0"/>
                                <a:ea typeface="Calibri" panose="020F0502020204030204" pitchFamily="34" charset="0"/>
                                <a:cs typeface="Times New Roman" panose="02020603050405020304" pitchFamily="18" charset="0"/>
                              </a:rPr>
                              <m:t>𝐷𝑖𝑠𝑡𝑎𝑛𝑐𝑖𝑎</m:t>
                            </m:r>
                          </m:e>
                          <m:sub>
                            <m:r>
                              <a:rPr lang="es-CO" sz="1600" i="1">
                                <a:effectLst/>
                                <a:latin typeface="Cambria Math" panose="02040503050406030204" pitchFamily="18" charset="0"/>
                                <a:ea typeface="Calibri" panose="020F0502020204030204" pitchFamily="34" charset="0"/>
                                <a:cs typeface="Times New Roman" panose="02020603050405020304" pitchFamily="18" charset="0"/>
                              </a:rPr>
                              <m:t>𝑖</m:t>
                            </m:r>
                            <m:r>
                              <a:rPr lang="es-CO" sz="1600" i="1">
                                <a:effectLst/>
                                <a:latin typeface="Cambria Math" panose="02040503050406030204" pitchFamily="18" charset="0"/>
                                <a:ea typeface="Calibri" panose="020F0502020204030204" pitchFamily="34" charset="0"/>
                                <a:cs typeface="Times New Roman" panose="02020603050405020304" pitchFamily="18" charset="0"/>
                              </a:rPr>
                              <m:t>,</m:t>
                            </m:r>
                            <m:r>
                              <a:rPr lang="es-CO" sz="1600" i="1">
                                <a:effectLst/>
                                <a:latin typeface="Cambria Math" panose="02040503050406030204" pitchFamily="18" charset="0"/>
                                <a:ea typeface="Calibri" panose="020F0502020204030204" pitchFamily="34" charset="0"/>
                                <a:cs typeface="Times New Roman" panose="02020603050405020304" pitchFamily="18" charset="0"/>
                              </a:rPr>
                              <m:t>h</m:t>
                            </m:r>
                            <m:r>
                              <a:rPr lang="es-CO" sz="1600" i="1">
                                <a:effectLst/>
                                <a:latin typeface="Cambria Math" panose="02040503050406030204" pitchFamily="18" charset="0"/>
                                <a:ea typeface="Calibri" panose="020F0502020204030204" pitchFamily="34" charset="0"/>
                                <a:cs typeface="Times New Roman" panose="02020603050405020304" pitchFamily="18" charset="0"/>
                              </a:rPr>
                              <m:t>,</m:t>
                            </m:r>
                            <m:r>
                              <a:rPr lang="es-CO" sz="1600" i="1">
                                <a:effectLst/>
                                <a:latin typeface="Cambria Math" panose="02040503050406030204" pitchFamily="18" charset="0"/>
                                <a:ea typeface="Calibri" panose="020F0502020204030204" pitchFamily="34" charset="0"/>
                                <a:cs typeface="Times New Roman" panose="02020603050405020304" pitchFamily="18" charset="0"/>
                              </a:rPr>
                              <m:t>𝑡</m:t>
                            </m:r>
                          </m:sub>
                        </m:sSub>
                      </m:den>
                    </m:f>
                  </m:oMath>
                </a14:m>
                <a:r>
                  <a:rPr lang="es-CO" sz="1600" dirty="0">
                    <a:effectLst/>
                    <a:ea typeface="Calibri" panose="020F0502020204030204" pitchFamily="34" charset="0"/>
                    <a:cs typeface="Times New Roman" panose="02020603050405020304" pitchFamily="18" charset="0"/>
                  </a:rPr>
                  <a:t> </a:t>
                </a:r>
              </a:p>
              <a:p>
                <a:pPr lvl="1">
                  <a:defRPr/>
                </a:pPr>
                <a:r>
                  <a:rPr lang="es-CO" sz="1600" dirty="0"/>
                  <a:t>Donde los valores obtenidos son la mediana robusta del costo de transportar mercancía del municipio origen al municipio de la aduana</a:t>
                </a:r>
              </a:p>
              <a:p>
                <a:pPr>
                  <a:defRPr/>
                </a:pPr>
                <a:r>
                  <a:rPr lang="es-ES" sz="1600" dirty="0">
                    <a:effectLst/>
                    <a:ea typeface="Calibri" panose="020F0502020204030204" pitchFamily="34" charset="0"/>
                    <a:cs typeface="Times New Roman" panose="02020603050405020304" pitchFamily="18" charset="0"/>
                  </a:rPr>
                  <a:t>6. Para obtener el costo mediano por departamento y por año, se utiliza la mediana robusta de todos los municipios que hacen parte de un departamento y su costo para los 12 meses del año observado.</a:t>
                </a:r>
                <a:endParaRPr lang="es-CO" sz="1600" dirty="0">
                  <a:effectLst/>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7. </a:t>
                </a:r>
                <a14:m>
                  <m:oMath xmlns:m="http://schemas.openxmlformats.org/officeDocument/2006/math">
                    <m:sSubSup>
                      <m:sSubSupPr>
                        <m:ctrlPr>
                          <a:rPr lang="es-CO" sz="1400" i="1" smtClean="0">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𝐶𝑜𝑠𝑡𝑜</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𝑐𝑜𝑠𝑡𝑜</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𝑚𝑒𝑑𝑖𝑎𝑛𝑜</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   </m:t>
                        </m:r>
                      </m:e>
                      <m:sub>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𝑜𝑟𝑖𝑔𝑒𝑛</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𝑎𝑙</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𝑐𝑒𝑛𝑡𝑟𝑜</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𝑢𝑟𝑏𝑎𝑛𝑜</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𝑑𝑒𝑙</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𝑑𝑒𝑝𝑎𝑟𝑡𝑎𝑚𝑒𝑛𝑡𝑜</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𝑑𝑒𝑠𝑡𝑖𝑛𝑜</m:t>
                        </m:r>
                      </m:sub>
                      <m:sup>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𝑑𝑖𝑠𝑡𝑎𝑛𝑐𝑖𝑎</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𝑑𝑒𝑙</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𝑐𝑒𝑛𝑡𝑟𝑜</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𝑢𝑟𝑏𝑎𝑛𝑜</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𝑑𝑒</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𝑙𝑎</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𝑐𝑎𝑝𝑖𝑡𝑎𝑙</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𝑑𝑒𝑙</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400" i="1">
                            <a:effectLst/>
                            <a:latin typeface="Cambria Math" panose="02040503050406030204" pitchFamily="18" charset="0"/>
                            <a:ea typeface="Times New Roman" panose="02020603050405020304" pitchFamily="18" charset="0"/>
                            <a:cs typeface="Times New Roman" panose="02020603050405020304" pitchFamily="18" charset="0"/>
                          </a:rPr>
                          <m:t>𝑑𝑒𝑝𝑎𝑟𝑡𝑎𝑚𝑒𝑛𝑡𝑜</m:t>
                        </m:r>
                      </m:sup>
                    </m:sSubSup>
                  </m:oMath>
                </a14:m>
                <a:endPar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CuadroTexto 15">
                <a:extLst>
                  <a:ext uri="{FF2B5EF4-FFF2-40B4-BE49-F238E27FC236}">
                    <a16:creationId xmlns:a16="http://schemas.microsoft.com/office/drawing/2014/main" id="{F9D07B31-40A8-E099-6722-4363DDBC7F82}"/>
                  </a:ext>
                </a:extLst>
              </p:cNvPr>
              <p:cNvSpPr txBox="1">
                <a:spLocks noRot="1" noChangeAspect="1" noMove="1" noResize="1" noEditPoints="1" noAdjustHandles="1" noChangeArrowheads="1" noChangeShapeType="1" noTextEdit="1"/>
              </p:cNvSpPr>
              <p:nvPr/>
            </p:nvSpPr>
            <p:spPr>
              <a:xfrm>
                <a:off x="5145887" y="931001"/>
                <a:ext cx="7046113" cy="5648085"/>
              </a:xfrm>
              <a:prstGeom prst="rect">
                <a:avLst/>
              </a:prstGeom>
              <a:blipFill>
                <a:blip r:embed="rId3"/>
                <a:stretch>
                  <a:fillRect l="-433" t="-324" r="-519" b="-216"/>
                </a:stretch>
              </a:blipFill>
            </p:spPr>
            <p:txBody>
              <a:bodyPr/>
              <a:lstStyle/>
              <a:p>
                <a:r>
                  <a:rPr lang="es-CO">
                    <a:noFill/>
                  </a:rPr>
                  <a:t> </a:t>
                </a:r>
              </a:p>
            </p:txBody>
          </p:sp>
        </mc:Fallback>
      </mc:AlternateContent>
      <p:sp>
        <p:nvSpPr>
          <p:cNvPr id="2" name="CuadroTexto 1">
            <a:extLst>
              <a:ext uri="{FF2B5EF4-FFF2-40B4-BE49-F238E27FC236}">
                <a16:creationId xmlns:a16="http://schemas.microsoft.com/office/drawing/2014/main" id="{ED136BCD-EE50-445E-86A3-CD9448D780F4}"/>
              </a:ext>
            </a:extLst>
          </p:cNvPr>
          <p:cNvSpPr txBox="1"/>
          <p:nvPr/>
        </p:nvSpPr>
        <p:spPr>
          <a:xfrm>
            <a:off x="2976716" y="6493555"/>
            <a:ext cx="6238568" cy="369332"/>
          </a:xfrm>
          <a:prstGeom prst="rect">
            <a:avLst/>
          </a:prstGeom>
          <a:noFill/>
        </p:spPr>
        <p:txBody>
          <a:bodyPr wrap="square" rtlCol="0">
            <a:spAutoFit/>
          </a:bodyPr>
          <a:lstStyle/>
          <a:p>
            <a:r>
              <a:rPr lang="es-ES" b="1" dirty="0"/>
              <a:t>No se reconocen los precios dentro del mismo departamento</a:t>
            </a:r>
            <a:endParaRPr lang="es-CO" b="1" dirty="0"/>
          </a:p>
        </p:txBody>
      </p:sp>
      <p:sp>
        <p:nvSpPr>
          <p:cNvPr id="17" name="Title 4">
            <a:extLst>
              <a:ext uri="{FF2B5EF4-FFF2-40B4-BE49-F238E27FC236}">
                <a16:creationId xmlns:a16="http://schemas.microsoft.com/office/drawing/2014/main" id="{9613FFB2-ECEC-482A-8D1D-91D309FA632E}"/>
              </a:ext>
            </a:extLst>
          </p:cNvPr>
          <p:cNvSpPr txBox="1">
            <a:spLocks/>
          </p:cNvSpPr>
          <p:nvPr/>
        </p:nvSpPr>
        <p:spPr>
          <a:xfrm>
            <a:off x="24839" y="1"/>
            <a:ext cx="11537069" cy="50292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rgbClr val="144596"/>
                </a:solidFill>
                <a:latin typeface="Calibri" panose="020F0502020204030204" pitchFamily="34" charset="0"/>
                <a:ea typeface="+mj-ea"/>
                <a:cs typeface="Calibri" panose="020F0502020204030204" pitchFamily="34" charset="0"/>
              </a:defRPr>
            </a:lvl1pPr>
          </a:lstStyle>
          <a:p>
            <a:r>
              <a:rPr lang="es-ES">
                <a:solidFill>
                  <a:schemeClr val="accent1">
                    <a:lumMod val="50000"/>
                  </a:schemeClr>
                </a:solidFill>
                <a:latin typeface="+mn-lt"/>
              </a:rPr>
              <a:t>INF-3-2 : Costo de transporte terrestre a aduanas</a:t>
            </a:r>
            <a:endParaRPr lang="es-419" dirty="0">
              <a:solidFill>
                <a:schemeClr val="accent1">
                  <a:lumMod val="50000"/>
                </a:schemeClr>
              </a:solidFill>
              <a:latin typeface="+mn-lt"/>
            </a:endParaRPr>
          </a:p>
        </p:txBody>
      </p:sp>
    </p:spTree>
    <p:extLst>
      <p:ext uri="{BB962C8B-B14F-4D97-AF65-F5344CB8AC3E}">
        <p14:creationId xmlns:p14="http://schemas.microsoft.com/office/powerpoint/2010/main" val="1428807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INF-3-3 : Pasajeros movilizados vía aérea </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0" y="3342782"/>
                <a:ext cx="12113170" cy="338554"/>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𝐼𝑁𝐹</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𝑆𝑢𝑚𝑎</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𝑝𝑎𝑠𝑎𝑗𝑒𝑟𝑜𝑠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0" y="3342782"/>
                <a:ext cx="12113170" cy="338554"/>
              </a:xfrm>
              <a:prstGeom prst="rect">
                <a:avLst/>
              </a:prstGeom>
              <a:blipFill>
                <a:blip r:embed="rId2"/>
                <a:stretch>
                  <a:fillRect b="-31034"/>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Número de pasajeros a bordo en tráfico aéreo en los aeropuertos. Se excluye los vuelos no regulares</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Aeronáutica Civil</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9" y="2655297"/>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Número de pasajeros.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Si.</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la capacidad de transporte aéreo de pasajeros.</a:t>
            </a:r>
          </a:p>
        </p:txBody>
      </p:sp>
    </p:spTree>
    <p:extLst>
      <p:ext uri="{BB962C8B-B14F-4D97-AF65-F5344CB8AC3E}">
        <p14:creationId xmlns:p14="http://schemas.microsoft.com/office/powerpoint/2010/main" val="2258087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INF-3-4 : Índice de conectividad aérea </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8" y="1361133"/>
            <a:ext cx="12019701" cy="117479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El cálculo se realiza sobre la base de cuatro componentes del sector del transporte aéreo de pasajeros: el número de vuelos promedio, el numero promedio mensual de pasajeros, el número máximo de pasajeros y el número de destinos</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55526" y="6292514"/>
            <a:ext cx="4430847" cy="400110"/>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Aeronáutica Civil</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55526" y="5300382"/>
            <a:ext cx="4430847"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Puntaje entre 0 y 1.</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55526" y="5766968"/>
            <a:ext cx="4430847"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8217551" y="5027317"/>
            <a:ext cx="3681705"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8217550" y="5493903"/>
            <a:ext cx="3681705"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8217549" y="6020907"/>
            <a:ext cx="3681705"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El índice de conectividad aérea determina en qué medida los departamentos están conectados a las redes mundiales de transporte aéreo de pasajeros.</a:t>
            </a:r>
            <a:endPar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8" name="Imagen 7">
            <a:extLst>
              <a:ext uri="{FF2B5EF4-FFF2-40B4-BE49-F238E27FC236}">
                <a16:creationId xmlns:a16="http://schemas.microsoft.com/office/drawing/2014/main" id="{589D4723-971D-4BD4-9A90-054ADE44D9C9}"/>
              </a:ext>
            </a:extLst>
          </p:cNvPr>
          <p:cNvPicPr>
            <a:picLocks noChangeAspect="1"/>
          </p:cNvPicPr>
          <p:nvPr/>
        </p:nvPicPr>
        <p:blipFill rotWithShape="1">
          <a:blip r:embed="rId3"/>
          <a:srcRect l="5591" t="8645" r="1832"/>
          <a:stretch/>
        </p:blipFill>
        <p:spPr>
          <a:xfrm>
            <a:off x="2521974" y="2661359"/>
            <a:ext cx="5589639" cy="2639023"/>
          </a:xfrm>
          <a:prstGeom prst="rect">
            <a:avLst/>
          </a:prstGeom>
        </p:spPr>
      </p:pic>
      <p:sp>
        <p:nvSpPr>
          <p:cNvPr id="19" name="CuadroTexto 18">
            <a:extLst>
              <a:ext uri="{FF2B5EF4-FFF2-40B4-BE49-F238E27FC236}">
                <a16:creationId xmlns:a16="http://schemas.microsoft.com/office/drawing/2014/main" id="{7B6A051B-C900-3149-0EDD-14120DA52A88}"/>
              </a:ext>
            </a:extLst>
          </p:cNvPr>
          <p:cNvSpPr txBox="1"/>
          <p:nvPr/>
        </p:nvSpPr>
        <p:spPr>
          <a:xfrm>
            <a:off x="8696314" y="2973275"/>
            <a:ext cx="3202940"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33333"/>
                </a:solidFill>
                <a:effectLst/>
                <a:uLnTx/>
                <a:uFillTx/>
                <a:latin typeface="Roboto" panose="02000000000000000000" pitchFamily="2" charset="0"/>
                <a:ea typeface="+mn-ea"/>
                <a:cs typeface="+mn-cs"/>
              </a:rPr>
              <a:t>Los cinco componentes se promedian para cada departamento, el índice genera un valor de 100 para la ciudad con el mayor índice de promedio para cada año.</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894B9E9D-768D-D8CC-7A63-970A932F5285}"/>
              </a:ext>
            </a:extLst>
          </p:cNvPr>
          <p:cNvSpPr txBox="1"/>
          <p:nvPr/>
        </p:nvSpPr>
        <p:spPr>
          <a:xfrm>
            <a:off x="5090179" y="6542996"/>
            <a:ext cx="201164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Calibri" panose="020F0502020204030204"/>
                <a:ea typeface="+mn-ea"/>
                <a:cs typeface="+mn-cs"/>
              </a:rPr>
              <a:t>Responsable: UR</a:t>
            </a:r>
          </a:p>
        </p:txBody>
      </p:sp>
    </p:spTree>
    <p:extLst>
      <p:ext uri="{BB962C8B-B14F-4D97-AF65-F5344CB8AC3E}">
        <p14:creationId xmlns:p14="http://schemas.microsoft.com/office/powerpoint/2010/main" val="3865871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ipse 9">
            <a:extLst>
              <a:ext uri="{FF2B5EF4-FFF2-40B4-BE49-F238E27FC236}">
                <a16:creationId xmlns:a16="http://schemas.microsoft.com/office/drawing/2014/main" id="{EB97F65F-B08D-4647-9A6E-0F5369CD0E87}"/>
              </a:ext>
            </a:extLst>
          </p:cNvPr>
          <p:cNvSpPr/>
          <p:nvPr/>
        </p:nvSpPr>
        <p:spPr>
          <a:xfrm>
            <a:off x="2381402" y="3592362"/>
            <a:ext cx="1591853" cy="1587124"/>
          </a:xfrm>
          <a:prstGeom prst="ellipse">
            <a:avLst/>
          </a:prstGeom>
          <a:solidFill>
            <a:srgbClr val="F1FAF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79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AA7E73B2-A82D-489A-A5A5-B48AA749FA29}"/>
              </a:ext>
            </a:extLst>
          </p:cNvPr>
          <p:cNvSpPr txBox="1"/>
          <p:nvPr/>
        </p:nvSpPr>
        <p:spPr>
          <a:xfrm>
            <a:off x="6935523" y="1952031"/>
            <a:ext cx="4827064" cy="1021883"/>
          </a:xfrm>
          <a:prstGeom prst="rect">
            <a:avLst/>
          </a:prstGeom>
          <a:solidFill>
            <a:srgbClr val="F8F8F8"/>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D7593"/>
              </a:buClr>
              <a:buSzTx/>
              <a:buFontTx/>
              <a:buNone/>
              <a:tabLst/>
              <a:defRPr/>
            </a:pPr>
            <a:r>
              <a:rPr kumimoji="0" lang="es-MX"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7</a:t>
            </a:r>
            <a:r>
              <a:rPr kumimoji="0" lang="es-MX" sz="1400" b="1" i="0" u="none" strike="noStrike" kern="1200" cap="none" spc="0" normalizeH="0" baseline="0" noProof="0" dirty="0">
                <a:ln>
                  <a:noFill/>
                </a:ln>
                <a:solidFill>
                  <a:srgbClr val="0F3F23"/>
                </a:solidFill>
                <a:effectLst/>
                <a:uLnTx/>
                <a:uFillTx/>
                <a:latin typeface="Arial" panose="020B0604020202020204" pitchFamily="34" charset="0"/>
                <a:ea typeface="+mn-ea"/>
                <a:cs typeface="Arial" panose="020B0604020202020204" pitchFamily="34" charset="0"/>
              </a:rPr>
              <a:t>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indicadores distribuidos en dos subpilares:</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Infraestructura TIC</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Capacidades TIC</a:t>
            </a:r>
          </a:p>
        </p:txBody>
      </p:sp>
      <p:cxnSp>
        <p:nvCxnSpPr>
          <p:cNvPr id="9" name="Conector recto 8">
            <a:extLst>
              <a:ext uri="{FF2B5EF4-FFF2-40B4-BE49-F238E27FC236}">
                <a16:creationId xmlns:a16="http://schemas.microsoft.com/office/drawing/2014/main" id="{A78F60D4-8863-4D0F-96B6-53B06FC5C644}"/>
              </a:ext>
            </a:extLst>
          </p:cNvPr>
          <p:cNvCxnSpPr>
            <a:cxnSpLocks/>
          </p:cNvCxnSpPr>
          <p:nvPr/>
        </p:nvCxnSpPr>
        <p:spPr>
          <a:xfrm>
            <a:off x="6499061" y="879859"/>
            <a:ext cx="0" cy="5691022"/>
          </a:xfrm>
          <a:prstGeom prst="line">
            <a:avLst/>
          </a:prstGeom>
          <a:ln w="1905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2" name="Título 1">
            <a:extLst>
              <a:ext uri="{FF2B5EF4-FFF2-40B4-BE49-F238E27FC236}">
                <a16:creationId xmlns:a16="http://schemas.microsoft.com/office/drawing/2014/main" id="{0A91310E-222C-48FC-90BF-10CFBF7CD0DE}"/>
              </a:ext>
            </a:extLst>
          </p:cNvPr>
          <p:cNvSpPr txBox="1">
            <a:spLocks/>
          </p:cNvSpPr>
          <p:nvPr/>
        </p:nvSpPr>
        <p:spPr>
          <a:xfrm>
            <a:off x="654098" y="1865428"/>
            <a:ext cx="5182782" cy="1323839"/>
          </a:xfrm>
          <a:prstGeom prst="rect">
            <a:avLst/>
          </a:prstGeom>
        </p:spPr>
        <p:txBody>
          <a:bodyPr vert="horz" lIns="91321" tIns="45661" rIns="91321" bIns="4566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4394" b="1" i="0" u="none" strike="noStrike" kern="1200" cap="none" spc="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ADOPCIÓN TIC</a:t>
            </a:r>
          </a:p>
        </p:txBody>
      </p:sp>
      <p:sp>
        <p:nvSpPr>
          <p:cNvPr id="13" name="Elipse 12">
            <a:extLst>
              <a:ext uri="{FF2B5EF4-FFF2-40B4-BE49-F238E27FC236}">
                <a16:creationId xmlns:a16="http://schemas.microsoft.com/office/drawing/2014/main" id="{341194D0-7189-43AE-AC64-8F5F56F6357C}"/>
              </a:ext>
            </a:extLst>
          </p:cNvPr>
          <p:cNvSpPr/>
          <p:nvPr/>
        </p:nvSpPr>
        <p:spPr>
          <a:xfrm>
            <a:off x="2194976" y="3323631"/>
            <a:ext cx="2050242" cy="1970061"/>
          </a:xfrm>
          <a:prstGeom prst="ellipse">
            <a:avLst/>
          </a:prstGeom>
          <a:solidFill>
            <a:schemeClr val="accent3">
              <a:lumMod val="20000"/>
              <a:lumOff val="8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793"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áfico 4" descr="Internet con relleno sólido">
            <a:extLst>
              <a:ext uri="{FF2B5EF4-FFF2-40B4-BE49-F238E27FC236}">
                <a16:creationId xmlns:a16="http://schemas.microsoft.com/office/drawing/2014/main" id="{65668371-4BD4-7B4E-92EF-E906B25CF1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6369" y="3751786"/>
            <a:ext cx="1187456" cy="1187456"/>
          </a:xfrm>
          <a:prstGeom prst="rect">
            <a:avLst/>
          </a:prstGeom>
        </p:spPr>
      </p:pic>
      <p:sp>
        <p:nvSpPr>
          <p:cNvPr id="11" name="CuadroTexto 10">
            <a:extLst>
              <a:ext uri="{FF2B5EF4-FFF2-40B4-BE49-F238E27FC236}">
                <a16:creationId xmlns:a16="http://schemas.microsoft.com/office/drawing/2014/main" id="{0BF76118-E81F-4D5E-AB04-63EDF90899CA}"/>
              </a:ext>
            </a:extLst>
          </p:cNvPr>
          <p:cNvSpPr txBox="1"/>
          <p:nvPr/>
        </p:nvSpPr>
        <p:spPr>
          <a:xfrm>
            <a:off x="6946954" y="4051396"/>
            <a:ext cx="4827067" cy="1021883"/>
          </a:xfrm>
          <a:prstGeom prst="rect">
            <a:avLst/>
          </a:prstGeom>
          <a:solidFill>
            <a:srgbClr val="F8F8F8"/>
          </a:solidFill>
          <a:ln>
            <a:noFill/>
          </a:ln>
        </p:spPr>
        <p:txBody>
          <a:bodyPr wrap="square" rtlCol="0">
            <a:spAutoFit/>
          </a:bodyPr>
          <a:lstStyle>
            <a:defPPr>
              <a:defRPr lang="es-ES"/>
            </a:defPPr>
            <a:lvl1pPr marL="285750" indent="-285750" algn="just">
              <a:lnSpc>
                <a:spcPct val="150000"/>
              </a:lnSpc>
              <a:buClr>
                <a:srgbClr val="0D7593"/>
              </a:buClr>
              <a:buFont typeface="Arial" panose="020B0604020202020204" pitchFamily="34" charset="0"/>
              <a:buChar char="•"/>
              <a:defRPr>
                <a:latin typeface="Arial" panose="020B0604020202020204" pitchFamily="34" charset="0"/>
                <a:cs typeface="Arial" panose="020B0604020202020204" pitchFamily="34" charset="0"/>
              </a:defRPr>
            </a:lvl1pPr>
          </a:lstStyle>
          <a:p>
            <a:pPr marL="285750" marR="0" lvl="0" indent="-285750" algn="just" defTabSz="914400" rtl="0" eaLnBrk="1" fontAlgn="auto" latinLnBrk="0" hangingPunct="1">
              <a:lnSpc>
                <a:spcPct val="150000"/>
              </a:lnSpc>
              <a:spcBef>
                <a:spcPts val="0"/>
              </a:spcBef>
              <a:spcAft>
                <a:spcPts val="0"/>
              </a:spcAft>
              <a:buClr>
                <a:srgbClr val="0F3F23"/>
              </a:buClr>
              <a:buSzTx/>
              <a:buFont typeface="Arial" panose="020B0604020202020204" pitchFamily="34" charset="0"/>
              <a:buChar char="•"/>
              <a:tabLst/>
              <a:defRPr/>
            </a:pPr>
            <a:r>
              <a:rPr kumimoji="0" lang="es-MX" sz="14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Se</a:t>
            </a:r>
            <a:r>
              <a:rPr kumimoji="0" lang="es-MX"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s-MX" sz="14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modifica</a:t>
            </a:r>
            <a:r>
              <a:rPr kumimoji="0" lang="es-MX"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método de cálculo de los indicadores de capacidades TIC, a partir de la categoría CINE de programas académicos.</a:t>
            </a:r>
          </a:p>
        </p:txBody>
      </p:sp>
      <p:sp>
        <p:nvSpPr>
          <p:cNvPr id="2" name="CuadroTexto 1">
            <a:extLst>
              <a:ext uri="{FF2B5EF4-FFF2-40B4-BE49-F238E27FC236}">
                <a16:creationId xmlns:a16="http://schemas.microsoft.com/office/drawing/2014/main" id="{AB4CCAA0-9707-76D1-8CE5-31BD4F20AC65}"/>
              </a:ext>
            </a:extLst>
          </p:cNvPr>
          <p:cNvSpPr txBox="1"/>
          <p:nvPr/>
        </p:nvSpPr>
        <p:spPr>
          <a:xfrm>
            <a:off x="7475319" y="1186461"/>
            <a:ext cx="3570354" cy="367827"/>
          </a:xfrm>
          <a:prstGeom prst="rect">
            <a:avLst/>
          </a:prstGeom>
          <a:solidFill>
            <a:srgbClr val="7030A0"/>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Estructura 2023</a:t>
            </a:r>
          </a:p>
        </p:txBody>
      </p:sp>
      <p:sp>
        <p:nvSpPr>
          <p:cNvPr id="3" name="CuadroTexto 2">
            <a:extLst>
              <a:ext uri="{FF2B5EF4-FFF2-40B4-BE49-F238E27FC236}">
                <a16:creationId xmlns:a16="http://schemas.microsoft.com/office/drawing/2014/main" id="{5394FFEC-4AB8-202E-58A5-A351030E9393}"/>
              </a:ext>
            </a:extLst>
          </p:cNvPr>
          <p:cNvSpPr txBox="1"/>
          <p:nvPr/>
        </p:nvSpPr>
        <p:spPr>
          <a:xfrm>
            <a:off x="7575311" y="3720337"/>
            <a:ext cx="3570354" cy="367827"/>
          </a:xfrm>
          <a:prstGeom prst="rect">
            <a:avLst/>
          </a:prstGeom>
          <a:solidFill>
            <a:srgbClr val="7030A0"/>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Cambios IDC 2023</a:t>
            </a:r>
          </a:p>
        </p:txBody>
      </p:sp>
    </p:spTree>
    <p:extLst>
      <p:ext uri="{BB962C8B-B14F-4D97-AF65-F5344CB8AC3E}">
        <p14:creationId xmlns:p14="http://schemas.microsoft.com/office/powerpoint/2010/main" val="3081869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TIC-1-1 : </a:t>
            </a:r>
            <a:r>
              <a:rPr lang="es-MX" b="1" dirty="0">
                <a:solidFill>
                  <a:schemeClr val="accent1">
                    <a:lumMod val="50000"/>
                  </a:schemeClr>
                </a:solidFill>
                <a:latin typeface="+mn-lt"/>
              </a:rPr>
              <a:t>Penetración de internet banda ancha fijo</a:t>
            </a:r>
            <a:r>
              <a:rPr lang="es-ES" b="1" dirty="0">
                <a:solidFill>
                  <a:schemeClr val="accent1">
                    <a:lumMod val="50000"/>
                  </a:schemeClr>
                </a:solidFill>
                <a:latin typeface="+mn-lt"/>
              </a:rPr>
              <a:t> </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Porcentaje de la población con suscripción a internet fijo banda ancha en el territorio</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Ministerio de Tecnologías de la Información y las Comunicaciones de Colombia, DANE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Porcentaje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el acceso de la población a internet fijo.</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63E60102-F276-E4E3-6198-3176CC9CE4B4}"/>
                  </a:ext>
                </a:extLst>
              </p:cNvPr>
              <p:cNvSpPr txBox="1"/>
              <p:nvPr/>
            </p:nvSpPr>
            <p:spPr>
              <a:xfrm>
                <a:off x="1" y="3429000"/>
                <a:ext cx="12113170" cy="490775"/>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TIC</a:t>
                </a:r>
                <a14:m>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𝐴𝑐𝑐𝑒𝑠𝑜𝑠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𝑓𝑖𝑗𝑜𝑠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𝑖𝑛𝑡𝑒𝑟𝑛𝑒𝑡</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𝑃𝑜𝑏𝑙𝑎𝑐𝑖</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ó</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oMath>
                </a14:m>
                <a:r>
                  <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mc:Choice>
        <mc:Fallback xmlns="">
          <p:sp>
            <p:nvSpPr>
              <p:cNvPr id="13" name="CuadroTexto 12">
                <a:extLst>
                  <a:ext uri="{FF2B5EF4-FFF2-40B4-BE49-F238E27FC236}">
                    <a16:creationId xmlns:a16="http://schemas.microsoft.com/office/drawing/2014/main" id="{63E60102-F276-E4E3-6198-3176CC9CE4B4}"/>
                  </a:ext>
                </a:extLst>
              </p:cNvPr>
              <p:cNvSpPr txBox="1">
                <a:spLocks noRot="1" noChangeAspect="1" noMove="1" noResize="1" noEditPoints="1" noAdjustHandles="1" noChangeArrowheads="1" noChangeShapeType="1" noTextEdit="1"/>
              </p:cNvSpPr>
              <p:nvPr/>
            </p:nvSpPr>
            <p:spPr>
              <a:xfrm>
                <a:off x="1" y="3429000"/>
                <a:ext cx="12113170" cy="490775"/>
              </a:xfrm>
              <a:prstGeom prst="rect">
                <a:avLst/>
              </a:prstGeom>
              <a:blipFill>
                <a:blip r:embed="rId2"/>
                <a:stretch>
                  <a:fillRect b="-18293"/>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4157610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TIC-1-2 : </a:t>
            </a:r>
            <a:r>
              <a:rPr lang="es-CO" b="1" dirty="0">
                <a:solidFill>
                  <a:schemeClr val="accent1">
                    <a:lumMod val="50000"/>
                  </a:schemeClr>
                </a:solidFill>
                <a:latin typeface="+mn-lt"/>
              </a:rPr>
              <a:t>Ancho de banda de Internet</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Velocidad de descarga de las conexiones a internet banda ancha en el territorio, ponderado por el número de suscriptores</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Ministerio de Tecnologías de la Información y las Comunicaciones de Colombia, DANE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000" b="0" i="0" u="none" strike="noStrike" kern="1200" cap="none" spc="0" normalizeH="0" baseline="0" noProof="0" dirty="0" err="1">
                <a:ln>
                  <a:noFill/>
                </a:ln>
                <a:solidFill>
                  <a:prstClr val="black">
                    <a:lumMod val="85000"/>
                    <a:lumOff val="15000"/>
                  </a:prstClr>
                </a:solidFill>
                <a:effectLst/>
                <a:uLnTx/>
                <a:uFillTx/>
                <a:latin typeface="Calibri" panose="020F0502020204030204"/>
                <a:ea typeface="+mn-ea"/>
                <a:cs typeface="Arial" panose="020B0604020202020204" pitchFamily="34" charset="0"/>
              </a:rPr>
              <a:t>Mbs</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el acceso de la población a internet fijo.</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63E60102-F276-E4E3-6198-3176CC9CE4B4}"/>
                  </a:ext>
                </a:extLst>
              </p:cNvPr>
              <p:cNvSpPr txBox="1"/>
              <p:nvPr/>
            </p:nvSpPr>
            <p:spPr>
              <a:xfrm>
                <a:off x="1" y="3429000"/>
                <a:ext cx="12113170" cy="529825"/>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TIC</a:t>
                </a:r>
                <a14:m>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𝑉𝑒𝑙𝑜𝑐𝑖𝑑𝑎𝑑</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𝑑𝑒𝑠𝑐𝑎𝑟𝑔𝑎</m:t>
                            </m:r>
                          </m:e>
                          <m:sub>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𝑆𝑢𝑠𝑐𝑟𝑖𝑝𝑡𝑜𝑟𝑒𝑠</m:t>
                            </m:r>
                          </m:e>
                          <m:sub>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𝑇𝑜𝑡𝑎𝑙</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𝑠𝑢𝑠𝑐𝑟𝑖𝑝𝑡𝑜𝑟𝑒𝑠</m:t>
                        </m:r>
                      </m:den>
                    </m:f>
                  </m:oMath>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63E60102-F276-E4E3-6198-3176CC9CE4B4}"/>
                  </a:ext>
                </a:extLst>
              </p:cNvPr>
              <p:cNvSpPr txBox="1">
                <a:spLocks noRot="1" noChangeAspect="1" noMove="1" noResize="1" noEditPoints="1" noAdjustHandles="1" noChangeArrowheads="1" noChangeShapeType="1" noTextEdit="1"/>
              </p:cNvSpPr>
              <p:nvPr/>
            </p:nvSpPr>
            <p:spPr>
              <a:xfrm>
                <a:off x="1" y="3429000"/>
                <a:ext cx="12113170" cy="529825"/>
              </a:xfrm>
              <a:prstGeom prst="rect">
                <a:avLst/>
              </a:prstGeom>
              <a:blipFill>
                <a:blip r:embed="rId2"/>
                <a:stretch>
                  <a:fillRect b="-10227"/>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3080830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cs typeface="Calibri"/>
              </a:rPr>
              <a:t>TIC-1-3:</a:t>
            </a:r>
            <a:r>
              <a:rPr lang="es-ES" dirty="0">
                <a:solidFill>
                  <a:schemeClr val="accent1">
                    <a:lumMod val="50000"/>
                  </a:schemeClr>
                </a:solidFill>
                <a:latin typeface="+mn-lt"/>
                <a:cs typeface="Calibri"/>
              </a:rPr>
              <a:t> </a:t>
            </a:r>
            <a:r>
              <a:rPr lang="es-ES" b="1" dirty="0">
                <a:solidFill>
                  <a:schemeClr val="accent1">
                    <a:lumMod val="50000"/>
                  </a:schemeClr>
                </a:solidFill>
                <a:latin typeface="+mn-lt"/>
                <a:cs typeface="Calibri"/>
              </a:rPr>
              <a:t> </a:t>
            </a:r>
            <a:r>
              <a:rPr lang="es-ES" dirty="0">
                <a:solidFill>
                  <a:schemeClr val="accent1">
                    <a:lumMod val="50000"/>
                  </a:schemeClr>
                </a:solidFill>
                <a:latin typeface="+mn-lt"/>
                <a:cs typeface="Calibri"/>
              </a:rPr>
              <a:t>Hogares con computador, portátil o </a:t>
            </a:r>
            <a:r>
              <a:rPr lang="es-ES" dirty="0" err="1">
                <a:solidFill>
                  <a:schemeClr val="accent1">
                    <a:lumMod val="50000"/>
                  </a:schemeClr>
                </a:solidFill>
                <a:latin typeface="+mn-lt"/>
                <a:cs typeface="Calibri"/>
              </a:rPr>
              <a:t>tablet</a:t>
            </a:r>
            <a:endParaRPr lang="es-419" b="1" dirty="0" err="1">
              <a:solidFill>
                <a:schemeClr val="accent1">
                  <a:lumMod val="50000"/>
                </a:schemeClr>
              </a:solidFill>
              <a:latin typeface="+mn-lt"/>
              <a:cs typeface="Calibri"/>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a:rPr>
              <a:t>Definición</a:t>
            </a:r>
            <a:r>
              <a:rPr kumimoji="0" lang="es-CO" sz="2100" b="0" i="0" u="none" strike="noStrike" kern="1200" cap="none" spc="0" normalizeH="0" baseline="0" noProof="0" dirty="0">
                <a:ln>
                  <a:noFill/>
                </a:ln>
                <a:solidFill>
                  <a:schemeClr val="accent1"/>
                </a:solidFill>
                <a:effectLst/>
                <a:uLnTx/>
                <a:uFillTx/>
                <a:latin typeface="Calibri" panose="020F0502020204030204"/>
                <a:ea typeface="+mn-ea"/>
                <a:cs typeface="Arial"/>
              </a:rPr>
              <a:t>:</a:t>
            </a:r>
            <a:r>
              <a:rPr lang="es-CO" sz="2100" dirty="0">
                <a:latin typeface="Calibri" panose="020F0502020204030204"/>
                <a:cs typeface="Arial"/>
              </a:rPr>
              <a:t> </a:t>
            </a:r>
            <a:r>
              <a:rPr kumimoji="0" lang="es-CO" sz="2100" b="0" i="0" u="none" strike="noStrike" kern="1200" cap="none" spc="0" normalizeH="0" baseline="0" noProof="0" dirty="0">
                <a:ln>
                  <a:noFill/>
                </a:ln>
                <a:effectLst/>
                <a:uLnTx/>
                <a:uFillTx/>
                <a:latin typeface="Calibri" panose="020F0502020204030204"/>
                <a:ea typeface="+mn-ea"/>
                <a:cs typeface="Arial"/>
              </a:rPr>
              <a:t> </a:t>
            </a:r>
            <a:r>
              <a:rPr kumimoji="0" lang="es-CO" sz="2100" b="0" i="0" u="none" strike="noStrike" kern="1200" cap="none" spc="0" normalizeH="0" baseline="0" noProof="0" dirty="0">
                <a:ln>
                  <a:noFill/>
                </a:ln>
                <a:solidFill>
                  <a:schemeClr val="tx1"/>
                </a:solidFill>
                <a:effectLst/>
                <a:uLnTx/>
                <a:uFillTx/>
                <a:latin typeface="Calibri" panose="020F0502020204030204"/>
                <a:ea typeface="+mn-ea"/>
                <a:cs typeface="Arial"/>
              </a:rPr>
              <a:t>Porcentaje de hogares que </a:t>
            </a:r>
            <a:r>
              <a:rPr lang="es-CO" sz="2100" dirty="0">
                <a:solidFill>
                  <a:schemeClr val="tx1"/>
                </a:solidFill>
                <a:latin typeface="Calibri" panose="020F0502020204030204"/>
                <a:cs typeface="Arial"/>
              </a:rPr>
              <a:t>cuentan </a:t>
            </a:r>
            <a:r>
              <a:rPr kumimoji="0" lang="es-CO" sz="2100" b="0" i="0" u="none" strike="noStrike" kern="1200" cap="none" spc="0" normalizeH="0" baseline="0" noProof="0" dirty="0">
                <a:ln>
                  <a:noFill/>
                </a:ln>
                <a:solidFill>
                  <a:schemeClr val="tx1"/>
                </a:solidFill>
                <a:effectLst/>
                <a:uLnTx/>
                <a:uFillTx/>
                <a:latin typeface="Calibri" panose="020F0502020204030204"/>
                <a:ea typeface="+mn-ea"/>
                <a:cs typeface="Arial"/>
              </a:rPr>
              <a:t>con computador</a:t>
            </a:r>
            <a:r>
              <a:rPr lang="es-CO" sz="2100" dirty="0">
                <a:solidFill>
                  <a:schemeClr val="tx1"/>
                </a:solidFill>
                <a:latin typeface="Calibri" panose="020F0502020204030204"/>
                <a:cs typeface="Arial"/>
              </a:rPr>
              <a:t>, portátil o Tablet </a:t>
            </a:r>
            <a:r>
              <a:rPr kumimoji="0" lang="es-CO" sz="2100" b="0" i="0" u="none" strike="noStrike" kern="1200" cap="none" spc="0" normalizeH="0" baseline="0" noProof="0" dirty="0">
                <a:ln>
                  <a:noFill/>
                </a:ln>
                <a:solidFill>
                  <a:schemeClr val="tx1"/>
                </a:solidFill>
                <a:effectLst/>
                <a:uLnTx/>
                <a:uFillTx/>
                <a:latin typeface="Calibri" panose="020F0502020204030204"/>
                <a:ea typeface="+mn-ea"/>
                <a:cs typeface="Arial"/>
              </a:rPr>
              <a:t>para uso doméstico.</a:t>
            </a:r>
            <a:r>
              <a:rPr lang="es-CO" sz="2100" dirty="0">
                <a:solidFill>
                  <a:schemeClr val="tx1"/>
                </a:solidFill>
                <a:latin typeface="Calibri" panose="020F0502020204030204"/>
                <a:cs typeface="Arial"/>
              </a:rPr>
              <a:t> </a:t>
            </a:r>
            <a:endParaRPr lang="es-CO" sz="2100" b="0" i="0" u="none" strike="noStrike" kern="1200" cap="none" spc="0" normalizeH="0" baseline="0" noProof="0" dirty="0">
              <a:ln>
                <a:noFill/>
              </a:ln>
              <a:solidFill>
                <a:schemeClr val="tx1"/>
              </a:solidFill>
              <a:effectLst/>
              <a:uLnTx/>
              <a:uFillTx/>
              <a:latin typeface="Calibri" panose="020F0502020204030204"/>
              <a:cs typeface="Arial" panose="020B0604020202020204" pitchFamily="34" charset="0"/>
            </a:endParaRP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a:defRPr/>
            </a:pPr>
            <a:r>
              <a:rPr lang="es-CO" sz="2000" dirty="0">
                <a:solidFill>
                  <a:schemeClr val="tx1"/>
                </a:solidFill>
                <a:latin typeface="Calibri" panose="020F0502020204030204"/>
                <a:cs typeface="Arial"/>
              </a:rPr>
              <a:t>Encuesta de calidad de vida</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28640" y="2285273"/>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Medir el acceso de la población a herramientas tecnológicas que permiten su conexión a internet.</a:t>
            </a:r>
          </a:p>
        </p:txBody>
      </p:sp>
      <p:pic>
        <p:nvPicPr>
          <p:cNvPr id="6" name="Image 6">
            <a:extLst>
              <a:ext uri="{FF2B5EF4-FFF2-40B4-BE49-F238E27FC236}">
                <a16:creationId xmlns:a16="http://schemas.microsoft.com/office/drawing/2014/main" id="{C48871D4-C6B1-43A7-1953-A24D04D0BAAF}"/>
              </a:ext>
            </a:extLst>
          </p:cNvPr>
          <p:cNvPicPr>
            <a:picLocks noChangeAspect="1"/>
          </p:cNvPicPr>
          <p:nvPr/>
        </p:nvPicPr>
        <p:blipFill>
          <a:blip r:embed="rId2"/>
          <a:stretch>
            <a:fillRect/>
          </a:stretch>
        </p:blipFill>
        <p:spPr>
          <a:xfrm>
            <a:off x="2553419" y="3008656"/>
            <a:ext cx="7861540" cy="855065"/>
          </a:xfrm>
          <a:prstGeom prst="rect">
            <a:avLst/>
          </a:prstGeom>
        </p:spPr>
      </p:pic>
    </p:spTree>
    <p:extLst>
      <p:ext uri="{BB962C8B-B14F-4D97-AF65-F5344CB8AC3E}">
        <p14:creationId xmlns:p14="http://schemas.microsoft.com/office/powerpoint/2010/main" val="1971651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cs typeface="Calibri"/>
              </a:rPr>
              <a:t>TIC-1-4:</a:t>
            </a:r>
            <a:r>
              <a:rPr lang="es-ES" dirty="0">
                <a:solidFill>
                  <a:schemeClr val="accent1">
                    <a:lumMod val="50000"/>
                  </a:schemeClr>
                </a:solidFill>
                <a:latin typeface="+mn-lt"/>
                <a:cs typeface="Calibri"/>
              </a:rPr>
              <a:t> </a:t>
            </a:r>
            <a:r>
              <a:rPr lang="es-ES" b="1" dirty="0">
                <a:solidFill>
                  <a:schemeClr val="accent1">
                    <a:lumMod val="50000"/>
                  </a:schemeClr>
                </a:solidFill>
                <a:latin typeface="+mn-lt"/>
                <a:cs typeface="Calibri"/>
              </a:rPr>
              <a:t> </a:t>
            </a:r>
            <a:r>
              <a:rPr lang="es-ES" dirty="0">
                <a:solidFill>
                  <a:schemeClr val="accent1">
                    <a:lumMod val="50000"/>
                  </a:schemeClr>
                </a:solidFill>
                <a:latin typeface="+mn-lt"/>
                <a:cs typeface="Calibri"/>
              </a:rPr>
              <a:t>Uso de internet</a:t>
            </a:r>
            <a:endParaRPr lang="es-419" b="1" dirty="0">
              <a:solidFill>
                <a:schemeClr val="accent1">
                  <a:lumMod val="50000"/>
                </a:schemeClr>
              </a:solidFill>
              <a:latin typeface="+mn-lt"/>
              <a:cs typeface="Calibri"/>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a:rPr>
              <a:t>Definició</a:t>
            </a:r>
            <a:r>
              <a:rPr kumimoji="0" lang="es-CO" sz="2100" b="1" i="0" u="none" strike="noStrike" kern="1200" cap="none" spc="0" normalizeH="0" baseline="0" noProof="0" dirty="0">
                <a:ln>
                  <a:noFill/>
                </a:ln>
                <a:solidFill>
                  <a:schemeClr val="accent1"/>
                </a:solidFill>
                <a:effectLst/>
                <a:uLnTx/>
                <a:uFillTx/>
                <a:latin typeface="Calibri" panose="020F0502020204030204"/>
                <a:ea typeface="+mn-ea"/>
                <a:cs typeface="Arial"/>
              </a:rPr>
              <a:t>n</a:t>
            </a:r>
            <a:r>
              <a:rPr kumimoji="0" lang="es-CO" sz="2100" b="0" i="0" u="none" strike="noStrike" kern="1200" cap="none" spc="0" normalizeH="0" baseline="0" noProof="0" dirty="0">
                <a:ln>
                  <a:noFill/>
                </a:ln>
                <a:solidFill>
                  <a:schemeClr val="accent1"/>
                </a:solidFill>
                <a:effectLst/>
                <a:uLnTx/>
                <a:uFillTx/>
                <a:latin typeface="Calibri" panose="020F0502020204030204"/>
                <a:ea typeface="+mn-ea"/>
                <a:cs typeface="Arial"/>
              </a:rPr>
              <a:t>:</a:t>
            </a:r>
            <a:r>
              <a:rPr lang="es-CO" sz="2100" dirty="0">
                <a:latin typeface="Calibri" panose="020F0502020204030204"/>
                <a:cs typeface="Arial"/>
              </a:rPr>
              <a:t>  </a:t>
            </a:r>
            <a:r>
              <a:rPr lang="es-CO" sz="2100" dirty="0">
                <a:solidFill>
                  <a:schemeClr val="tx1"/>
                </a:solidFill>
                <a:latin typeface="Calibri" panose="020F0502020204030204"/>
                <a:cs typeface="Arial"/>
              </a:rPr>
              <a:t>Porcentaje </a:t>
            </a:r>
            <a:r>
              <a:rPr kumimoji="0" lang="es-CO" sz="2100" b="0" i="0" u="none" strike="noStrike" kern="1200" cap="none" spc="0" normalizeH="0" baseline="0" noProof="0" dirty="0">
                <a:ln>
                  <a:noFill/>
                </a:ln>
                <a:solidFill>
                  <a:schemeClr val="tx1"/>
                </a:solidFill>
                <a:effectLst/>
                <a:uLnTx/>
                <a:uFillTx/>
                <a:latin typeface="Calibri"/>
                <a:cs typeface="Arial"/>
              </a:rPr>
              <a:t>de </a:t>
            </a:r>
            <a:r>
              <a:rPr lang="es-CO" sz="2100" dirty="0">
                <a:solidFill>
                  <a:schemeClr val="tx1"/>
                </a:solidFill>
                <a:latin typeface="Calibri"/>
                <a:cs typeface="Arial"/>
              </a:rPr>
              <a:t>la población de 5 años y mayor </a:t>
            </a:r>
            <a:r>
              <a:rPr kumimoji="0" lang="es-CO" sz="2100" b="0" i="0" u="none" strike="noStrike" kern="1200" cap="none" spc="0" normalizeH="0" baseline="0" noProof="0" dirty="0">
                <a:ln>
                  <a:noFill/>
                </a:ln>
                <a:solidFill>
                  <a:schemeClr val="tx1"/>
                </a:solidFill>
                <a:effectLst/>
                <a:uLnTx/>
                <a:uFillTx/>
                <a:latin typeface="Calibri"/>
                <a:cs typeface="Arial"/>
              </a:rPr>
              <a:t>que </a:t>
            </a:r>
            <a:r>
              <a:rPr lang="es-CO" sz="2100" dirty="0">
                <a:solidFill>
                  <a:schemeClr val="tx1"/>
                </a:solidFill>
                <a:latin typeface="Calibri"/>
                <a:cs typeface="Arial"/>
              </a:rPr>
              <a:t>usa Internet. </a:t>
            </a:r>
            <a:endParaRPr kumimoji="0" lang="es-CO" sz="21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endParaRPr lang="es-CO" sz="2000" b="0" i="0" u="none" strike="noStrike" kern="1200" cap="none" spc="0" normalizeH="0" baseline="0" noProof="0">
              <a:ln>
                <a:noFill/>
              </a:ln>
              <a:effectLst/>
              <a:uLnTx/>
              <a:uFillTx/>
              <a:latin typeface="Calibri" panose="020F0502020204030204"/>
              <a:cs typeface="Arial" panose="020B0604020202020204" pitchFamily="34" charset="0"/>
            </a:endParaRPr>
          </a:p>
          <a:p>
            <a:pPr>
              <a:defRPr/>
            </a:pPr>
            <a:r>
              <a:rPr lang="es-CO" sz="2000" dirty="0">
                <a:solidFill>
                  <a:schemeClr val="tx1"/>
                </a:solidFill>
                <a:latin typeface="Calibri" panose="020F0502020204030204"/>
                <a:cs typeface="Arial"/>
              </a:rPr>
              <a:t>Encuesta de calidad de vida</a:t>
            </a:r>
            <a:endParaRPr lang="es-CO" dirty="0">
              <a:solidFill>
                <a:schemeClr val="tx1"/>
              </a:solidFill>
              <a:ea typeface="+mn-ea"/>
            </a:endParaRP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a:rPr>
              <a:t>Objetivo</a:t>
            </a:r>
            <a:r>
              <a:rPr kumimoji="0" lang="es-CO" sz="2100" b="0" i="0" u="none" strike="noStrike" kern="1200" cap="none" spc="0" normalizeH="0" baseline="0" noProof="0" dirty="0">
                <a:ln>
                  <a:noFill/>
                </a:ln>
                <a:effectLst/>
                <a:uLnTx/>
                <a:uFillTx/>
                <a:latin typeface="Calibri" panose="020F0502020204030204"/>
                <a:ea typeface="+mn-ea"/>
                <a:cs typeface="Arial"/>
              </a:rPr>
              <a:t>:</a:t>
            </a:r>
            <a:r>
              <a:rPr lang="es-CO" sz="2100" dirty="0">
                <a:latin typeface="Calibri" panose="020F0502020204030204"/>
                <a:cs typeface="Arial"/>
              </a:rPr>
              <a:t> </a:t>
            </a:r>
            <a:r>
              <a:rPr kumimoji="0" lang="es-CO" sz="2100" b="0" i="0" u="none" strike="noStrike" kern="1200" cap="none" spc="0" normalizeH="0" baseline="0" noProof="0" dirty="0">
                <a:ln>
                  <a:noFill/>
                </a:ln>
                <a:effectLst/>
                <a:uLnTx/>
                <a:uFillTx/>
                <a:latin typeface="Calibri" panose="020F0502020204030204"/>
                <a:ea typeface="+mn-ea"/>
                <a:cs typeface="Arial"/>
              </a:rPr>
              <a:t> </a:t>
            </a:r>
            <a:r>
              <a:rPr kumimoji="0" lang="es-CO" sz="2100" b="0" i="0" u="none" strike="noStrike" kern="1200" cap="none" spc="0" normalizeH="0" baseline="0" noProof="0" dirty="0">
                <a:ln>
                  <a:noFill/>
                </a:ln>
                <a:solidFill>
                  <a:schemeClr val="tx1"/>
                </a:solidFill>
                <a:effectLst/>
                <a:uLnTx/>
                <a:uFillTx/>
                <a:latin typeface="Calibri" panose="020F0502020204030204"/>
                <a:ea typeface="+mn-ea"/>
                <a:cs typeface="Arial"/>
              </a:rPr>
              <a:t>Medir </a:t>
            </a:r>
            <a:r>
              <a:rPr lang="es-CO" sz="2100" dirty="0">
                <a:solidFill>
                  <a:schemeClr val="tx1"/>
                </a:solidFill>
                <a:latin typeface="Calibri" panose="020F0502020204030204"/>
                <a:cs typeface="Arial"/>
              </a:rPr>
              <a:t>la proporción de personas que usan internet.</a:t>
            </a:r>
            <a:endParaRPr lang="es-CO" sz="2100" b="0" i="0" u="none" strike="noStrike" kern="1200" cap="none" spc="0" normalizeH="0" baseline="0" noProof="0" dirty="0">
              <a:ln>
                <a:noFill/>
              </a:ln>
              <a:solidFill>
                <a:schemeClr val="tx1"/>
              </a:solidFill>
              <a:effectLst/>
              <a:uLnTx/>
              <a:uFillTx/>
              <a:latin typeface="Calibri" panose="020F0502020204030204"/>
              <a:cs typeface="Arial"/>
            </a:endParaRPr>
          </a:p>
        </p:txBody>
      </p:sp>
      <p:pic>
        <p:nvPicPr>
          <p:cNvPr id="6" name="Image 6">
            <a:extLst>
              <a:ext uri="{FF2B5EF4-FFF2-40B4-BE49-F238E27FC236}">
                <a16:creationId xmlns:a16="http://schemas.microsoft.com/office/drawing/2014/main" id="{5691A3CC-5ABA-1826-5D1E-4D714D74FB0B}"/>
              </a:ext>
            </a:extLst>
          </p:cNvPr>
          <p:cNvPicPr>
            <a:picLocks noChangeAspect="1"/>
          </p:cNvPicPr>
          <p:nvPr/>
        </p:nvPicPr>
        <p:blipFill>
          <a:blip r:embed="rId2"/>
          <a:stretch>
            <a:fillRect/>
          </a:stretch>
        </p:blipFill>
        <p:spPr>
          <a:xfrm>
            <a:off x="2927230" y="3339716"/>
            <a:ext cx="6265652" cy="681775"/>
          </a:xfrm>
          <a:prstGeom prst="rect">
            <a:avLst/>
          </a:prstGeom>
        </p:spPr>
      </p:pic>
    </p:spTree>
    <p:extLst>
      <p:ext uri="{BB962C8B-B14F-4D97-AF65-F5344CB8AC3E}">
        <p14:creationId xmlns:p14="http://schemas.microsoft.com/office/powerpoint/2010/main" val="3827820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TIC-2-1 : Matriculados en programas TIC </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0" y="2849314"/>
                <a:ext cx="12192000" cy="700641"/>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𝑇𝐼𝐶</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−2−1=</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𝑀𝑎𝑡𝑟𝑖𝑐𝑢𝑙𝑎𝑑𝑜𝑠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𝑝𝑟𝑜𝑔𝑟𝑎𝑚𝑎𝑠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𝑇𝐼𝐶</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𝑃𝑜𝑏𝑙𝑎𝑐𝑖𝑜𝑛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𝑒𝑛𝑡𝑟𝑒</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17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21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ñ</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𝑜𝑠</m:t>
                          </m:r>
                        </m:den>
                      </m:f>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∗100.000</m:t>
                      </m:r>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0" y="2849314"/>
                <a:ext cx="12192000" cy="700641"/>
              </a:xfrm>
              <a:prstGeom prst="rect">
                <a:avLst/>
              </a:prstGeom>
              <a:blipFill>
                <a:blip r:embed="rId3"/>
                <a:stretch>
                  <a:fillRect/>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Matriculados en programas de pregrado TIC en el departamento por cada cien mil habitantes entre 17 y 21 años</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2" y="5714589"/>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Ministerio de Educación Nacional de Colombia – SNIES, DANE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302137"/>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707886"/>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Matriculados por cada 100 mil habitantes.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1" y="525848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la generación de capacidades en capital humano TIC. </a:t>
            </a:r>
          </a:p>
        </p:txBody>
      </p:sp>
      <p:sp>
        <p:nvSpPr>
          <p:cNvPr id="13" name="CuadroTexto 12">
            <a:extLst>
              <a:ext uri="{FF2B5EF4-FFF2-40B4-BE49-F238E27FC236}">
                <a16:creationId xmlns:a16="http://schemas.microsoft.com/office/drawing/2014/main" id="{CC8CE986-8B25-4243-BA31-FCD3D035EF7C}"/>
              </a:ext>
            </a:extLst>
          </p:cNvPr>
          <p:cNvSpPr txBox="1"/>
          <p:nvPr/>
        </p:nvSpPr>
        <p:spPr>
          <a:xfrm>
            <a:off x="930937" y="3671128"/>
            <a:ext cx="108915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rPr>
              <a:t>Se definen como programas TIC a aquellos programas que pertenecen a la categoría TECNOLOGÍAS DE LA INFORMACIÓN Y LA COMUNICACIÓN (TIC) de la clasificación CINE en su campo amplio</a:t>
            </a:r>
          </a:p>
        </p:txBody>
      </p:sp>
    </p:spTree>
    <p:extLst>
      <p:ext uri="{BB962C8B-B14F-4D97-AF65-F5344CB8AC3E}">
        <p14:creationId xmlns:p14="http://schemas.microsoft.com/office/powerpoint/2010/main" val="100299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TIC-2-2 : Graduados en programas TIC</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Graduados en programas de pregrado TIC por cada cien mil habitantes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2" y="5714589"/>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Ministerio de Educación Nacional de Colombia – SNIES, DANE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053713"/>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707886"/>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Graduados por cada 100 mil habitantes.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1" y="527311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las capacidades actuales de capital humano TIC. </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4C012A0D-F6AF-3F71-8321-344FD674C560}"/>
                  </a:ext>
                </a:extLst>
              </p:cNvPr>
              <p:cNvSpPr txBox="1"/>
              <p:nvPr/>
            </p:nvSpPr>
            <p:spPr>
              <a:xfrm>
                <a:off x="0" y="2600890"/>
                <a:ext cx="12192000" cy="642933"/>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𝑇𝐼𝐶</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−2−2=</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𝐺𝑟𝑎𝑑𝑢𝑎𝑑𝑜𝑠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𝑝𝑟𝑜𝑔𝑟𝑎𝑚𝑎𝑠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𝑇𝐼𝐶</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𝑃𝑜𝑏𝑙𝑎𝑐𝑖</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ó</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∗100.000</m:t>
                      </m:r>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4C012A0D-F6AF-3F71-8321-344FD674C560}"/>
                  </a:ext>
                </a:extLst>
              </p:cNvPr>
              <p:cNvSpPr txBox="1">
                <a:spLocks noRot="1" noChangeAspect="1" noMove="1" noResize="1" noEditPoints="1" noAdjustHandles="1" noChangeArrowheads="1" noChangeShapeType="1" noTextEdit="1"/>
              </p:cNvSpPr>
              <p:nvPr/>
            </p:nvSpPr>
            <p:spPr>
              <a:xfrm>
                <a:off x="0" y="2600890"/>
                <a:ext cx="12192000" cy="642933"/>
              </a:xfrm>
              <a:prstGeom prst="rect">
                <a:avLst/>
              </a:prstGeom>
              <a:blipFill>
                <a:blip r:embed="rId2"/>
                <a:stretch>
                  <a:fillRect/>
                </a:stretch>
              </a:blipFill>
              <a:ln>
                <a:solidFill>
                  <a:schemeClr val="tx1"/>
                </a:solidFill>
              </a:ln>
            </p:spPr>
            <p:txBody>
              <a:bodyPr/>
              <a:lstStyle/>
              <a:p>
                <a:r>
                  <a:rPr lang="es-CO">
                    <a:noFill/>
                  </a:rPr>
                  <a:t> </a:t>
                </a:r>
              </a:p>
            </p:txBody>
          </p:sp>
        </mc:Fallback>
      </mc:AlternateContent>
      <p:sp>
        <p:nvSpPr>
          <p:cNvPr id="14" name="CuadroTexto 13">
            <a:extLst>
              <a:ext uri="{FF2B5EF4-FFF2-40B4-BE49-F238E27FC236}">
                <a16:creationId xmlns:a16="http://schemas.microsoft.com/office/drawing/2014/main" id="{CB666099-4A3C-BBA7-3086-9C5F8B80C76D}"/>
              </a:ext>
            </a:extLst>
          </p:cNvPr>
          <p:cNvSpPr txBox="1"/>
          <p:nvPr/>
        </p:nvSpPr>
        <p:spPr>
          <a:xfrm>
            <a:off x="883920" y="3566429"/>
            <a:ext cx="108915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rPr>
              <a:t>Se definen como programas TIC a aquellos programas que pertenecen a la categoría TECNOLOGÍAS DE LA INFORMACIÓN Y LA COMUNICACIÓN (TIC) de la clasificación CINE en su campo amplio</a:t>
            </a:r>
          </a:p>
        </p:txBody>
      </p:sp>
    </p:spTree>
    <p:extLst>
      <p:ext uri="{BB962C8B-B14F-4D97-AF65-F5344CB8AC3E}">
        <p14:creationId xmlns:p14="http://schemas.microsoft.com/office/powerpoint/2010/main" val="164382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INS-1-1 Gestión de recursos</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86149" y="3364412"/>
                <a:ext cx="12019701" cy="720000"/>
              </a:xfrm>
              <a:prstGeom prst="rect">
                <a:avLst/>
              </a:prstGeom>
              <a:noFill/>
              <a:ln>
                <a:solidFill>
                  <a:schemeClr val="tx1"/>
                </a:solidFill>
              </a:ln>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𝐼𝑁𝑆</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11=</m:t>
                      </m:r>
                      <m:d>
                        <m:d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𝑀𝑜𝑣</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𝑟𝑒𝑐𝑢𝑟𝑠𝑜𝑠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𝐸𝑗𝑒𝑐</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𝑟𝑒𝑐𝑢𝑟𝑠𝑜𝑠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𝑅𝑒𝑐𝑎𝑢𝑑𝑜</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𝑖𝑛𝑠𝑡𝑟</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𝑜𝑟𝑑</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𝑡𝑒𝑟𝑟𝑖𝑡𝑜𝑟𝑖𝑎𝑙</m:t>
                          </m:r>
                        </m:e>
                      </m:d>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𝐼𝑛𝑣𝑒𝑟𝑠𝑖</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ó</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sub>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num>
                        <m:den>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𝐼𝑛𝑣𝑒𝑟𝑠𝑖</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ó</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𝑡𝑜𝑡𝑎𝑙</m:t>
                          </m:r>
                        </m:den>
                      </m:f>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86149" y="3364412"/>
                <a:ext cx="12019701" cy="720000"/>
              </a:xfrm>
              <a:prstGeom prst="rect">
                <a:avLst/>
              </a:prstGeom>
              <a:blipFill>
                <a:blip r:embed="rId2"/>
                <a:stretch>
                  <a:fillRect/>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117479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Suma ponderada de los puntajes obtenidos por los departamentos en las categorías de movilización de recursos, ejecución de recursos y recaudo a través de instrumentos de ordenamiento territorial de la medición de desempeño municipal.</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5145833"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edición de desempeño departamental – DNP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Recursos de inversión - </a:t>
            </a:r>
            <a:r>
              <a:rPr kumimoji="0" lang="es-CO" sz="20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MinHacienda</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514583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Puntaje entre 0 y 300.</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5145832"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Evaluar la gestión, composición y ejecución del gasto público.</a:t>
            </a:r>
          </a:p>
        </p:txBody>
      </p:sp>
    </p:spTree>
    <p:extLst>
      <p:ext uri="{BB962C8B-B14F-4D97-AF65-F5344CB8AC3E}">
        <p14:creationId xmlns:p14="http://schemas.microsoft.com/office/powerpoint/2010/main" val="1838166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TIC-2-3 : Programas TIC </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Número de programas TIC como proporción del total de instituciones de educación superior</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Ministerio de Educación Nacional de Colombia – SNIES, DANE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8" y="2151626"/>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Número de programas.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las condiciones habilitantes para formar capital humano TIC.</a:t>
            </a: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E99577AB-5F09-4FBC-CBBF-EAC16F130349}"/>
                  </a:ext>
                </a:extLst>
              </p:cNvPr>
              <p:cNvSpPr txBox="1"/>
              <p:nvPr/>
            </p:nvSpPr>
            <p:spPr>
              <a:xfrm>
                <a:off x="25189" y="2695304"/>
                <a:ext cx="12192000" cy="693075"/>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𝑇𝐼𝐶</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−2−3=</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𝑃𝑟𝑜𝑔𝑟𝑎𝑚𝑎𝑠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𝑇𝐼𝐶</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𝑇𝑜𝑡𝑎𝑙</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𝑖𝑛𝑠𝑡𝑖𝑡𝑢𝑐𝑖𝑜𝑛𝑒𝑠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𝑒𝑑𝑢𝑐𝑎𝑐𝑖</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ó</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𝑠𝑢𝑝𝑒𝑟𝑖𝑜𝑟</m:t>
                          </m:r>
                        </m:den>
                      </m:f>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CuadroTexto 13">
                <a:extLst>
                  <a:ext uri="{FF2B5EF4-FFF2-40B4-BE49-F238E27FC236}">
                    <a16:creationId xmlns:a16="http://schemas.microsoft.com/office/drawing/2014/main" id="{E99577AB-5F09-4FBC-CBBF-EAC16F130349}"/>
                  </a:ext>
                </a:extLst>
              </p:cNvPr>
              <p:cNvSpPr txBox="1">
                <a:spLocks noRot="1" noChangeAspect="1" noMove="1" noResize="1" noEditPoints="1" noAdjustHandles="1" noChangeArrowheads="1" noChangeShapeType="1" noTextEdit="1"/>
              </p:cNvSpPr>
              <p:nvPr/>
            </p:nvSpPr>
            <p:spPr>
              <a:xfrm>
                <a:off x="25189" y="2695304"/>
                <a:ext cx="12192000" cy="693075"/>
              </a:xfrm>
              <a:prstGeom prst="rect">
                <a:avLst/>
              </a:prstGeom>
              <a:blipFill>
                <a:blip r:embed="rId3"/>
                <a:stretch>
                  <a:fillRect/>
                </a:stretch>
              </a:blipFill>
              <a:ln>
                <a:solidFill>
                  <a:schemeClr val="tx1"/>
                </a:solidFill>
              </a:ln>
            </p:spPr>
            <p:txBody>
              <a:bodyPr/>
              <a:lstStyle/>
              <a:p>
                <a:r>
                  <a:rPr lang="es-CO">
                    <a:noFill/>
                  </a:rPr>
                  <a:t> </a:t>
                </a:r>
              </a:p>
            </p:txBody>
          </p:sp>
        </mc:Fallback>
      </mc:AlternateContent>
      <p:sp>
        <p:nvSpPr>
          <p:cNvPr id="15" name="CuadroTexto 14">
            <a:extLst>
              <a:ext uri="{FF2B5EF4-FFF2-40B4-BE49-F238E27FC236}">
                <a16:creationId xmlns:a16="http://schemas.microsoft.com/office/drawing/2014/main" id="{A2ED4336-71A5-CC34-77A9-BFF8AF63D9E8}"/>
              </a:ext>
            </a:extLst>
          </p:cNvPr>
          <p:cNvSpPr txBox="1"/>
          <p:nvPr/>
        </p:nvSpPr>
        <p:spPr>
          <a:xfrm>
            <a:off x="883920" y="3566429"/>
            <a:ext cx="108915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rPr>
              <a:t>Se definen como programas TIC a aquellos programas que pertenecen a la categoría TECNOLOGÍAS DE LA INFORMACIÓN Y LA COMUNICACIÓN (TIC) de la clasificación CINE en su campo amplio</a:t>
            </a:r>
          </a:p>
        </p:txBody>
      </p:sp>
    </p:spTree>
    <p:extLst>
      <p:ext uri="{BB962C8B-B14F-4D97-AF65-F5344CB8AC3E}">
        <p14:creationId xmlns:p14="http://schemas.microsoft.com/office/powerpoint/2010/main" val="247214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ipse 10">
            <a:extLst>
              <a:ext uri="{FF2B5EF4-FFF2-40B4-BE49-F238E27FC236}">
                <a16:creationId xmlns:a16="http://schemas.microsoft.com/office/drawing/2014/main" id="{EA7DC4ED-F822-4AE2-A0EB-5819926BECBF}"/>
              </a:ext>
            </a:extLst>
          </p:cNvPr>
          <p:cNvSpPr/>
          <p:nvPr/>
        </p:nvSpPr>
        <p:spPr>
          <a:xfrm>
            <a:off x="2445373" y="3501802"/>
            <a:ext cx="1607107" cy="1607107"/>
          </a:xfrm>
          <a:prstGeom prst="ellipse">
            <a:avLst/>
          </a:prstGeom>
          <a:solidFill>
            <a:schemeClr val="accent3">
              <a:lumMod val="20000"/>
              <a:lumOff val="8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793" b="0" i="0" u="none" strike="noStrike" kern="1200" cap="none" spc="0" normalizeH="0" baseline="0" noProof="0">
              <a:ln>
                <a:noFill/>
              </a:ln>
              <a:solidFill>
                <a:srgbClr val="208ABA"/>
              </a:solidFill>
              <a:effectLst/>
              <a:uLnTx/>
              <a:uFillTx/>
              <a:latin typeface="Calibri" panose="020F0502020204030204"/>
              <a:ea typeface="+mn-ea"/>
              <a:cs typeface="+mn-cs"/>
            </a:endParaRPr>
          </a:p>
        </p:txBody>
      </p:sp>
      <p:sp>
        <p:nvSpPr>
          <p:cNvPr id="3" name="Título 2"/>
          <p:cNvSpPr>
            <a:spLocks noGrp="1"/>
          </p:cNvSpPr>
          <p:nvPr>
            <p:ph type="title"/>
          </p:nvPr>
        </p:nvSpPr>
        <p:spPr>
          <a:xfrm>
            <a:off x="-1533396" y="2973678"/>
            <a:ext cx="9699543" cy="597164"/>
          </a:xfrm>
        </p:spPr>
        <p:txBody>
          <a:bodyPr>
            <a:noAutofit/>
          </a:bodyPr>
          <a:lstStyle/>
          <a:p>
            <a:pPr algn="ctr">
              <a:buClr>
                <a:srgbClr val="0D6775"/>
              </a:buClr>
            </a:pPr>
            <a:r>
              <a:rPr lang="es-CO" sz="5378" b="1" dirty="0">
                <a:solidFill>
                  <a:srgbClr val="7030A0"/>
                </a:solidFill>
                <a:latin typeface="Calibri" panose="020F0502020204030204" pitchFamily="34" charset="0"/>
                <a:cs typeface="Calibri" panose="020F0502020204030204" pitchFamily="34" charset="0"/>
              </a:rPr>
              <a:t>SOSTENIBILIDAD </a:t>
            </a:r>
            <a:br>
              <a:rPr lang="es-CO" sz="5378" b="1" dirty="0">
                <a:solidFill>
                  <a:srgbClr val="7030A0"/>
                </a:solidFill>
                <a:latin typeface="Calibri" panose="020F0502020204030204" pitchFamily="34" charset="0"/>
                <a:cs typeface="Calibri" panose="020F0502020204030204" pitchFamily="34" charset="0"/>
              </a:rPr>
            </a:br>
            <a:r>
              <a:rPr lang="es-CO" sz="5378" b="1" dirty="0">
                <a:solidFill>
                  <a:srgbClr val="7030A0"/>
                </a:solidFill>
                <a:latin typeface="Calibri" panose="020F0502020204030204" pitchFamily="34" charset="0"/>
                <a:cs typeface="Calibri" panose="020F0502020204030204" pitchFamily="34" charset="0"/>
              </a:rPr>
              <a:t>AMBIENTAL</a:t>
            </a:r>
          </a:p>
        </p:txBody>
      </p:sp>
      <p:sp>
        <p:nvSpPr>
          <p:cNvPr id="4" name="CuadroTexto 3">
            <a:extLst>
              <a:ext uri="{FF2B5EF4-FFF2-40B4-BE49-F238E27FC236}">
                <a16:creationId xmlns:a16="http://schemas.microsoft.com/office/drawing/2014/main" id="{377D2BA9-AD94-4858-BC3D-DABAB02AFE06}"/>
              </a:ext>
            </a:extLst>
          </p:cNvPr>
          <p:cNvSpPr txBox="1"/>
          <p:nvPr/>
        </p:nvSpPr>
        <p:spPr>
          <a:xfrm>
            <a:off x="6161476" y="3429000"/>
            <a:ext cx="5345088" cy="1991379"/>
          </a:xfrm>
          <a:prstGeom prst="rect">
            <a:avLst/>
          </a:prstGeom>
          <a:solidFill>
            <a:srgbClr val="EFF3F0">
              <a:alpha val="40000"/>
            </a:srgbClr>
          </a:solidFill>
        </p:spPr>
        <p:txBody>
          <a:bodyPr wrap="square" rtlCol="0">
            <a:spAutoFit/>
          </a:bodyPr>
          <a:lstStyle>
            <a:defPPr>
              <a:defRPr lang="es-ES"/>
            </a:defPPr>
            <a:lvl1pPr marL="285750" indent="-285750" algn="just">
              <a:lnSpc>
                <a:spcPct val="150000"/>
              </a:lnSpc>
              <a:buClr>
                <a:srgbClr val="0D7593"/>
              </a:buClr>
              <a:buFont typeface="Arial" panose="020B0604020202020204" pitchFamily="34" charset="0"/>
              <a:buChar char="•"/>
              <a:defRPr>
                <a:latin typeface="Arial" panose="020B0604020202020204" pitchFamily="34" charset="0"/>
                <a:cs typeface="Arial" panose="020B0604020202020204" pitchFamily="34" charset="0"/>
              </a:defRPr>
            </a:lvl1pPr>
          </a:lstStyle>
          <a:p>
            <a:pPr marL="285750" marR="0" lvl="0" indent="-285750" algn="just" defTabSz="914400" rtl="0" eaLnBrk="1" fontAlgn="auto" latinLnBrk="0" hangingPunct="1">
              <a:lnSpc>
                <a:spcPct val="150000"/>
              </a:lnSpc>
              <a:spcBef>
                <a:spcPts val="0"/>
              </a:spcBef>
              <a:spcAft>
                <a:spcPts val="0"/>
              </a:spcAft>
              <a:buClr>
                <a:srgbClr val="0D7593"/>
              </a:buClr>
              <a:buSzTx/>
              <a:buFont typeface="Arial" panose="020B0604020202020204" pitchFamily="34" charset="0"/>
              <a:buChar char="•"/>
              <a:tabLst/>
              <a:defRPr/>
            </a:pPr>
            <a:r>
              <a:rPr lang="es-CO" sz="1400" b="1" dirty="0">
                <a:solidFill>
                  <a:schemeClr val="accent1"/>
                </a:solidFill>
              </a:rPr>
              <a:t>Se reemplazan </a:t>
            </a:r>
            <a:r>
              <a:rPr lang="es-CO" sz="1400" dirty="0"/>
              <a:t>los indicadores </a:t>
            </a:r>
            <a:r>
              <a:rPr kumimoji="0" lang="es-CO" sz="1400" b="1" i="0" u="none" strike="noStrike" kern="1200" cap="none" spc="0" normalizeH="0" baseline="0" noProof="0" dirty="0">
                <a:ln>
                  <a:noFill/>
                </a:ln>
                <a:solidFill>
                  <a:srgbClr val="152441"/>
                </a:solidFill>
                <a:effectLst/>
                <a:uLnTx/>
                <a:uFillTx/>
                <a:latin typeface="Arial" panose="020B0604020202020204" pitchFamily="34" charset="0"/>
                <a:ea typeface="+mn-ea"/>
                <a:cs typeface="Arial" panose="020B0604020202020204" pitchFamily="34" charset="0"/>
              </a:rPr>
              <a:t>empresas certificadas ISO14001 </a:t>
            </a:r>
            <a:r>
              <a:rPr kumimoji="0" lang="es-CO" sz="1400" i="0" u="none" strike="noStrike" kern="1200" cap="none" spc="0" normalizeH="0" baseline="0" noProof="0" dirty="0">
                <a:ln>
                  <a:noFill/>
                </a:ln>
                <a:solidFill>
                  <a:srgbClr val="152441"/>
                </a:solidFill>
                <a:effectLst/>
                <a:uLnTx/>
                <a:uFillTx/>
                <a:latin typeface="Arial" panose="020B0604020202020204" pitchFamily="34" charset="0"/>
                <a:ea typeface="+mn-ea"/>
                <a:cs typeface="Arial" panose="020B0604020202020204" pitchFamily="34" charset="0"/>
              </a:rPr>
              <a:t>por </a:t>
            </a:r>
            <a:r>
              <a:rPr kumimoji="0" lang="es-CO" sz="1400" b="1" i="0" u="none" strike="noStrike" kern="1200" cap="none" spc="0" normalizeH="0" baseline="0" noProof="0" dirty="0">
                <a:ln>
                  <a:noFill/>
                </a:ln>
                <a:solidFill>
                  <a:srgbClr val="152441"/>
                </a:solidFill>
                <a:effectLst/>
                <a:uLnTx/>
                <a:uFillTx/>
                <a:latin typeface="Arial" panose="020B0604020202020204" pitchFamily="34" charset="0"/>
                <a:ea typeface="+mn-ea"/>
                <a:cs typeface="Arial" panose="020B0604020202020204" pitchFamily="34" charset="0"/>
              </a:rPr>
              <a:t>negocios verdes</a:t>
            </a:r>
            <a:r>
              <a:rPr kumimoji="0" lang="es-CO" sz="1400" b="0" i="1" u="none" strike="noStrike" kern="1200" cap="none" spc="0" normalizeH="0" baseline="0" noProof="0" dirty="0">
                <a:ln>
                  <a:noFill/>
                </a:ln>
                <a:solidFill>
                  <a:srgbClr val="152441"/>
                </a:solidFill>
                <a:effectLst/>
                <a:uLnTx/>
                <a:uFillTx/>
                <a:latin typeface="Arial" panose="020B0604020202020204" pitchFamily="34" charset="0"/>
                <a:ea typeface="+mn-ea"/>
                <a:cs typeface="Arial" panose="020B0604020202020204" pitchFamily="34" charset="0"/>
              </a:rPr>
              <a:t> y </a:t>
            </a:r>
            <a:r>
              <a:rPr lang="es-CO" sz="1400" b="1" dirty="0">
                <a:solidFill>
                  <a:srgbClr val="152441"/>
                </a:solidFill>
              </a:rPr>
              <a:t>disposición adecuada de residuos sólidos </a:t>
            </a:r>
            <a:r>
              <a:rPr lang="es-CO" sz="1400" dirty="0">
                <a:solidFill>
                  <a:srgbClr val="152441"/>
                </a:solidFill>
              </a:rPr>
              <a:t>por el indicador </a:t>
            </a:r>
            <a:r>
              <a:rPr lang="es-CO" sz="1400" b="1" dirty="0">
                <a:solidFill>
                  <a:srgbClr val="152441"/>
                </a:solidFill>
              </a:rPr>
              <a:t>vida útil del sitio de disposición final de residuos sólidos</a:t>
            </a:r>
            <a:r>
              <a:rPr lang="es-CO" sz="1400" dirty="0">
                <a:solidFill>
                  <a:srgbClr val="152441"/>
                </a:solidFill>
              </a:rPr>
              <a:t>.</a:t>
            </a:r>
          </a:p>
          <a:p>
            <a:pPr marL="285750" marR="0" lvl="0" indent="-285750" algn="just" defTabSz="914400" rtl="0" eaLnBrk="1" fontAlgn="auto" latinLnBrk="0" hangingPunct="1">
              <a:lnSpc>
                <a:spcPct val="150000"/>
              </a:lnSpc>
              <a:spcBef>
                <a:spcPts val="0"/>
              </a:spcBef>
              <a:spcAft>
                <a:spcPts val="0"/>
              </a:spcAft>
              <a:buClr>
                <a:srgbClr val="0D7593"/>
              </a:buClr>
              <a:buSzTx/>
              <a:buFont typeface="Arial" panose="020B0604020202020204" pitchFamily="34" charset="0"/>
              <a:buChar char="•"/>
              <a:tabLst/>
              <a:defRPr/>
            </a:pPr>
            <a:r>
              <a:rPr kumimoji="0" lang="es-CO" sz="1400" b="1" i="0" u="none" strike="noStrike" kern="1200" cap="none" spc="0" normalizeH="0" baseline="0" noProof="0" dirty="0">
                <a:ln>
                  <a:noFill/>
                </a:ln>
                <a:solidFill>
                  <a:srgbClr val="152441"/>
                </a:solidFill>
                <a:effectLst/>
                <a:uLnTx/>
                <a:uFillTx/>
                <a:latin typeface="Arial" panose="020B0604020202020204" pitchFamily="34" charset="0"/>
                <a:ea typeface="+mn-ea"/>
                <a:cs typeface="Arial" panose="020B0604020202020204" pitchFamily="34" charset="0"/>
              </a:rPr>
              <a:t>Se modifica </a:t>
            </a:r>
            <a:r>
              <a:rPr kumimoji="0" lang="es-CO" sz="1400" i="0" u="none" strike="noStrike" kern="1200" cap="none" spc="0" normalizeH="0" baseline="0" noProof="0" dirty="0">
                <a:ln>
                  <a:noFill/>
                </a:ln>
                <a:solidFill>
                  <a:srgbClr val="152441"/>
                </a:solidFill>
                <a:effectLst/>
                <a:uLnTx/>
                <a:uFillTx/>
                <a:latin typeface="Arial" panose="020B0604020202020204" pitchFamily="34" charset="0"/>
                <a:ea typeface="+mn-ea"/>
                <a:cs typeface="Arial" panose="020B0604020202020204" pitchFamily="34" charset="0"/>
              </a:rPr>
              <a:t>la fórmula de hectáreas de bosque deforestadas con el </a:t>
            </a:r>
            <a:r>
              <a:rPr lang="es-CO" sz="1400" dirty="0">
                <a:solidFill>
                  <a:srgbClr val="152441"/>
                </a:solidFill>
              </a:rPr>
              <a:t>Índice de Ciudades Modernas.</a:t>
            </a:r>
            <a:endParaRPr kumimoji="0" lang="es-CO" sz="1400" b="1" i="0" u="none" strike="noStrike" kern="1200" cap="none" spc="0" normalizeH="0" baseline="0" noProof="0" dirty="0">
              <a:ln>
                <a:noFill/>
              </a:ln>
              <a:solidFill>
                <a:srgbClr val="152441"/>
              </a:solidFill>
              <a:effectLst/>
              <a:uLnTx/>
              <a:uFillTx/>
              <a:latin typeface="Arial" panose="020B0604020202020204" pitchFamily="34" charset="0"/>
              <a:ea typeface="+mn-ea"/>
              <a:cs typeface="Arial" panose="020B0604020202020204" pitchFamily="34" charset="0"/>
            </a:endParaRPr>
          </a:p>
        </p:txBody>
      </p:sp>
      <p:sp>
        <p:nvSpPr>
          <p:cNvPr id="8" name="CuadroTexto 7">
            <a:extLst>
              <a:ext uri="{FF2B5EF4-FFF2-40B4-BE49-F238E27FC236}">
                <a16:creationId xmlns:a16="http://schemas.microsoft.com/office/drawing/2014/main" id="{AA7E73B2-A82D-489A-A5A5-B48AA749FA29}"/>
              </a:ext>
            </a:extLst>
          </p:cNvPr>
          <p:cNvSpPr txBox="1"/>
          <p:nvPr/>
        </p:nvSpPr>
        <p:spPr>
          <a:xfrm>
            <a:off x="6326164" y="1700417"/>
            <a:ext cx="5180400" cy="1021883"/>
          </a:xfrm>
          <a:prstGeom prst="rect">
            <a:avLst/>
          </a:prstGeom>
          <a:solidFill>
            <a:srgbClr val="EFF3F0"/>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4472C4"/>
              </a:buClr>
              <a:buSzTx/>
              <a:buFontTx/>
              <a:buNone/>
              <a:tabLst/>
              <a:defRPr/>
            </a:pPr>
            <a:r>
              <a:rPr kumimoji="0" lang="es-MX"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7</a:t>
            </a:r>
            <a:r>
              <a:rPr kumimoji="0" lang="es-MX" sz="1400" b="1" i="0" u="none" strike="noStrike" kern="1200" cap="none" spc="0" normalizeH="0" baseline="0" noProof="0" dirty="0">
                <a:ln>
                  <a:noFill/>
                </a:ln>
                <a:solidFill>
                  <a:srgbClr val="0A6789"/>
                </a:solidFill>
                <a:effectLst/>
                <a:uLnTx/>
                <a:uFillTx/>
                <a:latin typeface="Arial" panose="020B0604020202020204" pitchFamily="34" charset="0"/>
                <a:ea typeface="+mn-ea"/>
                <a:cs typeface="Arial" panose="020B0604020202020204" pitchFamily="34" charset="0"/>
              </a:rPr>
              <a:t>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indicadores distribuidos en </a:t>
            </a:r>
            <a:r>
              <a:rPr kumimoji="0" lang="es-MX"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2 subpilares</a:t>
            </a:r>
            <a:r>
              <a:rPr kumimoji="0" lang="es-MX" sz="1400" b="0" i="1" u="none" strike="noStrike" kern="1200" cap="none" spc="0" normalizeH="0" baseline="0" noProof="0" dirty="0">
                <a:ln>
                  <a:noFill/>
                </a:ln>
                <a:solidFill>
                  <a:srgbClr val="0F3F23"/>
                </a:solidFill>
                <a:effectLst/>
                <a:uLnTx/>
                <a:uFillTx/>
                <a:latin typeface="Arial" panose="020B0604020202020204" pitchFamily="34" charset="0"/>
                <a:ea typeface="+mn-ea"/>
                <a:cs typeface="Arial" panose="020B0604020202020204" pitchFamily="34" charset="0"/>
              </a:rPr>
              <a:t>:</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Activos naturales</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Gestión ambiental y del riesgo</a:t>
            </a:r>
          </a:p>
        </p:txBody>
      </p:sp>
      <p:cxnSp>
        <p:nvCxnSpPr>
          <p:cNvPr id="9" name="Conector recto 8">
            <a:extLst>
              <a:ext uri="{FF2B5EF4-FFF2-40B4-BE49-F238E27FC236}">
                <a16:creationId xmlns:a16="http://schemas.microsoft.com/office/drawing/2014/main" id="{A78F60D4-8863-4D0F-96B6-53B06FC5C644}"/>
              </a:ext>
            </a:extLst>
          </p:cNvPr>
          <p:cNvCxnSpPr>
            <a:cxnSpLocks/>
          </p:cNvCxnSpPr>
          <p:nvPr/>
        </p:nvCxnSpPr>
        <p:spPr>
          <a:xfrm>
            <a:off x="5875606" y="597619"/>
            <a:ext cx="0" cy="5563834"/>
          </a:xfrm>
          <a:prstGeom prst="line">
            <a:avLst/>
          </a:prstGeom>
          <a:ln w="19050">
            <a:solidFill>
              <a:srgbClr val="7030A0"/>
            </a:solidFill>
            <a:prstDash val="sysDot"/>
          </a:ln>
        </p:spPr>
        <p:style>
          <a:lnRef idx="1">
            <a:schemeClr val="accent1"/>
          </a:lnRef>
          <a:fillRef idx="0">
            <a:schemeClr val="accent1"/>
          </a:fillRef>
          <a:effectRef idx="0">
            <a:schemeClr val="accent1"/>
          </a:effectRef>
          <a:fontRef idx="minor">
            <a:schemeClr val="tx1"/>
          </a:fontRef>
        </p:style>
      </p:cxnSp>
      <p:pic>
        <p:nvPicPr>
          <p:cNvPr id="10" name="Gráfico 9" descr="Open hand with plant con relleno sólido">
            <a:extLst>
              <a:ext uri="{FF2B5EF4-FFF2-40B4-BE49-F238E27FC236}">
                <a16:creationId xmlns:a16="http://schemas.microsoft.com/office/drawing/2014/main" id="{DD5E2C74-3639-704B-951A-60D13C7315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93597" y="3848155"/>
            <a:ext cx="914400" cy="914400"/>
          </a:xfrm>
          <a:prstGeom prst="rect">
            <a:avLst/>
          </a:prstGeom>
        </p:spPr>
      </p:pic>
      <p:sp>
        <p:nvSpPr>
          <p:cNvPr id="2" name="CuadroTexto 1">
            <a:extLst>
              <a:ext uri="{FF2B5EF4-FFF2-40B4-BE49-F238E27FC236}">
                <a16:creationId xmlns:a16="http://schemas.microsoft.com/office/drawing/2014/main" id="{F3BDAA5F-B178-433F-3F03-3E74B2215C29}"/>
              </a:ext>
            </a:extLst>
          </p:cNvPr>
          <p:cNvSpPr txBox="1"/>
          <p:nvPr/>
        </p:nvSpPr>
        <p:spPr>
          <a:xfrm>
            <a:off x="7475319" y="1186461"/>
            <a:ext cx="3570354" cy="367827"/>
          </a:xfrm>
          <a:prstGeom prst="rect">
            <a:avLst/>
          </a:prstGeom>
          <a:solidFill>
            <a:srgbClr val="7030A0"/>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Estructura 2023</a:t>
            </a:r>
          </a:p>
        </p:txBody>
      </p:sp>
      <p:sp>
        <p:nvSpPr>
          <p:cNvPr id="7" name="CuadroTexto 6">
            <a:extLst>
              <a:ext uri="{FF2B5EF4-FFF2-40B4-BE49-F238E27FC236}">
                <a16:creationId xmlns:a16="http://schemas.microsoft.com/office/drawing/2014/main" id="{09BA9491-CE33-8B14-3E79-B2993C058EAA}"/>
              </a:ext>
            </a:extLst>
          </p:cNvPr>
          <p:cNvSpPr txBox="1"/>
          <p:nvPr/>
        </p:nvSpPr>
        <p:spPr>
          <a:xfrm>
            <a:off x="7475319" y="2985601"/>
            <a:ext cx="3570354" cy="367827"/>
          </a:xfrm>
          <a:prstGeom prst="rect">
            <a:avLst/>
          </a:prstGeom>
          <a:solidFill>
            <a:srgbClr val="7030A0"/>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Cambios IDC 2023</a:t>
            </a:r>
          </a:p>
        </p:txBody>
      </p:sp>
    </p:spTree>
    <p:extLst>
      <p:ext uri="{BB962C8B-B14F-4D97-AF65-F5344CB8AC3E}">
        <p14:creationId xmlns:p14="http://schemas.microsoft.com/office/powerpoint/2010/main" val="2143213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AMB-1-1 : Hectáreas de bosque deforestadas</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86149" y="3364412"/>
                <a:ext cx="12105851" cy="371512"/>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𝐴𝑀𝐵</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−1−1=</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𝑃𝑟𝑜𝑚𝑒𝑑𝑖𝑜</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𝑆𝑢𝑝𝑒𝑟𝑓𝑖𝑐𝑖𝑒</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𝑑𝑒𝑓𝑜𝑟𝑒𝑠𝑡𝑎𝑐𝑖</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ó</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sub>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𝑚𝑢𝑛𝑖𝑐𝑖𝑝𝑖</m:t>
                          </m:r>
                          <m:sSub>
                            <m:sSub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𝑜𝑠</m:t>
                              </m:r>
                            </m:e>
                            <m:sub>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sub>
                      </m:sSub>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86149" y="3364412"/>
                <a:ext cx="12105851" cy="371512"/>
              </a:xfrm>
              <a:prstGeom prst="rect">
                <a:avLst/>
              </a:prstGeom>
              <a:blipFill>
                <a:blip r:embed="rId2"/>
                <a:stretch>
                  <a:fillRect b="-20635"/>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Variación de la superficie cubierta por bosque natural, en una determinada unidad espacial de referencia, entre el año inicial y el año final</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Índice de </a:t>
            </a:r>
            <a:r>
              <a:rPr lang="es-CO" sz="2000" dirty="0">
                <a:solidFill>
                  <a:prstClr val="black">
                    <a:lumMod val="85000"/>
                    <a:lumOff val="15000"/>
                  </a:prstClr>
                </a:solidFill>
                <a:latin typeface="Calibri" panose="020F0502020204030204"/>
              </a:rPr>
              <a:t>Ciudades Modernas - </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DNP</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Hectáreas.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Si.</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Medir la deforestación en el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territorio con el objetivo de identificar los activos naturales con los que cuentan los departamentos.</a:t>
            </a:r>
          </a:p>
        </p:txBody>
      </p:sp>
    </p:spTree>
    <p:extLst>
      <p:ext uri="{BB962C8B-B14F-4D97-AF65-F5344CB8AC3E}">
        <p14:creationId xmlns:p14="http://schemas.microsoft.com/office/powerpoint/2010/main" val="251275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AMB-1-2 : Áreas protegidas</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86148" y="3364412"/>
                <a:ext cx="12105851" cy="644600"/>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𝐴𝑀𝐵</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𝐻𝑒𝑐𝑡</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á</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𝑟𝑒𝑎𝑠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𝑝𝑟𝑜𝑡𝑒𝑔𝑖𝑑𝑎𝑠</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𝐻𝑒𝑐𝑡</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á</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𝑟𝑒𝑎𝑠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𝑑𝑒𝑙</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𝑡𝑒𝑟𝑟𝑖𝑡𝑜𝑟𝑖𝑜</m:t>
                          </m:r>
                        </m:den>
                      </m:f>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86148" y="3364412"/>
                <a:ext cx="12105851" cy="644600"/>
              </a:xfrm>
              <a:prstGeom prst="rect">
                <a:avLst/>
              </a:prstGeom>
              <a:blipFill>
                <a:blip r:embed="rId3"/>
                <a:stretch>
                  <a:fillRect/>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 de áreas protegidas con respecto al área territorial total</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Registro Único Nacional de Áreas Protegidas (RUNAP), DNP - </a:t>
            </a:r>
            <a:r>
              <a:rPr kumimoji="0" lang="pt-BR" sz="2000" b="0" i="0" u="none" strike="noStrike" kern="1200" cap="none" spc="0" normalizeH="0" baseline="0" noProof="0" dirty="0" err="1">
                <a:ln>
                  <a:noFill/>
                </a:ln>
                <a:solidFill>
                  <a:prstClr val="black">
                    <a:lumMod val="85000"/>
                    <a:lumOff val="15000"/>
                  </a:prstClr>
                </a:solidFill>
                <a:effectLst/>
                <a:uLnTx/>
                <a:uFillTx/>
                <a:latin typeface="Calibri" panose="020F0502020204030204"/>
                <a:ea typeface="+mn-ea"/>
                <a:cs typeface="Arial" panose="020B0604020202020204" pitchFamily="34" charset="0"/>
              </a:rPr>
              <a:t>Terridata</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Medir la proporción de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las áreas protegidas con el objetivo de identificar los activos naturales con los que cuentan las ciudades.</a:t>
            </a:r>
          </a:p>
        </p:txBody>
      </p:sp>
    </p:spTree>
    <p:extLst>
      <p:ext uri="{BB962C8B-B14F-4D97-AF65-F5344CB8AC3E}">
        <p14:creationId xmlns:p14="http://schemas.microsoft.com/office/powerpoint/2010/main" val="2742639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AMB-1-3 : </a:t>
            </a:r>
            <a:r>
              <a:rPr lang="es-MX" b="1" dirty="0">
                <a:solidFill>
                  <a:schemeClr val="accent1">
                    <a:lumMod val="50000"/>
                  </a:schemeClr>
                </a:solidFill>
                <a:latin typeface="+mn-lt"/>
              </a:rPr>
              <a:t>Emisiones de CO2 de fuentes fijas</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Emisiones de dióxido de carbono expresadas en toneladas provenientes de la electricidad y el gas natural consumidos por el sector residencial y no residencial</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120428" y="5513077"/>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Superservicios – SUI, Intergovermental Panel on Climate Change – IPCC</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9" y="2359032"/>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120428"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Toneladas.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120428"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120428" y="3001807"/>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Si.</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120427" y="3468393"/>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120426" y="3995397"/>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Si.</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Captar la generación de gases de efecto invernadero. </a:t>
            </a:r>
          </a:p>
        </p:txBody>
      </p:sp>
      <p:sp>
        <p:nvSpPr>
          <p:cNvPr id="14" name="CuadroTexto 13">
            <a:extLst>
              <a:ext uri="{FF2B5EF4-FFF2-40B4-BE49-F238E27FC236}">
                <a16:creationId xmlns:a16="http://schemas.microsoft.com/office/drawing/2014/main" id="{88243427-FEF9-6A62-A75A-BBB2D8CDD8E9}"/>
              </a:ext>
            </a:extLst>
          </p:cNvPr>
          <p:cNvSpPr txBox="1"/>
          <p:nvPr/>
        </p:nvSpPr>
        <p:spPr>
          <a:xfrm>
            <a:off x="5349240" y="2881587"/>
            <a:ext cx="6446520" cy="3139321"/>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Se toma el consumo de energía eléctrica y se multiplica por el ponderador de toneladas de emisiones de CO2 para energía eléctrica.</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Se toma el consumo de gas eléctrica y se multiplica por el ponderador de toneladas de emisiones de CO2 para gas natural.</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Se suma el total de emisiones de C02 por consumo de energía eléctrica y por consumo de gas natural.</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Se divide el total de toneladas de emisiones de CO2 de fuentes fijas por el total de la población del departamento.</a:t>
            </a:r>
          </a:p>
          <a:p>
            <a:pPr marR="0" lvl="0" algn="just" defTabSz="914400" rtl="0" eaLnBrk="1" fontAlgn="auto" latinLnBrk="0" hangingPunct="1">
              <a:lnSpc>
                <a:spcPct val="100000"/>
              </a:lnSpc>
              <a:spcBef>
                <a:spcPts val="0"/>
              </a:spcBef>
              <a:spcAft>
                <a:spcPts val="0"/>
              </a:spcAft>
              <a:buClrTx/>
              <a:buSzTx/>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953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 AMB-2-1 : Negocios verdes</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9853" y="3364412"/>
                <a:ext cx="12201853" cy="701474"/>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𝐴𝑀𝐵</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𝑇𝑜𝑡𝑎𝑙</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𝑛𝑒𝑔𝑜𝑐𝑖𝑜𝑠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𝑣𝑒𝑟𝑑𝑒𝑠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𝑐𝑟𝑒𝑎𝑑𝑜𝑠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𝑒𝑙</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𝑑𝑒𝑝𝑎𝑟𝑡𝑎𝑚𝑒𝑛𝑡𝑜</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𝑜𝑐𝑖𝑒𝑑𝑎𝑑𝑒𝑠</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𝑒𝑚𝑝𝑟𝑒𝑠𝑎𝑟𝑖𝑎𝑙𝑒𝑠</m:t>
                          </m:r>
                        </m:den>
                      </m:f>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9853" y="3364412"/>
                <a:ext cx="12201853" cy="701474"/>
              </a:xfrm>
              <a:prstGeom prst="rect">
                <a:avLst/>
              </a:prstGeom>
              <a:blipFill>
                <a:blip r:embed="rId2"/>
                <a:stretch>
                  <a:fillRect/>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72672" y="1527921"/>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Proporción del tejido empresarial que se dedica a líneas verdes</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454256"/>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Ministerio de Ambiente y Desarrollo Sostenible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Proporción.</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60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la inclusión por parte de las empresas </a:t>
            </a:r>
            <a:r>
              <a:rPr lang="es-CO" sz="2100" dirty="0">
                <a:solidFill>
                  <a:prstClr val="black"/>
                </a:solidFill>
                <a:latin typeface="Calibri" panose="020F0502020204030204"/>
              </a:rPr>
              <a:t>en</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negocios con líneas verdes.</a:t>
            </a:r>
          </a:p>
        </p:txBody>
      </p:sp>
    </p:spTree>
    <p:extLst>
      <p:ext uri="{BB962C8B-B14F-4D97-AF65-F5344CB8AC3E}">
        <p14:creationId xmlns:p14="http://schemas.microsoft.com/office/powerpoint/2010/main" val="3084067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b="1" dirty="0">
                <a:solidFill>
                  <a:schemeClr val="accent1">
                    <a:lumMod val="50000"/>
                  </a:schemeClr>
                </a:solidFill>
                <a:latin typeface="+mn-lt"/>
              </a:rPr>
              <a:t>AMB</a:t>
            </a:r>
            <a:r>
              <a:rPr lang="es-ES" dirty="0">
                <a:solidFill>
                  <a:schemeClr val="accent1">
                    <a:lumMod val="50000"/>
                  </a:schemeClr>
                </a:solidFill>
                <a:latin typeface="+mn-lt"/>
              </a:rPr>
              <a:t>-2</a:t>
            </a:r>
            <a:r>
              <a:rPr lang="es-ES" b="1" dirty="0">
                <a:solidFill>
                  <a:schemeClr val="accent1">
                    <a:lumMod val="50000"/>
                  </a:schemeClr>
                </a:solidFill>
                <a:latin typeface="+mn-lt"/>
              </a:rPr>
              <a:t>-2: Inversión en servicios ambientales</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86149" y="1135378"/>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Descripción</a:t>
            </a:r>
            <a:r>
              <a:rPr lang="es-CO" sz="2100" dirty="0">
                <a:solidFill>
                  <a:schemeClr val="accent1"/>
                </a:solidFill>
                <a:latin typeface="+mn-lt"/>
              </a:rPr>
              <a:t>:</a:t>
            </a:r>
            <a:r>
              <a:rPr lang="es-CO" sz="2100" dirty="0">
                <a:solidFill>
                  <a:schemeClr val="tx1"/>
                </a:solidFill>
                <a:latin typeface="+mn-lt"/>
              </a:rPr>
              <a:t>Inversión per cápita en servicios ambientales (excepto la dirigida a la promoción de negocios verdes) por departamento.</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546643" y="4303455"/>
            <a:ext cx="6140760" cy="2554545"/>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Fuente:</a:t>
            </a:r>
            <a:r>
              <a:rPr lang="es-CO" sz="2000" dirty="0">
                <a:solidFill>
                  <a:schemeClr val="tx1">
                    <a:lumMod val="85000"/>
                    <a:lumOff val="15000"/>
                  </a:schemeClr>
                </a:solidFill>
                <a:latin typeface="+mn-lt"/>
              </a:rPr>
              <a:t>  </a:t>
            </a:r>
          </a:p>
          <a:p>
            <a:r>
              <a:rPr lang="es-CO" sz="2000" dirty="0">
                <a:solidFill>
                  <a:schemeClr val="tx1"/>
                </a:solidFill>
                <a:latin typeface="+mn-lt"/>
              </a:rPr>
              <a:t>Gastos de inversión de las entidades territoriales, FUT-Ministerio de Hacienda</a:t>
            </a:r>
          </a:p>
          <a:p>
            <a:r>
              <a:rPr lang="es-CO" sz="2000" dirty="0">
                <a:solidFill>
                  <a:schemeClr val="tx1"/>
                </a:solidFill>
                <a:latin typeface="+mn-lt"/>
              </a:rPr>
              <a:t>Para Bogotá se cambia el nombre del departamento Cundinamarca por Bogotá para que Cundinamarca no sume lo de Bogotá. Se toman los compromisos. Se debe sumar lo que invierten las gobernaciones y las alcaldías.</a:t>
            </a:r>
          </a:p>
          <a:p>
            <a:r>
              <a:rPr lang="es-CO" sz="2000" dirty="0">
                <a:solidFill>
                  <a:schemeClr val="tx1"/>
                </a:solidFill>
                <a:latin typeface="+mn-lt"/>
              </a:rPr>
              <a:t>Población total-DANE</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024752"/>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Fórmula de cálculo:</a:t>
            </a:r>
            <a:endParaRPr lang="es-CO" sz="2000" dirty="0">
              <a:solidFill>
                <a:schemeClr val="tx1"/>
              </a:solidFill>
              <a:latin typeface="+mn-lt"/>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546643" y="3311322"/>
            <a:ext cx="6140760"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Unidad de medida:</a:t>
            </a:r>
            <a:r>
              <a:rPr lang="es-CO" sz="2000" b="1" dirty="0">
                <a:solidFill>
                  <a:schemeClr val="tx1">
                    <a:lumMod val="85000"/>
                    <a:lumOff val="15000"/>
                  </a:schemeClr>
                </a:solidFill>
                <a:latin typeface="+mn-lt"/>
              </a:rPr>
              <a:t> </a:t>
            </a:r>
            <a:r>
              <a:rPr lang="es-CO" sz="2000" dirty="0">
                <a:solidFill>
                  <a:schemeClr val="tx1">
                    <a:lumMod val="85000"/>
                    <a:lumOff val="15000"/>
                  </a:schemeClr>
                </a:solidFill>
                <a:latin typeface="+mn-lt"/>
              </a:rPr>
              <a:t>Miles de pesos</a:t>
            </a:r>
            <a:endParaRPr lang="es-CO" sz="2000" dirty="0">
              <a:solidFill>
                <a:schemeClr val="tx1"/>
              </a:solidFill>
              <a:latin typeface="+mn-lt"/>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546643" y="3777908"/>
            <a:ext cx="6140760"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Periodicidad: </a:t>
            </a:r>
            <a:r>
              <a:rPr lang="es-CO" sz="2000" dirty="0">
                <a:solidFill>
                  <a:schemeClr val="tx1"/>
                </a:solidFill>
                <a:latin typeface="+mn-lt"/>
              </a:rPr>
              <a:t>Anual</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840721" y="4362498"/>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Variable inversa: </a:t>
            </a:r>
            <a:r>
              <a:rPr lang="es-CO" sz="2000" dirty="0">
                <a:solidFill>
                  <a:schemeClr val="tx1"/>
                </a:solidFill>
                <a:latin typeface="+mn-lt"/>
              </a:rPr>
              <a:t>No</a:t>
            </a: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840720" y="4829084"/>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¿Tiene casos de No aplica?: </a:t>
            </a:r>
            <a:r>
              <a:rPr lang="es-CO" sz="2000" dirty="0">
                <a:solidFill>
                  <a:schemeClr val="tx1"/>
                </a:solidFill>
                <a:latin typeface="+mn-lt"/>
              </a:rPr>
              <a:t>No</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840719" y="5356088"/>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Requiere imputación: </a:t>
            </a:r>
            <a:r>
              <a:rPr lang="es-CO" sz="2000" dirty="0">
                <a:solidFill>
                  <a:schemeClr val="tx1"/>
                </a:solidFill>
                <a:latin typeface="+mn-lt"/>
              </a:rPr>
              <a:t>No</a:t>
            </a:r>
          </a:p>
        </p:txBody>
      </p:sp>
      <p:sp>
        <p:nvSpPr>
          <p:cNvPr id="37" name="CuadroTexto 36">
            <a:extLst>
              <a:ext uri="{FF2B5EF4-FFF2-40B4-BE49-F238E27FC236}">
                <a16:creationId xmlns:a16="http://schemas.microsoft.com/office/drawing/2014/main" id="{2F7F4796-FEAA-B617-4DEC-376F0F93677D}"/>
              </a:ext>
            </a:extLst>
          </p:cNvPr>
          <p:cNvSpPr txBox="1"/>
          <p:nvPr/>
        </p:nvSpPr>
        <p:spPr>
          <a:xfrm>
            <a:off x="68776" y="635012"/>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Objetivo</a:t>
            </a:r>
            <a:r>
              <a:rPr lang="es-CO" sz="2100" dirty="0">
                <a:solidFill>
                  <a:schemeClr val="tx1">
                    <a:lumMod val="85000"/>
                    <a:lumOff val="15000"/>
                  </a:schemeClr>
                </a:solidFill>
                <a:latin typeface="+mn-lt"/>
              </a:rPr>
              <a:t>: Evaluar el cumplimiento de las metas en materia de inversión ambiental del departamento.</a:t>
            </a:r>
            <a:endParaRPr lang="es-CO" sz="2100" dirty="0">
              <a:solidFill>
                <a:schemeClr val="tx1"/>
              </a:solidFill>
              <a:latin typeface="+mn-lt"/>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A384FF3-72D6-139F-6612-953410593502}"/>
                  </a:ext>
                </a:extLst>
              </p:cNvPr>
              <p:cNvSpPr txBox="1"/>
              <p:nvPr/>
            </p:nvSpPr>
            <p:spPr>
              <a:xfrm>
                <a:off x="2333297" y="2500240"/>
                <a:ext cx="8374103" cy="677686"/>
              </a:xfrm>
              <a:prstGeom prst="rect">
                <a:avLst/>
              </a:prstGeom>
              <a:noFill/>
              <a:ln>
                <a:solidFill>
                  <a:schemeClr val="tx1"/>
                </a:solidFill>
              </a:ln>
            </p:spPr>
            <p:txBody>
              <a:bodyPr wrap="square" lIns="0" tIns="0" rIns="0" bIns="0" rtlCol="0">
                <a:spAutoFit/>
              </a:bodyPr>
              <a:lstStyle/>
              <a:p>
                <a:r>
                  <a:rPr lang="es-ES" sz="2800" b="0" dirty="0"/>
                  <a:t>AMB</a:t>
                </a:r>
                <a14:m>
                  <m:oMath xmlns:m="http://schemas.openxmlformats.org/officeDocument/2006/math">
                    <m:r>
                      <a:rPr lang="es-ES" sz="2800" i="1">
                        <a:latin typeface="Cambria Math" panose="02040503050406030204" pitchFamily="18" charset="0"/>
                      </a:rPr>
                      <m:t>2</m:t>
                    </m:r>
                    <m:r>
                      <a:rPr lang="es-ES" sz="2800" b="0" i="1" smtClean="0">
                        <a:latin typeface="Cambria Math" panose="02040503050406030204" pitchFamily="18" charset="0"/>
                      </a:rPr>
                      <m:t>2</m:t>
                    </m:r>
                    <m:r>
                      <a:rPr lang="es-CO" sz="2800" b="0" i="1" smtClean="0">
                        <a:latin typeface="Cambria Math" panose="02040503050406030204" pitchFamily="18" charset="0"/>
                      </a:rPr>
                      <m:t>=</m:t>
                    </m:r>
                    <m:f>
                      <m:fPr>
                        <m:ctrlPr>
                          <a:rPr lang="es-CO" sz="2800" b="0" i="1" smtClean="0">
                            <a:latin typeface="Cambria Math" panose="02040503050406030204" pitchFamily="18" charset="0"/>
                          </a:rPr>
                        </m:ctrlPr>
                      </m:fPr>
                      <m:num>
                        <m:r>
                          <a:rPr lang="es-ES" sz="2800" b="0" i="1" smtClean="0">
                            <a:latin typeface="Cambria Math" panose="02040503050406030204" pitchFamily="18" charset="0"/>
                          </a:rPr>
                          <m:t>𝐼𝑛𝑣𝑒𝑟𝑠𝑖</m:t>
                        </m:r>
                        <m:r>
                          <a:rPr lang="es-ES" sz="2800" i="1">
                            <a:latin typeface="Cambria Math" panose="02040503050406030204" pitchFamily="18" charset="0"/>
                          </a:rPr>
                          <m:t>ó</m:t>
                        </m:r>
                        <m:r>
                          <a:rPr lang="es-ES" sz="2800" b="0" i="1" smtClean="0">
                            <a:latin typeface="Cambria Math" panose="02040503050406030204" pitchFamily="18" charset="0"/>
                          </a:rPr>
                          <m:t>𝑛</m:t>
                        </m:r>
                        <m:r>
                          <a:rPr lang="es-ES" sz="2800" b="0" i="1" smtClean="0">
                            <a:latin typeface="Cambria Math" panose="02040503050406030204" pitchFamily="18" charset="0"/>
                          </a:rPr>
                          <m:t> </m:t>
                        </m:r>
                        <m:r>
                          <a:rPr lang="es-ES" sz="2800" b="0" i="1" smtClean="0">
                            <a:latin typeface="Cambria Math" panose="02040503050406030204" pitchFamily="18" charset="0"/>
                          </a:rPr>
                          <m:t>𝑒𝑛</m:t>
                        </m:r>
                        <m:r>
                          <a:rPr lang="es-ES" sz="2800" b="0" i="1" smtClean="0">
                            <a:latin typeface="Cambria Math" panose="02040503050406030204" pitchFamily="18" charset="0"/>
                          </a:rPr>
                          <m:t> </m:t>
                        </m:r>
                        <m:r>
                          <a:rPr lang="es-ES" sz="2800" b="0" i="1" smtClean="0">
                            <a:latin typeface="Cambria Math" panose="02040503050406030204" pitchFamily="18" charset="0"/>
                          </a:rPr>
                          <m:t>𝑆𝑒𝑟𝑣𝑖𝑐𝑖𝑜𝑠</m:t>
                        </m:r>
                        <m:r>
                          <a:rPr lang="es-ES" sz="2800" b="0" i="1" smtClean="0">
                            <a:latin typeface="Cambria Math" panose="02040503050406030204" pitchFamily="18" charset="0"/>
                          </a:rPr>
                          <m:t> </m:t>
                        </m:r>
                        <m:r>
                          <a:rPr lang="es-ES" sz="2800" b="0" i="1" smtClean="0">
                            <a:latin typeface="Cambria Math" panose="02040503050406030204" pitchFamily="18" charset="0"/>
                          </a:rPr>
                          <m:t>𝑎𝑚𝑏𝑖𝑒𝑛𝑡𝑎𝑙𝑒𝑠</m:t>
                        </m:r>
                      </m:num>
                      <m:den>
                        <m:r>
                          <a:rPr lang="es-ES" sz="2800" b="0" i="1" smtClean="0">
                            <a:latin typeface="Cambria Math" panose="02040503050406030204" pitchFamily="18" charset="0"/>
                          </a:rPr>
                          <m:t>𝑃𝑜𝑏𝑙𝑎𝑐𝑖</m:t>
                        </m:r>
                        <m:r>
                          <a:rPr lang="es-ES" sz="2800" i="1">
                            <a:latin typeface="Cambria Math" panose="02040503050406030204" pitchFamily="18" charset="0"/>
                          </a:rPr>
                          <m:t>ó</m:t>
                        </m:r>
                        <m:r>
                          <a:rPr lang="es-ES" sz="2800" b="0" i="1" smtClean="0">
                            <a:latin typeface="Cambria Math" panose="02040503050406030204" pitchFamily="18" charset="0"/>
                          </a:rPr>
                          <m:t>𝑛</m:t>
                        </m:r>
                        <m:r>
                          <a:rPr lang="es-ES" sz="2800" b="0" i="1" smtClean="0">
                            <a:latin typeface="Cambria Math" panose="02040503050406030204" pitchFamily="18" charset="0"/>
                          </a:rPr>
                          <m:t> </m:t>
                        </m:r>
                        <m:r>
                          <a:rPr lang="es-ES" sz="2800" b="0" i="1" smtClean="0">
                            <a:latin typeface="Cambria Math" panose="02040503050406030204" pitchFamily="18" charset="0"/>
                          </a:rPr>
                          <m:t>𝑑𝑒𝑙</m:t>
                        </m:r>
                        <m:r>
                          <a:rPr lang="es-MX" sz="2800" b="0" i="1" smtClean="0">
                            <a:latin typeface="Cambria Math" panose="02040503050406030204" pitchFamily="18" charset="0"/>
                          </a:rPr>
                          <m:t> </m:t>
                        </m:r>
                        <m:r>
                          <a:rPr lang="es-MX" sz="2800" b="0" i="1" smtClean="0">
                            <a:latin typeface="Cambria Math" panose="02040503050406030204" pitchFamily="18" charset="0"/>
                          </a:rPr>
                          <m:t>𝑑𝑒𝑝𝑎𝑟𝑡𝑎𝑚𝑒𝑛𝑡𝑜</m:t>
                        </m:r>
                      </m:den>
                    </m:f>
                  </m:oMath>
                </a14:m>
                <a:endParaRPr lang="es-CO" sz="2800" dirty="0"/>
              </a:p>
            </p:txBody>
          </p:sp>
        </mc:Choice>
        <mc:Fallback xmlns="">
          <p:sp>
            <p:nvSpPr>
              <p:cNvPr id="14" name="CuadroTexto 13">
                <a:extLst>
                  <a:ext uri="{FF2B5EF4-FFF2-40B4-BE49-F238E27FC236}">
                    <a16:creationId xmlns:a16="http://schemas.microsoft.com/office/drawing/2014/main" id="{DA384FF3-72D6-139F-6612-953410593502}"/>
                  </a:ext>
                </a:extLst>
              </p:cNvPr>
              <p:cNvSpPr txBox="1">
                <a:spLocks noRot="1" noChangeAspect="1" noMove="1" noResize="1" noEditPoints="1" noAdjustHandles="1" noChangeArrowheads="1" noChangeShapeType="1" noTextEdit="1"/>
              </p:cNvSpPr>
              <p:nvPr/>
            </p:nvSpPr>
            <p:spPr>
              <a:xfrm>
                <a:off x="2333297" y="2500240"/>
                <a:ext cx="8374103" cy="677686"/>
              </a:xfrm>
              <a:prstGeom prst="rect">
                <a:avLst/>
              </a:prstGeom>
              <a:blipFill>
                <a:blip r:embed="rId3"/>
                <a:stretch>
                  <a:fillRect l="-2545" b="-11504"/>
                </a:stretch>
              </a:blipFill>
              <a:ln>
                <a:solidFill>
                  <a:schemeClr val="tx1"/>
                </a:solidFill>
              </a:ln>
            </p:spPr>
            <p:txBody>
              <a:bodyPr/>
              <a:lstStyle/>
              <a:p>
                <a:r>
                  <a:rPr lang="es-MX">
                    <a:noFill/>
                  </a:rPr>
                  <a:t> </a:t>
                </a:r>
              </a:p>
            </p:txBody>
          </p:sp>
        </mc:Fallback>
      </mc:AlternateContent>
      <p:sp>
        <p:nvSpPr>
          <p:cNvPr id="2" name="CuadroTexto 1">
            <a:extLst>
              <a:ext uri="{FF2B5EF4-FFF2-40B4-BE49-F238E27FC236}">
                <a16:creationId xmlns:a16="http://schemas.microsoft.com/office/drawing/2014/main" id="{18275A21-DBF9-914B-A852-D8A896B901D7}"/>
              </a:ext>
            </a:extLst>
          </p:cNvPr>
          <p:cNvSpPr txBox="1"/>
          <p:nvPr/>
        </p:nvSpPr>
        <p:spPr>
          <a:xfrm>
            <a:off x="2383971" y="179614"/>
            <a:ext cx="184731" cy="369332"/>
          </a:xfrm>
          <a:prstGeom prst="rect">
            <a:avLst/>
          </a:prstGeom>
          <a:noFill/>
        </p:spPr>
        <p:txBody>
          <a:bodyPr wrap="none" rtlCol="0">
            <a:spAutoFit/>
          </a:bodyPr>
          <a:lstStyle/>
          <a:p>
            <a:endParaRPr lang="es-CO" dirty="0"/>
          </a:p>
        </p:txBody>
      </p:sp>
      <p:sp>
        <p:nvSpPr>
          <p:cNvPr id="15" name="CuadroTexto 14">
            <a:extLst>
              <a:ext uri="{FF2B5EF4-FFF2-40B4-BE49-F238E27FC236}">
                <a16:creationId xmlns:a16="http://schemas.microsoft.com/office/drawing/2014/main" id="{79236E8A-91F3-024F-C28A-C2AE25E1C157}"/>
              </a:ext>
            </a:extLst>
          </p:cNvPr>
          <p:cNvSpPr txBox="1"/>
          <p:nvPr/>
        </p:nvSpPr>
        <p:spPr>
          <a:xfrm>
            <a:off x="6553867" y="6525535"/>
            <a:ext cx="2011640" cy="338554"/>
          </a:xfrm>
          <a:prstGeom prst="rect">
            <a:avLst/>
          </a:prstGeom>
          <a:noFill/>
        </p:spPr>
        <p:txBody>
          <a:bodyPr wrap="square">
            <a:spAutoFit/>
          </a:bodyPr>
          <a:lstStyle/>
          <a:p>
            <a:pPr algn="ctr"/>
            <a:r>
              <a:rPr lang="es-CO" sz="1600" b="1" dirty="0">
                <a:solidFill>
                  <a:schemeClr val="tx1"/>
                </a:solidFill>
                <a:latin typeface="+mn-lt"/>
              </a:rPr>
              <a:t>Responsable: CPC</a:t>
            </a:r>
            <a:endParaRPr lang="es-CO" sz="1600" b="1" dirty="0"/>
          </a:p>
        </p:txBody>
      </p:sp>
    </p:spTree>
    <p:extLst>
      <p:ext uri="{BB962C8B-B14F-4D97-AF65-F5344CB8AC3E}">
        <p14:creationId xmlns:p14="http://schemas.microsoft.com/office/powerpoint/2010/main" val="601353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AMB-2-3 : </a:t>
            </a:r>
            <a:r>
              <a:rPr lang="es-MX" dirty="0">
                <a:solidFill>
                  <a:schemeClr val="accent1">
                    <a:lumMod val="50000"/>
                  </a:schemeClr>
                </a:solidFill>
                <a:latin typeface="+mn-lt"/>
              </a:rPr>
              <a:t>Vida útil del sitio de d</a:t>
            </a:r>
            <a:r>
              <a:rPr lang="es-MX" b="1" dirty="0">
                <a:solidFill>
                  <a:schemeClr val="accent1">
                    <a:lumMod val="50000"/>
                  </a:schemeClr>
                </a:solidFill>
                <a:latin typeface="+mn-lt"/>
              </a:rPr>
              <a:t>isposición final de residuos sólidos</a:t>
            </a:r>
            <a:r>
              <a:rPr lang="es-ES" b="1" dirty="0">
                <a:solidFill>
                  <a:schemeClr val="accent1">
                    <a:lumMod val="50000"/>
                  </a:schemeClr>
                </a:solidFill>
                <a:latin typeface="+mn-lt"/>
              </a:rPr>
              <a:t> </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1" y="3429504"/>
                <a:ext cx="12192000" cy="380873"/>
              </a:xfrm>
              <a:prstGeom prst="rect">
                <a:avLst/>
              </a:prstGeom>
              <a:noFill/>
              <a:ln>
                <a:solidFill>
                  <a:schemeClr val="tx1"/>
                </a:solidFill>
              </a:ln>
            </p:spPr>
            <p:txBody>
              <a:bodyPr wrap="square" lIns="0" tIns="0" rIns="0" bIns="0" rtlCol="0">
                <a:spAutoFit/>
              </a:bodyPr>
              <a:lstStyle/>
              <a:p>
                <a:pPr lvl="0">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𝐴𝑀𝐵</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−2−3=</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𝑃𝑟𝑜𝑚𝑒𝑑𝑖𝑜</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lang="es-ES" sz="2200" i="1">
                              <a:solidFill>
                                <a:prstClr val="black"/>
                              </a:solidFill>
                              <a:latin typeface="Cambria Math" panose="02040503050406030204" pitchFamily="18" charset="0"/>
                            </a:rPr>
                            <m:t>𝑉𝑖𝑑𝑎</m:t>
                          </m:r>
                          <m:r>
                            <a:rPr lang="es-ES" sz="2200" i="1">
                              <a:solidFill>
                                <a:prstClr val="black"/>
                              </a:solidFill>
                              <a:latin typeface="Cambria Math" panose="02040503050406030204" pitchFamily="18" charset="0"/>
                            </a:rPr>
                            <m:t> ú</m:t>
                          </m:r>
                          <m:r>
                            <a:rPr lang="es-ES" sz="2200" i="1">
                              <a:solidFill>
                                <a:prstClr val="black"/>
                              </a:solidFill>
                              <a:latin typeface="Cambria Math" panose="02040503050406030204" pitchFamily="18" charset="0"/>
                            </a:rPr>
                            <m:t>𝑡𝑖𝑙</m:t>
                          </m:r>
                          <m:r>
                            <a:rPr lang="es-ES" sz="2200" i="1">
                              <a:solidFill>
                                <a:prstClr val="black"/>
                              </a:solidFill>
                              <a:latin typeface="Cambria Math" panose="02040503050406030204" pitchFamily="18" charset="0"/>
                            </a:rPr>
                            <m:t> </m:t>
                          </m:r>
                          <m:r>
                            <a:rPr lang="es-ES" sz="2200" i="1">
                              <a:solidFill>
                                <a:prstClr val="black"/>
                              </a:solidFill>
                              <a:latin typeface="Cambria Math" panose="02040503050406030204" pitchFamily="18" charset="0"/>
                            </a:rPr>
                            <m:t>𝑑𝑒𝑙</m:t>
                          </m:r>
                          <m:r>
                            <a:rPr lang="es-ES" sz="2200" i="1">
                              <a:solidFill>
                                <a:prstClr val="black"/>
                              </a:solidFill>
                              <a:latin typeface="Cambria Math" panose="02040503050406030204" pitchFamily="18" charset="0"/>
                            </a:rPr>
                            <m:t> </m:t>
                          </m:r>
                          <m:r>
                            <a:rPr lang="es-ES" sz="2200" i="1">
                              <a:solidFill>
                                <a:prstClr val="black"/>
                              </a:solidFill>
                              <a:latin typeface="Cambria Math" panose="02040503050406030204" pitchFamily="18" charset="0"/>
                            </a:rPr>
                            <m:t>𝑠𝑖𝑡𝑖𝑜</m:t>
                          </m:r>
                          <m:r>
                            <a:rPr lang="es-ES" sz="2200" i="1">
                              <a:solidFill>
                                <a:prstClr val="black"/>
                              </a:solidFill>
                              <a:latin typeface="Cambria Math" panose="02040503050406030204" pitchFamily="18" charset="0"/>
                            </a:rPr>
                            <m:t> </m:t>
                          </m:r>
                          <m:r>
                            <a:rPr lang="es-ES" sz="2200" i="1">
                              <a:solidFill>
                                <a:prstClr val="black"/>
                              </a:solidFill>
                              <a:latin typeface="Cambria Math" panose="02040503050406030204" pitchFamily="18" charset="0"/>
                            </a:rPr>
                            <m:t>𝑑𝑒</m:t>
                          </m:r>
                          <m:r>
                            <a:rPr lang="es-ES" sz="2200" i="1">
                              <a:solidFill>
                                <a:prstClr val="black"/>
                              </a:solidFill>
                              <a:latin typeface="Cambria Math" panose="02040503050406030204" pitchFamily="18" charset="0"/>
                            </a:rPr>
                            <m:t> </m:t>
                          </m:r>
                          <m:r>
                            <a:rPr lang="es-ES" sz="2200" i="1">
                              <a:solidFill>
                                <a:prstClr val="black"/>
                              </a:solidFill>
                              <a:latin typeface="Cambria Math" panose="02040503050406030204" pitchFamily="18" charset="0"/>
                            </a:rPr>
                            <m:t>𝑑𝑖𝑠𝑝𝑜𝑠𝑖𝑐𝑖</m:t>
                          </m:r>
                          <m:r>
                            <a:rPr lang="es-ES" sz="2200" i="1">
                              <a:solidFill>
                                <a:prstClr val="black"/>
                              </a:solidFill>
                              <a:latin typeface="Cambria Math" panose="02040503050406030204" pitchFamily="18" charset="0"/>
                            </a:rPr>
                            <m:t>ó</m:t>
                          </m:r>
                          <m:r>
                            <a:rPr lang="es-ES" sz="2200" i="1">
                              <a:solidFill>
                                <a:prstClr val="black"/>
                              </a:solidFill>
                              <a:latin typeface="Cambria Math" panose="02040503050406030204" pitchFamily="18" charset="0"/>
                            </a:rPr>
                            <m:t>𝑛</m:t>
                          </m:r>
                          <m:r>
                            <a:rPr lang="es-ES" sz="2200" i="1">
                              <a:solidFill>
                                <a:prstClr val="black"/>
                              </a:solidFill>
                              <a:latin typeface="Cambria Math" panose="02040503050406030204" pitchFamily="18" charset="0"/>
                            </a:rPr>
                            <m:t> </m:t>
                          </m:r>
                          <m:r>
                            <a:rPr lang="es-ES" sz="2200" i="1">
                              <a:solidFill>
                                <a:prstClr val="black"/>
                              </a:solidFill>
                              <a:latin typeface="Cambria Math" panose="02040503050406030204" pitchFamily="18" charset="0"/>
                            </a:rPr>
                            <m:t>𝑓𝑖𝑛𝑎𝑙</m:t>
                          </m:r>
                          <m:r>
                            <a:rPr lang="es-ES" sz="2200" i="1">
                              <a:solidFill>
                                <a:prstClr val="black"/>
                              </a:solidFill>
                              <a:latin typeface="Cambria Math" panose="02040503050406030204" pitchFamily="18" charset="0"/>
                            </a:rPr>
                            <m:t> </m:t>
                          </m:r>
                          <m:r>
                            <a:rPr lang="es-ES" sz="2200" i="1">
                              <a:solidFill>
                                <a:prstClr val="black"/>
                              </a:solidFill>
                              <a:latin typeface="Cambria Math" panose="02040503050406030204" pitchFamily="18" charset="0"/>
                            </a:rPr>
                            <m:t>𝑑𝑒</m:t>
                          </m:r>
                          <m:r>
                            <a:rPr lang="es-ES" sz="2200" i="1">
                              <a:solidFill>
                                <a:prstClr val="black"/>
                              </a:solidFill>
                              <a:latin typeface="Cambria Math" panose="02040503050406030204" pitchFamily="18" charset="0"/>
                            </a:rPr>
                            <m:t> </m:t>
                          </m:r>
                          <m:r>
                            <a:rPr lang="es-ES" sz="2200" i="1">
                              <a:solidFill>
                                <a:prstClr val="black"/>
                              </a:solidFill>
                              <a:latin typeface="Cambria Math" panose="02040503050406030204" pitchFamily="18" charset="0"/>
                            </a:rPr>
                            <m:t>𝑟𝑒𝑠𝑖𝑑𝑢𝑜𝑠</m:t>
                          </m:r>
                          <m:r>
                            <a:rPr lang="es-ES" sz="2200" i="1">
                              <a:solidFill>
                                <a:prstClr val="black"/>
                              </a:solidFill>
                              <a:latin typeface="Cambria Math" panose="02040503050406030204" pitchFamily="18" charset="0"/>
                            </a:rPr>
                            <m:t> </m:t>
                          </m:r>
                          <m:r>
                            <a:rPr lang="es-ES" sz="2200" i="1">
                              <a:solidFill>
                                <a:prstClr val="black"/>
                              </a:solidFill>
                              <a:latin typeface="Cambria Math" panose="02040503050406030204" pitchFamily="18" charset="0"/>
                            </a:rPr>
                            <m:t>𝑠</m:t>
                          </m:r>
                          <m:r>
                            <a:rPr lang="es-ES" sz="2200" i="1">
                              <a:solidFill>
                                <a:prstClr val="black"/>
                              </a:solidFill>
                              <a:latin typeface="Cambria Math" panose="02040503050406030204" pitchFamily="18" charset="0"/>
                            </a:rPr>
                            <m:t>ó</m:t>
                          </m:r>
                          <m:r>
                            <a:rPr lang="es-ES" sz="2200" i="1">
                              <a:solidFill>
                                <a:prstClr val="black"/>
                              </a:solidFill>
                              <a:latin typeface="Cambria Math" panose="02040503050406030204" pitchFamily="18" charset="0"/>
                            </a:rPr>
                            <m:t>𝑙𝑖𝑑𝑜𝑠</m:t>
                          </m:r>
                        </m:e>
                        <m:sub>
                          <m:sSub>
                            <m:sSub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𝑚𝑢𝑛𝑖𝑐𝑖𝑝𝑖𝑜𝑠</m:t>
                              </m:r>
                            </m:e>
                            <m:sub>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sub>
                      </m:sSub>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1" y="3429504"/>
                <a:ext cx="12192000" cy="380873"/>
              </a:xfrm>
              <a:prstGeom prst="rect">
                <a:avLst/>
              </a:prstGeom>
              <a:blipFill>
                <a:blip r:embed="rId2"/>
                <a:stretch>
                  <a:fillRect b="-18750"/>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lang="es-MX" sz="2100" dirty="0">
                <a:solidFill>
                  <a:prstClr val="black">
                    <a:lumMod val="85000"/>
                    <a:lumOff val="15000"/>
                  </a:prstClr>
                </a:solidFill>
                <a:latin typeface="Calibri" panose="020F0502020204030204"/>
              </a:rPr>
              <a:t>Promedio de la vida útil del sitio de disposición final de residuos sólidos de los municipios que conforman al departamento.</a:t>
            </a:r>
            <a:endPar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Índice de </a:t>
            </a:r>
            <a:r>
              <a:rPr lang="es-CO" sz="2000" dirty="0">
                <a:solidFill>
                  <a:prstClr val="black">
                    <a:lumMod val="85000"/>
                    <a:lumOff val="15000"/>
                  </a:prstClr>
                </a:solidFill>
                <a:latin typeface="Calibri" panose="020F0502020204030204"/>
              </a:rPr>
              <a:t>Ciudades Modernas - </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DNP</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Años.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a:t>
            </a:r>
            <a:r>
              <a:rPr kumimoji="0" lang="es-ES"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el tiempo de vida útil del sitio de disposición final de los residuos sólidos</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Tree>
    <p:extLst>
      <p:ext uri="{BB962C8B-B14F-4D97-AF65-F5344CB8AC3E}">
        <p14:creationId xmlns:p14="http://schemas.microsoft.com/office/powerpoint/2010/main" val="3239485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ipse 9">
            <a:extLst>
              <a:ext uri="{FF2B5EF4-FFF2-40B4-BE49-F238E27FC236}">
                <a16:creationId xmlns:a16="http://schemas.microsoft.com/office/drawing/2014/main" id="{912B9262-CADC-4F0A-A22B-8DAFA3D0BDA9}"/>
              </a:ext>
            </a:extLst>
          </p:cNvPr>
          <p:cNvSpPr/>
          <p:nvPr/>
        </p:nvSpPr>
        <p:spPr>
          <a:xfrm>
            <a:off x="1799160" y="3131634"/>
            <a:ext cx="1836277" cy="1806419"/>
          </a:xfrm>
          <a:prstGeom prst="ellipse">
            <a:avLst/>
          </a:prstGeom>
          <a:solidFill>
            <a:srgbClr val="EFF3F0"/>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793" b="0" i="0" u="none" strike="noStrike" kern="1200" cap="none" spc="0" normalizeH="0" baseline="0" noProof="0">
              <a:ln>
                <a:noFill/>
              </a:ln>
              <a:solidFill>
                <a:srgbClr val="0F3F23"/>
              </a:solidFill>
              <a:effectLst/>
              <a:uLnTx/>
              <a:uFillTx/>
              <a:latin typeface="Calibri" panose="020F0502020204030204"/>
              <a:ea typeface="+mn-ea"/>
              <a:cs typeface="+mn-cs"/>
            </a:endParaRPr>
          </a:p>
        </p:txBody>
      </p:sp>
      <p:sp>
        <p:nvSpPr>
          <p:cNvPr id="3" name="Título 2"/>
          <p:cNvSpPr>
            <a:spLocks noGrp="1"/>
          </p:cNvSpPr>
          <p:nvPr>
            <p:ph type="title"/>
          </p:nvPr>
        </p:nvSpPr>
        <p:spPr>
          <a:xfrm>
            <a:off x="-465843" y="2218860"/>
            <a:ext cx="6474222" cy="597164"/>
          </a:xfrm>
        </p:spPr>
        <p:txBody>
          <a:bodyPr>
            <a:noAutofit/>
          </a:bodyPr>
          <a:lstStyle/>
          <a:p>
            <a:pPr algn="ctr">
              <a:buClr>
                <a:srgbClr val="0D6775"/>
              </a:buClr>
            </a:pPr>
            <a:r>
              <a:rPr lang="es-CO" sz="5378" b="1" dirty="0">
                <a:solidFill>
                  <a:srgbClr val="7030A0"/>
                </a:solidFill>
                <a:latin typeface="Arial" panose="020B0604020202020204" pitchFamily="34" charset="0"/>
                <a:cs typeface="Arial" panose="020B0604020202020204" pitchFamily="34" charset="0"/>
              </a:rPr>
              <a:t>SALUD</a:t>
            </a:r>
          </a:p>
        </p:txBody>
      </p:sp>
      <p:sp>
        <p:nvSpPr>
          <p:cNvPr id="8" name="CuadroTexto 7">
            <a:extLst>
              <a:ext uri="{FF2B5EF4-FFF2-40B4-BE49-F238E27FC236}">
                <a16:creationId xmlns:a16="http://schemas.microsoft.com/office/drawing/2014/main" id="{B71A645F-FBB2-4D6C-A565-4BAB0199FF49}"/>
              </a:ext>
            </a:extLst>
          </p:cNvPr>
          <p:cNvSpPr txBox="1"/>
          <p:nvPr/>
        </p:nvSpPr>
        <p:spPr>
          <a:xfrm>
            <a:off x="6582257" y="1620645"/>
            <a:ext cx="4827064" cy="1303200"/>
          </a:xfrm>
          <a:prstGeom prst="rect">
            <a:avLst/>
          </a:prstGeom>
          <a:solidFill>
            <a:srgbClr val="EFF3F0">
              <a:alpha val="40000"/>
            </a:srgb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4472C4"/>
              </a:buClr>
              <a:buSzTx/>
              <a:buFontTx/>
              <a:buNone/>
              <a:tabLst/>
              <a:defRPr/>
            </a:pPr>
            <a:r>
              <a:rPr kumimoji="0" lang="es-MX"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10</a:t>
            </a:r>
            <a:r>
              <a:rPr kumimoji="0" lang="es-MX" sz="1400" b="1" i="0" u="none" strike="noStrike" kern="1200" cap="none" spc="0" normalizeH="0" baseline="0" noProof="0" dirty="0">
                <a:ln>
                  <a:noFill/>
                </a:ln>
                <a:solidFill>
                  <a:srgbClr val="0A6789"/>
                </a:solidFill>
                <a:effectLst/>
                <a:uLnTx/>
                <a:uFillTx/>
                <a:latin typeface="Arial" panose="020B0604020202020204" pitchFamily="34" charset="0"/>
                <a:ea typeface="+mn-ea"/>
                <a:cs typeface="Arial" panose="020B0604020202020204" pitchFamily="34" charset="0"/>
              </a:rPr>
              <a:t>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indicadores distribuidos en </a:t>
            </a:r>
            <a:r>
              <a:rPr kumimoji="0" lang="es-MX"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3 subpilares</a:t>
            </a:r>
            <a:r>
              <a:rPr kumimoji="0" lang="es-MX" sz="1400" b="0" i="1" u="none" strike="noStrike" kern="1200" cap="none" spc="0" normalizeH="0" baseline="0" noProof="0" dirty="0">
                <a:ln>
                  <a:noFill/>
                </a:ln>
                <a:solidFill>
                  <a:srgbClr val="0F3F23"/>
                </a:solidFill>
                <a:effectLst/>
                <a:uLnTx/>
                <a:uFillTx/>
                <a:latin typeface="Arial" panose="020B0604020202020204" pitchFamily="34" charset="0"/>
                <a:ea typeface="+mn-ea"/>
                <a:cs typeface="Arial" panose="020B0604020202020204" pitchFamily="34" charset="0"/>
              </a:rPr>
              <a:t>:</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Acceso a salud</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Resultados en salud</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Capacidades en salud</a:t>
            </a:r>
          </a:p>
          <a:p>
            <a:pPr marL="0" marR="0" lvl="0" indent="0" algn="just" defTabSz="914400" rtl="0" eaLnBrk="1" fontAlgn="auto" latinLnBrk="0" hangingPunct="1">
              <a:lnSpc>
                <a:spcPct val="150000"/>
              </a:lnSpc>
              <a:spcBef>
                <a:spcPts val="0"/>
              </a:spcBef>
              <a:spcAft>
                <a:spcPts val="0"/>
              </a:spcAft>
              <a:buClr>
                <a:srgbClr val="4472C4"/>
              </a:buClr>
              <a:buSzTx/>
              <a:buFontTx/>
              <a:buNone/>
              <a:tabLst/>
              <a:defRPr/>
            </a:pPr>
            <a:endParaRPr kumimoji="0" lang="es-CO"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9" name="Conector recto 8">
            <a:extLst>
              <a:ext uri="{FF2B5EF4-FFF2-40B4-BE49-F238E27FC236}">
                <a16:creationId xmlns:a16="http://schemas.microsoft.com/office/drawing/2014/main" id="{2B0D71DC-1503-485C-A88F-1117EE249FA1}"/>
              </a:ext>
            </a:extLst>
          </p:cNvPr>
          <p:cNvCxnSpPr>
            <a:cxnSpLocks/>
          </p:cNvCxnSpPr>
          <p:nvPr/>
        </p:nvCxnSpPr>
        <p:spPr>
          <a:xfrm>
            <a:off x="5966667" y="1085589"/>
            <a:ext cx="0" cy="4986313"/>
          </a:xfrm>
          <a:prstGeom prst="line">
            <a:avLst/>
          </a:prstGeom>
          <a:ln w="1905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2" name="CuadroTexto 3">
            <a:extLst>
              <a:ext uri="{FF2B5EF4-FFF2-40B4-BE49-F238E27FC236}">
                <a16:creationId xmlns:a16="http://schemas.microsoft.com/office/drawing/2014/main" id="{DDE24273-9367-4AFD-A1B9-C0C095B25D72}"/>
              </a:ext>
            </a:extLst>
          </p:cNvPr>
          <p:cNvSpPr txBox="1"/>
          <p:nvPr/>
        </p:nvSpPr>
        <p:spPr>
          <a:xfrm>
            <a:off x="6582257" y="4261895"/>
            <a:ext cx="4827064" cy="1668214"/>
          </a:xfrm>
          <a:prstGeom prst="rect">
            <a:avLst/>
          </a:prstGeom>
          <a:solidFill>
            <a:srgbClr val="EFF3F0">
              <a:alpha val="40000"/>
            </a:srgbClr>
          </a:solidFill>
        </p:spPr>
        <p:txBody>
          <a:bodyPr wrap="square" rtlCol="0">
            <a:spAutoFit/>
          </a:bodyPr>
          <a:lstStyle>
            <a:defPPr>
              <a:defRPr lang="es-ES"/>
            </a:defPPr>
            <a:lvl1pPr marL="285750" indent="-285750" algn="just">
              <a:lnSpc>
                <a:spcPct val="150000"/>
              </a:lnSpc>
              <a:buClr>
                <a:srgbClr val="0D7593"/>
              </a:buClr>
              <a:buFont typeface="Arial" panose="020B0604020202020204" pitchFamily="34" charset="0"/>
              <a:buChar char="•"/>
              <a:defRPr>
                <a:latin typeface="Arial" panose="020B0604020202020204" pitchFamily="34" charset="0"/>
                <a:cs typeface="Arial" panose="020B0604020202020204" pitchFamily="34" charset="0"/>
              </a:defRPr>
            </a:lvl1pPr>
          </a:lstStyle>
          <a:p>
            <a:pPr marL="285750" marR="0" lvl="0" indent="-285750" algn="just" defTabSz="914400" rtl="0" eaLnBrk="1" fontAlgn="auto" latinLnBrk="0" hangingPunct="1">
              <a:lnSpc>
                <a:spcPct val="150000"/>
              </a:lnSpc>
              <a:spcBef>
                <a:spcPts val="0"/>
              </a:spcBef>
              <a:spcAft>
                <a:spcPts val="0"/>
              </a:spcAft>
              <a:buClr>
                <a:srgbClr val="0F3F23"/>
              </a:buClr>
              <a:buSzTx/>
              <a:buFont typeface="Arial" panose="020B0604020202020204" pitchFamily="34" charset="0"/>
              <a:buChar char="•"/>
              <a:tabLst/>
              <a:defRPr/>
            </a:pPr>
            <a:r>
              <a:rPr kumimoji="0" lang="es-MX" sz="1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Se incluye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indicador </a:t>
            </a:r>
            <a:r>
              <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mortalidad materna.</a:t>
            </a:r>
          </a:p>
          <a:p>
            <a:pPr marL="285750" marR="0" lvl="0" indent="-285750" algn="just" defTabSz="914400" rtl="0" eaLnBrk="1" fontAlgn="auto" latinLnBrk="0" hangingPunct="1">
              <a:lnSpc>
                <a:spcPct val="150000"/>
              </a:lnSpc>
              <a:spcBef>
                <a:spcPts val="0"/>
              </a:spcBef>
              <a:spcAft>
                <a:spcPts val="0"/>
              </a:spcAft>
              <a:buClr>
                <a:srgbClr val="0F3F23"/>
              </a:buClr>
              <a:buSzTx/>
              <a:buFont typeface="Arial" panose="020B0604020202020204" pitchFamily="34" charset="0"/>
              <a:buChar char="•"/>
              <a:tabLst/>
              <a:defRPr/>
            </a:pPr>
            <a:r>
              <a:rPr kumimoji="0" lang="es-MX" sz="1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Se modifica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método de cálculo del indicador de </a:t>
            </a:r>
            <a:r>
              <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comunidad de la salud</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just" defTabSz="914400" rtl="0" eaLnBrk="1" fontAlgn="auto" latinLnBrk="0" hangingPunct="1">
              <a:lnSpc>
                <a:spcPct val="150000"/>
              </a:lnSpc>
              <a:spcBef>
                <a:spcPts val="0"/>
              </a:spcBef>
              <a:spcAft>
                <a:spcPts val="0"/>
              </a:spcAft>
              <a:buClr>
                <a:srgbClr val="0F3F23"/>
              </a:buClr>
              <a:buSzTx/>
              <a:buFont typeface="Arial" panose="020B0604020202020204" pitchFamily="34" charset="0"/>
              <a:buChar char="•"/>
              <a:tabLst/>
              <a:defRPr/>
            </a:pPr>
            <a:r>
              <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Inversión en salud pública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 ajusta a partir de la nueva información del FUT</a:t>
            </a:r>
          </a:p>
        </p:txBody>
      </p:sp>
      <p:pic>
        <p:nvPicPr>
          <p:cNvPr id="4" name="Gráfico 3" descr="Medical con relleno sólido">
            <a:extLst>
              <a:ext uri="{FF2B5EF4-FFF2-40B4-BE49-F238E27FC236}">
                <a16:creationId xmlns:a16="http://schemas.microsoft.com/office/drawing/2014/main" id="{F5E0A82F-0BC3-2E43-B0B2-AB6B169EB2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60098" y="3585672"/>
            <a:ext cx="914400" cy="914400"/>
          </a:xfrm>
          <a:prstGeom prst="rect">
            <a:avLst/>
          </a:prstGeom>
        </p:spPr>
      </p:pic>
      <p:sp>
        <p:nvSpPr>
          <p:cNvPr id="2" name="CuadroTexto 1">
            <a:extLst>
              <a:ext uri="{FF2B5EF4-FFF2-40B4-BE49-F238E27FC236}">
                <a16:creationId xmlns:a16="http://schemas.microsoft.com/office/drawing/2014/main" id="{8A8C9130-7718-56A5-1541-DEDB1D9AE739}"/>
              </a:ext>
            </a:extLst>
          </p:cNvPr>
          <p:cNvSpPr txBox="1"/>
          <p:nvPr/>
        </p:nvSpPr>
        <p:spPr>
          <a:xfrm>
            <a:off x="7475319" y="1186461"/>
            <a:ext cx="3570354" cy="367827"/>
          </a:xfrm>
          <a:prstGeom prst="rect">
            <a:avLst/>
          </a:prstGeom>
          <a:solidFill>
            <a:srgbClr val="7030A0"/>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Estructura 2023</a:t>
            </a:r>
          </a:p>
        </p:txBody>
      </p:sp>
      <p:sp>
        <p:nvSpPr>
          <p:cNvPr id="5" name="CuadroTexto 4">
            <a:extLst>
              <a:ext uri="{FF2B5EF4-FFF2-40B4-BE49-F238E27FC236}">
                <a16:creationId xmlns:a16="http://schemas.microsoft.com/office/drawing/2014/main" id="{DBED72AF-E5F4-6F01-2779-D2A2F7F353F3}"/>
              </a:ext>
            </a:extLst>
          </p:cNvPr>
          <p:cNvSpPr txBox="1"/>
          <p:nvPr/>
        </p:nvSpPr>
        <p:spPr>
          <a:xfrm>
            <a:off x="7575311" y="3720337"/>
            <a:ext cx="3570354" cy="367827"/>
          </a:xfrm>
          <a:prstGeom prst="rect">
            <a:avLst/>
          </a:prstGeom>
          <a:solidFill>
            <a:srgbClr val="7030A0"/>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Cambios IDC 2023</a:t>
            </a:r>
          </a:p>
        </p:txBody>
      </p:sp>
    </p:spTree>
    <p:extLst>
      <p:ext uri="{BB962C8B-B14F-4D97-AF65-F5344CB8AC3E}">
        <p14:creationId xmlns:p14="http://schemas.microsoft.com/office/powerpoint/2010/main" val="1715676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CO" dirty="0">
                <a:solidFill>
                  <a:schemeClr val="accent1">
                    <a:lumMod val="50000"/>
                  </a:schemeClr>
                </a:solidFill>
                <a:latin typeface="+mn-lt"/>
              </a:rPr>
              <a:t>SAL-1-1 Cobertura de vacunación de triple viral </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Definición: </a:t>
            </a:r>
            <a:r>
              <a:rPr lang="es-CO" sz="2100" dirty="0">
                <a:solidFill>
                  <a:schemeClr val="tx1"/>
                </a:solidFill>
                <a:latin typeface="+mn-lt"/>
              </a:rPr>
              <a:t>Total de vacunas de triple viral suministradas en relación con la población objetivo (hasta 1 año)</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357800"/>
            <a:ext cx="4969751" cy="1323439"/>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Fuente:</a:t>
            </a:r>
            <a:r>
              <a:rPr lang="es-CO" sz="2000" dirty="0">
                <a:solidFill>
                  <a:schemeClr val="tx1">
                    <a:lumMod val="85000"/>
                    <a:lumOff val="15000"/>
                  </a:schemeClr>
                </a:solidFill>
                <a:latin typeface="+mn-lt"/>
              </a:rPr>
              <a:t>  </a:t>
            </a:r>
          </a:p>
          <a:p>
            <a:r>
              <a:rPr lang="es-CO" sz="2000" dirty="0">
                <a:solidFill>
                  <a:schemeClr val="tx1">
                    <a:lumMod val="85000"/>
                    <a:lumOff val="15000"/>
                  </a:schemeClr>
                </a:solidFill>
                <a:latin typeface="+mn-lt"/>
              </a:rPr>
              <a:t>Ministerio de Salud y Protección Social</a:t>
            </a:r>
          </a:p>
          <a:p>
            <a:endParaRPr lang="es-CO" sz="2000" dirty="0">
              <a:solidFill>
                <a:schemeClr val="tx1">
                  <a:lumMod val="85000"/>
                  <a:lumOff val="15000"/>
                </a:schemeClr>
              </a:solidFill>
              <a:latin typeface="+mn-lt"/>
            </a:endParaRPr>
          </a:p>
          <a:p>
            <a:endParaRPr lang="es-CO" sz="2000" dirty="0">
              <a:solidFill>
                <a:schemeClr val="tx1">
                  <a:lumMod val="85000"/>
                  <a:lumOff val="15000"/>
                </a:schemeClr>
              </a:solidFill>
              <a:latin typeface="+mn-lt"/>
            </a:endParaRP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9" y="2476581"/>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Fórmula de cálculo:</a:t>
            </a:r>
            <a:endParaRPr lang="es-CO" sz="2000" dirty="0">
              <a:solidFill>
                <a:schemeClr val="tx1"/>
              </a:solidFill>
              <a:latin typeface="+mn-lt"/>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245138"/>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Unidad de medida:</a:t>
            </a:r>
            <a:r>
              <a:rPr lang="es-CO" sz="2000" dirty="0">
                <a:solidFill>
                  <a:schemeClr val="tx1">
                    <a:lumMod val="85000"/>
                    <a:lumOff val="15000"/>
                  </a:schemeClr>
                </a:solidFill>
                <a:latin typeface="+mn-lt"/>
              </a:rPr>
              <a:t>  Porcentaje</a:t>
            </a:r>
            <a:endParaRPr lang="es-CO" sz="2000" dirty="0">
              <a:solidFill>
                <a:schemeClr val="tx1"/>
              </a:solidFill>
              <a:latin typeface="+mn-lt"/>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832253"/>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Periodicidad:</a:t>
            </a:r>
            <a:r>
              <a:rPr lang="es-CO" sz="2000" dirty="0">
                <a:solidFill>
                  <a:schemeClr val="tx1">
                    <a:lumMod val="85000"/>
                    <a:lumOff val="15000"/>
                  </a:schemeClr>
                </a:solidFill>
                <a:latin typeface="+mn-lt"/>
              </a:rPr>
              <a:t>  Anual.</a:t>
            </a:r>
            <a:endParaRPr lang="es-CO" sz="2000" dirty="0">
              <a:solidFill>
                <a:schemeClr val="tx1"/>
              </a:solidFill>
              <a:latin typeface="+mn-lt"/>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365667"/>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Variable inversa:</a:t>
            </a:r>
            <a:r>
              <a:rPr lang="es-CO" sz="2000" dirty="0">
                <a:solidFill>
                  <a:schemeClr val="tx1">
                    <a:lumMod val="85000"/>
                    <a:lumOff val="15000"/>
                  </a:schemeClr>
                </a:solidFill>
                <a:latin typeface="+mn-lt"/>
              </a:rPr>
              <a:t>  No.</a:t>
            </a:r>
            <a:endParaRPr lang="es-CO" sz="2000" dirty="0">
              <a:solidFill>
                <a:schemeClr val="tx1"/>
              </a:solidFill>
              <a:latin typeface="+mn-lt"/>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832253"/>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¿Tiene casos de No aplica?:</a:t>
            </a:r>
            <a:r>
              <a:rPr lang="es-CO" sz="2000" dirty="0">
                <a:solidFill>
                  <a:schemeClr val="tx1">
                    <a:lumMod val="85000"/>
                    <a:lumOff val="15000"/>
                  </a:schemeClr>
                </a:solidFill>
                <a:latin typeface="+mn-lt"/>
              </a:rPr>
              <a:t>  No</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359257"/>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Requiere imputación:</a:t>
            </a:r>
            <a:r>
              <a:rPr lang="es-CO" sz="2000" dirty="0">
                <a:solidFill>
                  <a:schemeClr val="tx1">
                    <a:lumMod val="85000"/>
                    <a:lumOff val="15000"/>
                  </a:schemeClr>
                </a:solidFill>
                <a:latin typeface="+mn-lt"/>
              </a:rPr>
              <a:t>  No.</a:t>
            </a:r>
            <a:endParaRPr lang="es-CO" sz="2000" dirty="0">
              <a:solidFill>
                <a:schemeClr val="tx1"/>
              </a:solidFill>
              <a:latin typeface="+mn-lt"/>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Objetivo</a:t>
            </a:r>
            <a:r>
              <a:rPr lang="es-CO" sz="2100" dirty="0">
                <a:solidFill>
                  <a:schemeClr val="tx1">
                    <a:lumMod val="85000"/>
                    <a:lumOff val="15000"/>
                  </a:schemeClr>
                </a:solidFill>
                <a:latin typeface="+mn-lt"/>
              </a:rPr>
              <a:t>:  </a:t>
            </a:r>
            <a:r>
              <a:rPr lang="es-CO" sz="2100" dirty="0">
                <a:solidFill>
                  <a:schemeClr val="tx1"/>
                </a:solidFill>
                <a:latin typeface="+mn-lt"/>
              </a:rPr>
              <a:t>Evaluar el porcentaje de niños menores a 1 año con vacunación triple viral</a:t>
            </a:r>
          </a:p>
        </p:txBody>
      </p:sp>
      <p:sp>
        <p:nvSpPr>
          <p:cNvPr id="13" name="CuadroTexto 12">
            <a:extLst>
              <a:ext uri="{FF2B5EF4-FFF2-40B4-BE49-F238E27FC236}">
                <a16:creationId xmlns:a16="http://schemas.microsoft.com/office/drawing/2014/main" id="{48F0871C-9CD6-8213-D363-C937EB96484F}"/>
              </a:ext>
            </a:extLst>
          </p:cNvPr>
          <p:cNvSpPr txBox="1"/>
          <p:nvPr/>
        </p:nvSpPr>
        <p:spPr>
          <a:xfrm>
            <a:off x="669473" y="6033474"/>
            <a:ext cx="5282612" cy="707886"/>
          </a:xfrm>
          <a:prstGeom prst="rect">
            <a:avLst/>
          </a:prstGeom>
          <a:no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Nota: 1. </a:t>
            </a:r>
            <a:r>
              <a:rPr lang="es-CO" sz="2000" dirty="0">
                <a:solidFill>
                  <a:schemeClr val="tx1"/>
                </a:solidFill>
                <a:latin typeface="+mn-lt"/>
              </a:rPr>
              <a:t>Cada cobertura se toma tal cual es reportada por el </a:t>
            </a:r>
            <a:r>
              <a:rPr lang="es-CO" sz="2000" dirty="0" err="1">
                <a:solidFill>
                  <a:schemeClr val="tx1"/>
                </a:solidFill>
                <a:latin typeface="+mn-lt"/>
              </a:rPr>
              <a:t>MinSalud</a:t>
            </a:r>
            <a:r>
              <a:rPr lang="es-CO" sz="2000" dirty="0">
                <a:solidFill>
                  <a:schemeClr val="tx1"/>
                </a:solidFill>
                <a:latin typeface="+mn-lt"/>
              </a:rPr>
              <a:t> en el SISPRO.</a:t>
            </a:r>
          </a:p>
        </p:txBody>
      </p:sp>
      <p:pic>
        <p:nvPicPr>
          <p:cNvPr id="2" name="Image 2">
            <a:extLst>
              <a:ext uri="{FF2B5EF4-FFF2-40B4-BE49-F238E27FC236}">
                <a16:creationId xmlns:a16="http://schemas.microsoft.com/office/drawing/2014/main" id="{90AA2703-49D5-C04D-187C-2D10557AAF6C}"/>
              </a:ext>
            </a:extLst>
          </p:cNvPr>
          <p:cNvPicPr>
            <a:picLocks noChangeAspect="1"/>
          </p:cNvPicPr>
          <p:nvPr/>
        </p:nvPicPr>
        <p:blipFill>
          <a:blip r:embed="rId2"/>
          <a:stretch>
            <a:fillRect/>
          </a:stretch>
        </p:blipFill>
        <p:spPr>
          <a:xfrm>
            <a:off x="2495909" y="2940448"/>
            <a:ext cx="7516483" cy="1020236"/>
          </a:xfrm>
          <a:prstGeom prst="rect">
            <a:avLst/>
          </a:prstGeom>
        </p:spPr>
      </p:pic>
    </p:spTree>
    <p:extLst>
      <p:ext uri="{BB962C8B-B14F-4D97-AF65-F5344CB8AC3E}">
        <p14:creationId xmlns:p14="http://schemas.microsoft.com/office/powerpoint/2010/main" val="915753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cs typeface="Calibri"/>
              </a:rPr>
              <a:t>INS-1-2</a:t>
            </a:r>
            <a:r>
              <a:rPr lang="es-ES" dirty="0">
                <a:solidFill>
                  <a:schemeClr val="accent1">
                    <a:lumMod val="50000"/>
                  </a:schemeClr>
                </a:solidFill>
                <a:latin typeface="+mn-lt"/>
                <a:cs typeface="Calibri"/>
              </a:rPr>
              <a:t>:</a:t>
            </a:r>
            <a:r>
              <a:rPr lang="es-ES" b="1" dirty="0">
                <a:solidFill>
                  <a:schemeClr val="accent1">
                    <a:lumMod val="50000"/>
                  </a:schemeClr>
                </a:solidFill>
                <a:latin typeface="+mn-lt"/>
                <a:cs typeface="Calibri"/>
              </a:rPr>
              <a:t> </a:t>
            </a:r>
            <a:r>
              <a:rPr lang="es-ES" dirty="0">
                <a:solidFill>
                  <a:schemeClr val="accent1">
                    <a:lumMod val="50000"/>
                  </a:schemeClr>
                </a:solidFill>
                <a:latin typeface="+mn-lt"/>
                <a:cs typeface="Calibri"/>
              </a:rPr>
              <a:t>Gestión</a:t>
            </a:r>
            <a:r>
              <a:rPr lang="es-ES" b="1" dirty="0">
                <a:solidFill>
                  <a:schemeClr val="accent1">
                    <a:lumMod val="50000"/>
                  </a:schemeClr>
                </a:solidFill>
                <a:latin typeface="+mn-lt"/>
                <a:cs typeface="Calibri"/>
              </a:rPr>
              <a:t> de regalías</a:t>
            </a:r>
            <a:endParaRPr lang="es-419" b="1" dirty="0">
              <a:solidFill>
                <a:schemeClr val="accent1">
                  <a:lumMod val="50000"/>
                </a:schemeClr>
              </a:solidFill>
              <a:latin typeface="+mn-lt"/>
              <a:cs typeface="Calibri"/>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128051"/>
            <a:ext cx="12019701" cy="817245"/>
          </a:xfrm>
          <a:prstGeom prst="roundRect">
            <a:avLst/>
          </a:prstGeom>
          <a:solidFill>
            <a:schemeClr val="accent6">
              <a:lumMod val="20000"/>
              <a:lumOff val="80000"/>
            </a:schemeClr>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a:rPr>
              <a:t>Definición</a:t>
            </a:r>
            <a:r>
              <a:rPr kumimoji="0" lang="es-CO" sz="2100" b="0" i="0" u="none" strike="noStrike" kern="1200" cap="none" spc="0" normalizeH="0" baseline="0" noProof="0" dirty="0">
                <a:ln>
                  <a:noFill/>
                </a:ln>
                <a:effectLst/>
                <a:uLnTx/>
                <a:uFillTx/>
                <a:latin typeface="Calibri" panose="020F0502020204030204"/>
                <a:ea typeface="+mn-ea"/>
                <a:cs typeface="Arial"/>
              </a:rPr>
              <a:t>:</a:t>
            </a:r>
            <a:r>
              <a:rPr lang="es-CO" sz="2100" dirty="0">
                <a:latin typeface="Calibri" panose="020F0502020204030204"/>
                <a:cs typeface="Arial"/>
              </a:rPr>
              <a:t> </a:t>
            </a:r>
            <a:r>
              <a:rPr kumimoji="0" lang="es-CO" sz="2100" b="0" i="0" u="none" strike="noStrike" kern="1200" cap="none" spc="0" normalizeH="0" baseline="0" noProof="0" dirty="0">
                <a:ln>
                  <a:noFill/>
                </a:ln>
                <a:effectLst/>
                <a:uLnTx/>
                <a:uFillTx/>
                <a:latin typeface="Calibri" panose="020F0502020204030204"/>
                <a:ea typeface="+mn-ea"/>
                <a:cs typeface="Arial"/>
              </a:rPr>
              <a:t> </a:t>
            </a:r>
            <a:r>
              <a:rPr kumimoji="0" lang="es-CO" sz="2100" b="0" i="0" u="none" strike="noStrike" kern="1200" cap="none" spc="0" normalizeH="0" baseline="0" noProof="0" dirty="0">
                <a:ln>
                  <a:noFill/>
                </a:ln>
                <a:solidFill>
                  <a:schemeClr val="tx1"/>
                </a:solidFill>
                <a:effectLst/>
                <a:uLnTx/>
                <a:uFillTx/>
                <a:latin typeface="Calibri" panose="020F0502020204030204"/>
                <a:ea typeface="+mn-ea"/>
                <a:cs typeface="Arial"/>
              </a:rPr>
              <a:t>Promedio </a:t>
            </a:r>
            <a:r>
              <a:rPr lang="es-CO" sz="2100" dirty="0">
                <a:solidFill>
                  <a:schemeClr val="tx1"/>
                </a:solidFill>
                <a:latin typeface="Calibri" panose="020F0502020204030204"/>
                <a:cs typeface="Arial"/>
              </a:rPr>
              <a:t>de los puntajes de la gobernación y las alcaldías municipales </a:t>
            </a:r>
            <a:r>
              <a:rPr kumimoji="0" lang="es-CO" sz="2100" b="0" i="0" u="none" strike="noStrike" kern="1200" cap="none" spc="0" normalizeH="0" baseline="0" noProof="0" dirty="0">
                <a:ln>
                  <a:noFill/>
                </a:ln>
                <a:solidFill>
                  <a:schemeClr val="tx1"/>
                </a:solidFill>
                <a:effectLst/>
                <a:uLnTx/>
                <a:uFillTx/>
                <a:latin typeface="Calibri" panose="020F0502020204030204"/>
                <a:ea typeface="+mn-ea"/>
                <a:cs typeface="Arial"/>
              </a:rPr>
              <a:t>en el Índice de Gestión de Proyectos de Regalías </a:t>
            </a:r>
            <a:r>
              <a:rPr lang="es-CO" sz="2100" dirty="0">
                <a:solidFill>
                  <a:schemeClr val="tx1"/>
                </a:solidFill>
                <a:latin typeface="Calibri" panose="020F0502020204030204"/>
                <a:cs typeface="Arial"/>
              </a:rPr>
              <a:t>ponderado por la inversión total en proyectos </a:t>
            </a:r>
            <a:r>
              <a:rPr kumimoji="0" lang="es-CO" sz="2100" b="0" i="0" u="none" strike="noStrike" kern="1200" cap="none" spc="0" normalizeH="0" baseline="0" noProof="0" dirty="0">
                <a:ln>
                  <a:noFill/>
                </a:ln>
                <a:solidFill>
                  <a:schemeClr val="tx1"/>
                </a:solidFill>
                <a:effectLst/>
                <a:uLnTx/>
                <a:uFillTx/>
                <a:latin typeface="Calibri" panose="020F0502020204030204"/>
                <a:ea typeface="+mn-ea"/>
                <a:cs typeface="Arial"/>
              </a:rPr>
              <a:t>de</a:t>
            </a:r>
            <a:r>
              <a:rPr lang="es-ES" sz="2100" dirty="0">
                <a:solidFill>
                  <a:schemeClr val="tx1"/>
                </a:solidFill>
                <a:latin typeface="Calibri" panose="020F0502020204030204"/>
                <a:cs typeface="Arial"/>
              </a:rPr>
              <a:t> regalías </a:t>
            </a:r>
            <a:r>
              <a:rPr kumimoji="0" lang="es-ES" sz="2100" b="0" i="0" u="none" strike="noStrike" kern="1200" cap="none" spc="0" normalizeH="0" baseline="0" noProof="0" dirty="0">
                <a:ln>
                  <a:noFill/>
                </a:ln>
                <a:solidFill>
                  <a:schemeClr val="tx1"/>
                </a:solidFill>
                <a:effectLst/>
                <a:uLnTx/>
                <a:uFillTx/>
                <a:latin typeface="Calibri" panose="020F0502020204030204"/>
                <a:ea typeface="+mn-ea"/>
                <a:cs typeface="Arial"/>
              </a:rPr>
              <a:t>(0-100)</a:t>
            </a:r>
            <a:endParaRPr lang="es-ES" sz="2100" b="0" i="0" u="none" strike="noStrike" kern="1200" cap="none" spc="0" normalizeH="0" baseline="0" noProof="0" dirty="0">
              <a:ln>
                <a:noFill/>
              </a:ln>
              <a:solidFill>
                <a:schemeClr val="tx1"/>
              </a:solidFill>
              <a:effectLst/>
              <a:uLnTx/>
              <a:uFillTx/>
              <a:latin typeface="Calibri" panose="020F0502020204030204"/>
              <a:cs typeface="Arial" panose="020B0604020202020204" pitchFamily="34" charset="0"/>
            </a:endParaRP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875386"/>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Índice de gestión de proyectos de regalías – DNP</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8257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Puntaje entre 0 y 100.</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5292330"/>
            <a:ext cx="4969751" cy="400110"/>
          </a:xfrm>
          <a:prstGeom prst="rect">
            <a:avLst/>
          </a:prstGeom>
          <a:solidFill>
            <a:srgbClr val="EADBF5"/>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a:rPr>
              <a:t>Periodicidad:</a:t>
            </a:r>
            <a:r>
              <a:rPr lang="es-CO" sz="2000" dirty="0">
                <a:latin typeface="Calibri" panose="020F0502020204030204"/>
                <a:cs typeface="Arial"/>
              </a:rPr>
              <a:t>  </a:t>
            </a:r>
            <a:r>
              <a:rPr lang="es-CO" sz="2000" dirty="0">
                <a:solidFill>
                  <a:schemeClr val="tx1"/>
                </a:solidFill>
                <a:latin typeface="Calibri" panose="020F0502020204030204"/>
                <a:cs typeface="Arial"/>
              </a:rPr>
              <a:t>Trimestral</a:t>
            </a:r>
            <a:r>
              <a:rPr kumimoji="0" lang="es-CO" sz="2000" b="0" i="0" u="none" strike="noStrike" kern="1200" cap="none" spc="0" normalizeH="0" baseline="0" noProof="0" dirty="0">
                <a:ln>
                  <a:noFill/>
                </a:ln>
                <a:effectLst/>
                <a:uLnTx/>
                <a:uFillTx/>
                <a:latin typeface="Calibri" panose="020F0502020204030204"/>
                <a:ea typeface="+mn-ea"/>
                <a:cs typeface="Arial"/>
              </a:rPr>
              <a:t>.</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8257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52923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8193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Evaluar el</a:t>
            </a:r>
            <a:r>
              <a:rPr kumimoji="0" lang="es-ES"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desempeño de las entidades públicas en el manejo de las regalías</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pic>
        <p:nvPicPr>
          <p:cNvPr id="9" name="Image 9">
            <a:extLst>
              <a:ext uri="{FF2B5EF4-FFF2-40B4-BE49-F238E27FC236}">
                <a16:creationId xmlns:a16="http://schemas.microsoft.com/office/drawing/2014/main" id="{A2B97B0E-B246-80F9-DEFF-BB5F914863D4}"/>
              </a:ext>
            </a:extLst>
          </p:cNvPr>
          <p:cNvPicPr>
            <a:picLocks noChangeAspect="1"/>
          </p:cNvPicPr>
          <p:nvPr/>
        </p:nvPicPr>
        <p:blipFill>
          <a:blip r:embed="rId2"/>
          <a:stretch>
            <a:fillRect/>
          </a:stretch>
        </p:blipFill>
        <p:spPr>
          <a:xfrm>
            <a:off x="2927230" y="3096630"/>
            <a:ext cx="7789651" cy="736626"/>
          </a:xfrm>
          <a:prstGeom prst="rect">
            <a:avLst/>
          </a:prstGeom>
        </p:spPr>
      </p:pic>
    </p:spTree>
    <p:extLst>
      <p:ext uri="{BB962C8B-B14F-4D97-AF65-F5344CB8AC3E}">
        <p14:creationId xmlns:p14="http://schemas.microsoft.com/office/powerpoint/2010/main" val="3564761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dirty="0">
                <a:solidFill>
                  <a:schemeClr val="accent1">
                    <a:lumMod val="50000"/>
                  </a:schemeClr>
                </a:solidFill>
                <a:latin typeface="+mn-lt"/>
              </a:rPr>
              <a:t>SAL-</a:t>
            </a:r>
            <a:r>
              <a:rPr lang="es-ES" b="1" dirty="0">
                <a:solidFill>
                  <a:schemeClr val="accent1">
                    <a:lumMod val="50000"/>
                  </a:schemeClr>
                </a:solidFill>
                <a:latin typeface="+mn-lt"/>
              </a:rPr>
              <a:t>1-2: Cobertura de vacunación pentavalente (DTP)</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817245"/>
          </a:xfrm>
          <a:prstGeom prst="roundRect">
            <a:avLst/>
          </a:prstGeom>
          <a:solidFill>
            <a:schemeClr val="accent6">
              <a:lumMod val="20000"/>
              <a:lumOff val="80000"/>
            </a:schemeClr>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a:rPr>
              <a:t>Descripción:</a:t>
            </a:r>
            <a:r>
              <a:rPr kumimoji="0" lang="es-CO" sz="2100" b="0" i="0" u="none" strike="noStrike" kern="1200" cap="none" spc="0" normalizeH="0" baseline="0" noProof="0" dirty="0">
                <a:ln>
                  <a:noFill/>
                </a:ln>
                <a:solidFill>
                  <a:schemeClr val="tx1"/>
                </a:solidFill>
                <a:effectLst/>
                <a:uLnTx/>
                <a:uFillTx/>
                <a:latin typeface="Calibri" panose="020F0502020204030204"/>
                <a:ea typeface="+mn-ea"/>
                <a:cs typeface="Arial"/>
              </a:rPr>
              <a:t>Total de </a:t>
            </a:r>
            <a:r>
              <a:rPr kumimoji="0" lang="es-CO" sz="2000" b="0" i="0" u="none" strike="noStrike" kern="1200" cap="none" spc="0" normalizeH="0" baseline="0" noProof="0" dirty="0">
                <a:ln>
                  <a:noFill/>
                </a:ln>
                <a:solidFill>
                  <a:schemeClr val="tx1"/>
                </a:solidFill>
                <a:effectLst/>
                <a:uLnTx/>
                <a:uFillTx/>
                <a:latin typeface="Calibri" panose="020F0502020204030204"/>
                <a:ea typeface="+mn-ea"/>
                <a:cs typeface="Arial"/>
              </a:rPr>
              <a:t>vacunas</a:t>
            </a:r>
            <a:r>
              <a:rPr kumimoji="0" lang="es-CO" sz="2100" b="0" i="0" u="none" strike="noStrike" kern="1200" cap="none" spc="0" normalizeH="0" baseline="0" noProof="0" dirty="0">
                <a:ln>
                  <a:noFill/>
                </a:ln>
                <a:solidFill>
                  <a:schemeClr val="tx1"/>
                </a:solidFill>
                <a:effectLst/>
                <a:uLnTx/>
                <a:uFillTx/>
                <a:latin typeface="Calibri" panose="020F0502020204030204"/>
                <a:ea typeface="+mn-ea"/>
                <a:cs typeface="Arial"/>
              </a:rPr>
              <a:t> </a:t>
            </a:r>
            <a:r>
              <a:rPr lang="es-CO" sz="2100" dirty="0">
                <a:solidFill>
                  <a:schemeClr val="tx1"/>
                </a:solidFill>
                <a:latin typeface="Calibri" panose="020F0502020204030204"/>
                <a:cs typeface="Arial"/>
              </a:rPr>
              <a:t>pentavalentes de tercera dosis</a:t>
            </a:r>
            <a:r>
              <a:rPr kumimoji="0" lang="es-CO" sz="2100" b="0" i="0" u="none" strike="noStrike" kern="1200" cap="none" spc="0" normalizeH="0" baseline="0" noProof="0" dirty="0">
                <a:ln>
                  <a:noFill/>
                </a:ln>
                <a:solidFill>
                  <a:schemeClr val="tx1"/>
                </a:solidFill>
                <a:effectLst/>
                <a:uLnTx/>
                <a:uFillTx/>
                <a:latin typeface="Calibri" panose="020F0502020204030204"/>
                <a:ea typeface="+mn-ea"/>
                <a:cs typeface="Arial"/>
              </a:rPr>
              <a:t> suministradas en relación con la población objetivo (hasta 1 año)</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009870"/>
            <a:ext cx="4969751" cy="1631216"/>
          </a:xfrm>
          <a:prstGeom prst="rect">
            <a:avLst/>
          </a:prstGeom>
          <a:solidFill>
            <a:schemeClr val="accent2">
              <a:lumMod val="20000"/>
              <a:lumOff val="80000"/>
            </a:schemeClr>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Cobertura de vacunación-Ministerio de Salud y Petección Social </a:t>
            </a:r>
          </a:p>
          <a:p>
            <a:pPr>
              <a:defRPr/>
            </a:pPr>
            <a:r>
              <a:rPr lang="es-CO" sz="2000" b="1" dirty="0">
                <a:solidFill>
                  <a:schemeClr val="accent1"/>
                </a:solidFill>
                <a:latin typeface="Calibri" panose="020F0502020204030204"/>
                <a:cs typeface="Calibri"/>
              </a:rPr>
              <a:t>Nota: 1. </a:t>
            </a:r>
            <a:r>
              <a:rPr lang="es-CO" sz="2000" dirty="0">
                <a:solidFill>
                  <a:schemeClr val="tx1"/>
                </a:solidFill>
                <a:latin typeface="Calibri" panose="020F0502020204030204"/>
                <a:cs typeface="Calibri"/>
              </a:rPr>
              <a:t>Cada cobertura se toma tal cual es reportada por el </a:t>
            </a:r>
            <a:r>
              <a:rPr lang="es-CO" sz="2000" dirty="0" err="1">
                <a:solidFill>
                  <a:schemeClr val="tx1"/>
                </a:solidFill>
                <a:latin typeface="Calibri" panose="020F0502020204030204"/>
                <a:cs typeface="Calibri"/>
              </a:rPr>
              <a:t>MinSalud</a:t>
            </a:r>
            <a:r>
              <a:rPr lang="es-CO" sz="2000" dirty="0">
                <a:solidFill>
                  <a:schemeClr val="tx1"/>
                </a:solidFill>
                <a:latin typeface="Calibri" panose="020F0502020204030204"/>
                <a:cs typeface="Calibri"/>
              </a:rPr>
              <a:t> en el SISPRO.</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9" y="2397567"/>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161510"/>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 </a:t>
            </a:r>
            <a:r>
              <a:rPr kumimoji="0" lang="es-CO"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Porcentaje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584964"/>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 </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Anual</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 </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a:t>
            </a: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 </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 </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a:t>
            </a: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Medir el acceso a la vacunación pentavalente en los territorios .</a:t>
            </a:r>
            <a:endPar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A384FF3-72D6-139F-6612-953410593502}"/>
                  </a:ext>
                </a:extLst>
              </p:cNvPr>
              <p:cNvSpPr txBox="1"/>
              <p:nvPr/>
            </p:nvSpPr>
            <p:spPr>
              <a:xfrm>
                <a:off x="2058846" y="2980029"/>
                <a:ext cx="8025338" cy="775597"/>
              </a:xfrm>
              <a:prstGeom prst="rect">
                <a:avLst/>
              </a:prstGeom>
              <a:noFill/>
              <a:ln>
                <a:solidFill>
                  <a:schemeClr val="tx1"/>
                </a:solidFill>
              </a:ln>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rPr>
                  <a:t>SAL12</a:t>
                </a:r>
                <a14:m>
                  <m:oMath xmlns:m="http://schemas.openxmlformats.org/officeDocument/2006/math">
                    <m:r>
                      <a:rPr kumimoji="0" lang="es-CO"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CO"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r>
                          <a:rPr kumimoji="0" lang="es-E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ú</m:t>
                        </m:r>
                        <m: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𝑚𝑒𝑟𝑜</m:t>
                        </m:r>
                        <m: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m:t>
                        </m:r>
                        <m: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𝑣𝑎𝑐𝑢𝑛𝑎𝑑𝑜𝑠</m:t>
                        </m:r>
                        <m: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𝑝𝑒𝑛𝑡𝑎𝑣𝑎𝑙𝑒𝑛𝑡𝑒𝑠</m:t>
                        </m:r>
                      </m:num>
                      <m:den>
                        <m: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𝑃𝑜𝑏𝑙𝑎𝑐𝑖</m:t>
                        </m:r>
                        <m:r>
                          <a:rPr kumimoji="0" lang="es-E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ó</m:t>
                        </m:r>
                        <m: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𝑒𝑛𝑡𝑟𝑒</m:t>
                        </m:r>
                        <m: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0 </m:t>
                        </m:r>
                        <m: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1 </m:t>
                        </m:r>
                        <m: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ñ</m:t>
                        </m:r>
                        <m: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𝑜𝑠</m:t>
                        </m:r>
                      </m:den>
                    </m:f>
                    <m: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oMath>
                </a14:m>
                <a:endParaRPr kumimoji="0" lang="es-C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CuadroTexto 13">
                <a:extLst>
                  <a:ext uri="{FF2B5EF4-FFF2-40B4-BE49-F238E27FC236}">
                    <a16:creationId xmlns:a16="http://schemas.microsoft.com/office/drawing/2014/main" id="{DA384FF3-72D6-139F-6612-953410593502}"/>
                  </a:ext>
                </a:extLst>
              </p:cNvPr>
              <p:cNvSpPr txBox="1">
                <a:spLocks noRot="1" noChangeAspect="1" noMove="1" noResize="1" noEditPoints="1" noAdjustHandles="1" noChangeArrowheads="1" noChangeShapeType="1" noTextEdit="1"/>
              </p:cNvSpPr>
              <p:nvPr/>
            </p:nvSpPr>
            <p:spPr>
              <a:xfrm>
                <a:off x="2058846" y="2980029"/>
                <a:ext cx="8025338" cy="775597"/>
              </a:xfrm>
              <a:prstGeom prst="rect">
                <a:avLst/>
              </a:prstGeom>
              <a:blipFill>
                <a:blip r:embed="rId3"/>
                <a:stretch>
                  <a:fillRect l="-2681" t="-4762" b="-15873"/>
                </a:stretch>
              </a:blipFill>
              <a:ln>
                <a:solidFill>
                  <a:schemeClr val="tx1"/>
                </a:solidFill>
              </a:ln>
            </p:spPr>
            <p:txBody>
              <a:bodyPr/>
              <a:lstStyle/>
              <a:p>
                <a:r>
                  <a:rPr lang="es-CO">
                    <a:noFill/>
                  </a:rPr>
                  <a:t> </a:t>
                </a:r>
              </a:p>
            </p:txBody>
          </p:sp>
        </mc:Fallback>
      </mc:AlternateContent>
      <p:sp>
        <p:nvSpPr>
          <p:cNvPr id="2" name="CuadroTexto 1">
            <a:extLst>
              <a:ext uri="{FF2B5EF4-FFF2-40B4-BE49-F238E27FC236}">
                <a16:creationId xmlns:a16="http://schemas.microsoft.com/office/drawing/2014/main" id="{18275A21-DBF9-914B-A852-D8A896B901D7}"/>
              </a:ext>
            </a:extLst>
          </p:cNvPr>
          <p:cNvSpPr txBox="1"/>
          <p:nvPr/>
        </p:nvSpPr>
        <p:spPr>
          <a:xfrm>
            <a:off x="2383971" y="1796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551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dirty="0">
                <a:solidFill>
                  <a:schemeClr val="accent1">
                    <a:lumMod val="50000"/>
                  </a:schemeClr>
                </a:solidFill>
                <a:latin typeface="+mn-lt"/>
              </a:rPr>
              <a:t>SAL-</a:t>
            </a:r>
            <a:r>
              <a:rPr lang="es-ES" b="1" dirty="0">
                <a:solidFill>
                  <a:schemeClr val="accent1">
                    <a:lumMod val="50000"/>
                  </a:schemeClr>
                </a:solidFill>
                <a:latin typeface="+mn-lt"/>
              </a:rPr>
              <a:t>1-3: Controles prenatales</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Descripción: </a:t>
            </a:r>
            <a:r>
              <a:rPr lang="es-CO" sz="2100" dirty="0">
                <a:solidFill>
                  <a:schemeClr val="tx1"/>
                </a:solidFill>
                <a:latin typeface="+mn-lt"/>
              </a:rPr>
              <a:t>Porcentaje de nacidos vivos con más de tres controles prenatales.</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Fuente:</a:t>
            </a:r>
            <a:r>
              <a:rPr lang="es-CO" sz="2000" dirty="0">
                <a:solidFill>
                  <a:schemeClr val="tx1">
                    <a:lumMod val="85000"/>
                    <a:lumOff val="15000"/>
                  </a:schemeClr>
                </a:solidFill>
                <a:latin typeface="+mn-lt"/>
              </a:rPr>
              <a:t>  </a:t>
            </a:r>
          </a:p>
          <a:p>
            <a:r>
              <a:rPr lang="es-CO" sz="2000" dirty="0">
                <a:solidFill>
                  <a:schemeClr val="tx1"/>
                </a:solidFill>
                <a:latin typeface="+mn-lt"/>
              </a:rPr>
              <a:t>Controles prenatales SISPRO-Ministerio de Salud y Protección Social</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9" y="2095642"/>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Fórmula de cálculo:</a:t>
            </a:r>
            <a:endParaRPr lang="es-CO" sz="2000" dirty="0">
              <a:solidFill>
                <a:schemeClr val="tx1"/>
              </a:solidFill>
              <a:latin typeface="+mn-lt"/>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Unidad de medida:</a:t>
            </a:r>
            <a:r>
              <a:rPr lang="es-CO" sz="2000" b="1" dirty="0">
                <a:solidFill>
                  <a:schemeClr val="tx1">
                    <a:lumMod val="85000"/>
                    <a:lumOff val="15000"/>
                  </a:schemeClr>
                </a:solidFill>
                <a:latin typeface="+mn-lt"/>
              </a:rPr>
              <a:t> </a:t>
            </a:r>
            <a:r>
              <a:rPr lang="es-CO" sz="2000" dirty="0">
                <a:solidFill>
                  <a:schemeClr val="tx1">
                    <a:lumMod val="85000"/>
                    <a:lumOff val="15000"/>
                  </a:schemeClr>
                </a:solidFill>
                <a:latin typeface="+mn-lt"/>
              </a:rPr>
              <a:t>Porcentaje</a:t>
            </a:r>
            <a:endParaRPr lang="es-CO" sz="2000" dirty="0">
              <a:solidFill>
                <a:schemeClr val="tx1"/>
              </a:solidFill>
              <a:latin typeface="+mn-lt"/>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Periodicidad: </a:t>
            </a:r>
            <a:r>
              <a:rPr lang="es-CO" sz="2000" dirty="0">
                <a:solidFill>
                  <a:schemeClr val="tx1"/>
                </a:solidFill>
                <a:latin typeface="+mn-lt"/>
              </a:rPr>
              <a:t>Anual</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Variable inversa: </a:t>
            </a:r>
            <a:r>
              <a:rPr lang="es-CO" sz="2000" dirty="0">
                <a:solidFill>
                  <a:schemeClr val="tx1"/>
                </a:solidFill>
                <a:latin typeface="+mn-lt"/>
              </a:rPr>
              <a:t>No</a:t>
            </a: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¿Tiene casos de No aplica?: </a:t>
            </a:r>
            <a:r>
              <a:rPr lang="es-CO" sz="2000" dirty="0">
                <a:solidFill>
                  <a:schemeClr val="tx1"/>
                </a:solidFill>
                <a:latin typeface="+mn-lt"/>
              </a:rPr>
              <a:t>No</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Requiere imputación: </a:t>
            </a:r>
            <a:r>
              <a:rPr lang="es-CO" sz="2000" dirty="0">
                <a:solidFill>
                  <a:schemeClr val="tx1"/>
                </a:solidFill>
                <a:latin typeface="+mn-lt"/>
              </a:rPr>
              <a:t>No</a:t>
            </a: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Objetivo</a:t>
            </a:r>
            <a:r>
              <a:rPr lang="es-CO" sz="2100" dirty="0">
                <a:solidFill>
                  <a:schemeClr val="tx1">
                    <a:lumMod val="85000"/>
                    <a:lumOff val="15000"/>
                  </a:schemeClr>
                </a:solidFill>
                <a:latin typeface="+mn-lt"/>
              </a:rPr>
              <a:t>: Este indicador evalúa el acceso y permanencia al sistema de salud pues permite revisar cuantas mujeres pueden acceder a servicios prenatales durante su embarazo.</a:t>
            </a:r>
            <a:endParaRPr lang="es-CO" sz="2100" dirty="0">
              <a:solidFill>
                <a:schemeClr val="tx1"/>
              </a:solidFill>
              <a:latin typeface="+mn-lt"/>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A384FF3-72D6-139F-6612-953410593502}"/>
                  </a:ext>
                </a:extLst>
              </p:cNvPr>
              <p:cNvSpPr txBox="1"/>
              <p:nvPr/>
            </p:nvSpPr>
            <p:spPr>
              <a:xfrm>
                <a:off x="2568702" y="3155144"/>
                <a:ext cx="6948056" cy="64293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𝑆𝐴𝐿</m:t>
                      </m:r>
                      <m:r>
                        <a:rPr lang="es-ES" sz="2200" b="0" i="1" smtClean="0">
                          <a:latin typeface="Cambria Math" panose="02040503050406030204" pitchFamily="18" charset="0"/>
                        </a:rPr>
                        <m:t>13=</m:t>
                      </m:r>
                      <m:f>
                        <m:fPr>
                          <m:ctrlPr>
                            <a:rPr lang="es-ES" sz="2200" b="0" i="1" smtClean="0">
                              <a:latin typeface="Cambria Math" panose="02040503050406030204" pitchFamily="18" charset="0"/>
                            </a:rPr>
                          </m:ctrlPr>
                        </m:fPr>
                        <m:num>
                          <m:r>
                            <a:rPr lang="es-ES" sz="2200" i="1">
                              <a:latin typeface="Cambria Math" panose="02040503050406030204" pitchFamily="18" charset="0"/>
                            </a:rPr>
                            <m:t>𝑁𝑎𝑐𝑖𝑑𝑜𝑠</m:t>
                          </m:r>
                          <m:r>
                            <a:rPr lang="es-ES" sz="2200" i="1">
                              <a:latin typeface="Cambria Math" panose="02040503050406030204" pitchFamily="18" charset="0"/>
                            </a:rPr>
                            <m:t> </m:t>
                          </m:r>
                          <m:r>
                            <a:rPr lang="es-ES" sz="2200" i="1">
                              <a:latin typeface="Cambria Math" panose="02040503050406030204" pitchFamily="18" charset="0"/>
                            </a:rPr>
                            <m:t>𝑣𝑖𝑣𝑜𝑠</m:t>
                          </m:r>
                          <m:r>
                            <a:rPr lang="es-ES" sz="2200" i="1">
                              <a:latin typeface="Cambria Math" panose="02040503050406030204" pitchFamily="18" charset="0"/>
                            </a:rPr>
                            <m:t> </m:t>
                          </m:r>
                          <m:r>
                            <a:rPr lang="es-ES" sz="2200" i="1">
                              <a:latin typeface="Cambria Math" panose="02040503050406030204" pitchFamily="18" charset="0"/>
                            </a:rPr>
                            <m:t>𝑐𝑜𝑛</m:t>
                          </m:r>
                          <m:r>
                            <a:rPr lang="es-ES" sz="2200" i="1">
                              <a:latin typeface="Cambria Math" panose="02040503050406030204" pitchFamily="18" charset="0"/>
                            </a:rPr>
                            <m:t> </m:t>
                          </m:r>
                          <m:r>
                            <a:rPr lang="es-ES" sz="2200" i="1">
                              <a:latin typeface="Cambria Math" panose="02040503050406030204" pitchFamily="18" charset="0"/>
                            </a:rPr>
                            <m:t>𝑐𝑜𝑛𝑡𝑟𝑜𝑙𝑒𝑠</m:t>
                          </m:r>
                          <m:r>
                            <a:rPr lang="es-ES" sz="2200" b="0" i="1" smtClean="0">
                              <a:latin typeface="Cambria Math" panose="02040503050406030204" pitchFamily="18" charset="0"/>
                            </a:rPr>
                            <m:t> </m:t>
                          </m:r>
                          <m:r>
                            <a:rPr lang="es-ES" sz="2200" i="1">
                              <a:latin typeface="Cambria Math" panose="02040503050406030204" pitchFamily="18" charset="0"/>
                            </a:rPr>
                            <m:t>𝑝𝑟𝑒𝑛𝑎𝑡𝑎𝑙𝑒𝑠</m:t>
                          </m:r>
                        </m:num>
                        <m:den>
                          <m:r>
                            <a:rPr lang="es-ES" sz="2200" b="0" i="1" smtClean="0">
                              <a:latin typeface="Cambria Math" panose="02040503050406030204" pitchFamily="18" charset="0"/>
                            </a:rPr>
                            <m:t>𝑇𝑜𝑡𝑎𝑙</m:t>
                          </m:r>
                          <m:r>
                            <a:rPr lang="es-ES" sz="2200" b="0" i="1" smtClean="0">
                              <a:latin typeface="Cambria Math" panose="02040503050406030204" pitchFamily="18" charset="0"/>
                            </a:rPr>
                            <m:t> </m:t>
                          </m:r>
                          <m:r>
                            <a:rPr lang="es-ES" sz="2200" b="0" i="1" smtClean="0">
                              <a:latin typeface="Cambria Math" panose="02040503050406030204" pitchFamily="18" charset="0"/>
                            </a:rPr>
                            <m:t>𝑑𝑒</m:t>
                          </m:r>
                          <m:r>
                            <a:rPr lang="es-ES" sz="2200" b="0" i="1" smtClean="0">
                              <a:latin typeface="Cambria Math" panose="02040503050406030204" pitchFamily="18" charset="0"/>
                            </a:rPr>
                            <m:t> </m:t>
                          </m:r>
                          <m:r>
                            <a:rPr lang="es-ES" sz="2200" b="0" i="1" smtClean="0">
                              <a:latin typeface="Cambria Math" panose="02040503050406030204" pitchFamily="18" charset="0"/>
                            </a:rPr>
                            <m:t>𝑛𝑎𝑐𝑖𝑚𝑖𝑒𝑛𝑡𝑜𝑠</m:t>
                          </m:r>
                        </m:den>
                      </m:f>
                      <m:r>
                        <a:rPr lang="es-ES" sz="2200" b="0" i="1" smtClean="0">
                          <a:latin typeface="Cambria Math" panose="02040503050406030204" pitchFamily="18" charset="0"/>
                        </a:rPr>
                        <m:t>∗100</m:t>
                      </m:r>
                    </m:oMath>
                  </m:oMathPara>
                </a14:m>
                <a:endParaRPr lang="es-CO" sz="2200" dirty="0"/>
              </a:p>
            </p:txBody>
          </p:sp>
        </mc:Choice>
        <mc:Fallback xmlns="">
          <p:sp>
            <p:nvSpPr>
              <p:cNvPr id="14" name="CuadroTexto 13">
                <a:extLst>
                  <a:ext uri="{FF2B5EF4-FFF2-40B4-BE49-F238E27FC236}">
                    <a16:creationId xmlns:a16="http://schemas.microsoft.com/office/drawing/2014/main" id="{DA384FF3-72D6-139F-6612-953410593502}"/>
                  </a:ext>
                </a:extLst>
              </p:cNvPr>
              <p:cNvSpPr txBox="1">
                <a:spLocks noRot="1" noChangeAspect="1" noMove="1" noResize="1" noEditPoints="1" noAdjustHandles="1" noChangeArrowheads="1" noChangeShapeType="1" noTextEdit="1"/>
              </p:cNvSpPr>
              <p:nvPr/>
            </p:nvSpPr>
            <p:spPr>
              <a:xfrm>
                <a:off x="2568702" y="3155144"/>
                <a:ext cx="6948056" cy="642933"/>
              </a:xfrm>
              <a:prstGeom prst="rect">
                <a:avLst/>
              </a:prstGeom>
              <a:blipFill>
                <a:blip r:embed="rId2"/>
                <a:stretch>
                  <a:fillRect l="-364" t="-7547" r="-182" b="-26415"/>
                </a:stretch>
              </a:blipFill>
              <a:ln>
                <a:solidFill>
                  <a:schemeClr val="tx1"/>
                </a:solidFill>
              </a:ln>
            </p:spPr>
            <p:txBody>
              <a:bodyPr/>
              <a:lstStyle/>
              <a:p>
                <a:r>
                  <a:rPr lang="es-CO">
                    <a:noFill/>
                  </a:rPr>
                  <a:t> </a:t>
                </a:r>
              </a:p>
            </p:txBody>
          </p:sp>
        </mc:Fallback>
      </mc:AlternateContent>
      <p:sp>
        <p:nvSpPr>
          <p:cNvPr id="2" name="CuadroTexto 1">
            <a:extLst>
              <a:ext uri="{FF2B5EF4-FFF2-40B4-BE49-F238E27FC236}">
                <a16:creationId xmlns:a16="http://schemas.microsoft.com/office/drawing/2014/main" id="{18275A21-DBF9-914B-A852-D8A896B901D7}"/>
              </a:ext>
            </a:extLst>
          </p:cNvPr>
          <p:cNvSpPr txBox="1"/>
          <p:nvPr/>
        </p:nvSpPr>
        <p:spPr>
          <a:xfrm>
            <a:off x="2383971" y="179614"/>
            <a:ext cx="184731" cy="369332"/>
          </a:xfrm>
          <a:prstGeom prst="rect">
            <a:avLst/>
          </a:prstGeom>
          <a:noFill/>
        </p:spPr>
        <p:txBody>
          <a:bodyPr wrap="none" rtlCol="0">
            <a:spAutoFit/>
          </a:bodyPr>
          <a:lstStyle/>
          <a:p>
            <a:endParaRPr lang="es-CO" dirty="0"/>
          </a:p>
        </p:txBody>
      </p:sp>
    </p:spTree>
    <p:extLst>
      <p:ext uri="{BB962C8B-B14F-4D97-AF65-F5344CB8AC3E}">
        <p14:creationId xmlns:p14="http://schemas.microsoft.com/office/powerpoint/2010/main" val="41818900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b="1" dirty="0">
                <a:solidFill>
                  <a:schemeClr val="accent1">
                    <a:lumMod val="50000"/>
                  </a:schemeClr>
                </a:solidFill>
                <a:latin typeface="+mn-lt"/>
              </a:rPr>
              <a:t>SAL-1-4: Inversión en salud públic</a:t>
            </a:r>
            <a:r>
              <a:rPr lang="es-ES" dirty="0">
                <a:solidFill>
                  <a:schemeClr val="accent1">
                    <a:lumMod val="50000"/>
                  </a:schemeClr>
                </a:solidFill>
                <a:latin typeface="+mn-lt"/>
              </a:rPr>
              <a:t>a</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8" y="114113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Descripción</a:t>
            </a:r>
            <a:r>
              <a:rPr lang="es-CO" sz="2100" dirty="0">
                <a:solidFill>
                  <a:schemeClr val="accent1"/>
                </a:solidFill>
                <a:latin typeface="+mn-lt"/>
              </a:rPr>
              <a:t>: </a:t>
            </a:r>
            <a:r>
              <a:rPr lang="es-CO" sz="2100" dirty="0">
                <a:solidFill>
                  <a:schemeClr val="tx1"/>
                </a:solidFill>
                <a:latin typeface="+mn-lt"/>
              </a:rPr>
              <a:t>Inversión per cápita en salud pública (de alcaldías de los municipios y gobernación). Incluye variables como salud infantil, salud mental, enfermedades transmisibles, entre otros</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12059" y="4811214"/>
            <a:ext cx="5531476" cy="1323439"/>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Fuente:</a:t>
            </a:r>
            <a:r>
              <a:rPr lang="es-CO" sz="2000" dirty="0">
                <a:solidFill>
                  <a:schemeClr val="tx1">
                    <a:lumMod val="85000"/>
                    <a:lumOff val="15000"/>
                  </a:schemeClr>
                </a:solidFill>
                <a:latin typeface="+mn-lt"/>
              </a:rPr>
              <a:t>  </a:t>
            </a:r>
          </a:p>
          <a:p>
            <a:r>
              <a:rPr lang="es-CO" sz="2000" dirty="0">
                <a:solidFill>
                  <a:schemeClr val="tx1"/>
                </a:solidFill>
                <a:latin typeface="+mn-lt"/>
              </a:rPr>
              <a:t>Gastos de inversión de las entidades territoriales, FUT-Ministerio de Hacienda.</a:t>
            </a:r>
          </a:p>
          <a:p>
            <a:r>
              <a:rPr lang="es-CO" sz="2000" dirty="0">
                <a:solidFill>
                  <a:schemeClr val="tx1"/>
                </a:solidFill>
                <a:latin typeface="+mn-lt"/>
              </a:rPr>
              <a:t>Población total, DANE</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8" y="204900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Fórmula de cálculo:</a:t>
            </a:r>
            <a:endParaRPr lang="es-CO" sz="2000" dirty="0">
              <a:solidFill>
                <a:schemeClr val="tx1"/>
              </a:solidFill>
              <a:latin typeface="+mn-lt"/>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12058" y="3820068"/>
            <a:ext cx="5531474"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Unidad de medida:</a:t>
            </a:r>
            <a:r>
              <a:rPr lang="es-CO" sz="2000" b="1" dirty="0">
                <a:solidFill>
                  <a:schemeClr val="tx1">
                    <a:lumMod val="85000"/>
                    <a:lumOff val="15000"/>
                  </a:schemeClr>
                </a:solidFill>
                <a:latin typeface="+mn-lt"/>
              </a:rPr>
              <a:t> </a:t>
            </a:r>
            <a:r>
              <a:rPr lang="es-CO" sz="2000" dirty="0">
                <a:solidFill>
                  <a:schemeClr val="tx1">
                    <a:lumMod val="85000"/>
                    <a:lumOff val="15000"/>
                  </a:schemeClr>
                </a:solidFill>
                <a:latin typeface="+mn-lt"/>
              </a:rPr>
              <a:t>Miles de pesos</a:t>
            </a:r>
            <a:endParaRPr lang="es-CO" sz="2000" dirty="0">
              <a:solidFill>
                <a:schemeClr val="tx1"/>
              </a:solidFill>
              <a:latin typeface="+mn-lt"/>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12058" y="4286654"/>
            <a:ext cx="5531475"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Periodicidad: </a:t>
            </a:r>
            <a:r>
              <a:rPr lang="es-CO" sz="2000" dirty="0">
                <a:solidFill>
                  <a:schemeClr val="tx1"/>
                </a:solidFill>
                <a:latin typeface="+mn-lt"/>
              </a:rPr>
              <a:t>Anual</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567059" y="381762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Variable inversa: </a:t>
            </a:r>
            <a:r>
              <a:rPr lang="es-CO" sz="2000" dirty="0">
                <a:solidFill>
                  <a:schemeClr val="tx1"/>
                </a:solidFill>
                <a:latin typeface="+mn-lt"/>
              </a:rPr>
              <a:t>No</a:t>
            </a: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567058" y="428421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¿Tiene casos de No aplica?: </a:t>
            </a:r>
            <a:r>
              <a:rPr lang="es-CO" sz="2000" dirty="0">
                <a:solidFill>
                  <a:schemeClr val="tx1"/>
                </a:solidFill>
                <a:latin typeface="+mn-lt"/>
              </a:rPr>
              <a:t>No</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567057" y="481121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Requiere imputación: </a:t>
            </a:r>
            <a:r>
              <a:rPr lang="es-CO" sz="2000" dirty="0">
                <a:solidFill>
                  <a:schemeClr val="tx1"/>
                </a:solidFill>
                <a:latin typeface="+mn-lt"/>
              </a:rPr>
              <a:t>No</a:t>
            </a:r>
          </a:p>
        </p:txBody>
      </p:sp>
      <p:sp>
        <p:nvSpPr>
          <p:cNvPr id="37" name="CuadroTexto 36">
            <a:extLst>
              <a:ext uri="{FF2B5EF4-FFF2-40B4-BE49-F238E27FC236}">
                <a16:creationId xmlns:a16="http://schemas.microsoft.com/office/drawing/2014/main" id="{2F7F4796-FEAA-B617-4DEC-376F0F93677D}"/>
              </a:ext>
            </a:extLst>
          </p:cNvPr>
          <p:cNvSpPr txBox="1"/>
          <p:nvPr/>
        </p:nvSpPr>
        <p:spPr>
          <a:xfrm>
            <a:off x="68776" y="635012"/>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Objetivo</a:t>
            </a:r>
            <a:r>
              <a:rPr lang="es-CO" sz="2100" dirty="0">
                <a:solidFill>
                  <a:schemeClr val="tx1">
                    <a:lumMod val="85000"/>
                    <a:lumOff val="15000"/>
                  </a:schemeClr>
                </a:solidFill>
                <a:latin typeface="+mn-lt"/>
              </a:rPr>
              <a:t>: </a:t>
            </a:r>
            <a:r>
              <a:rPr lang="es-CO" sz="2100" dirty="0">
                <a:solidFill>
                  <a:schemeClr val="tx1">
                    <a:lumMod val="85000"/>
                    <a:lumOff val="15000"/>
                  </a:schemeClr>
                </a:solidFill>
              </a:rPr>
              <a:t>Evaluar la capacidad de inversión de las instituciones territoriales en salud publica</a:t>
            </a:r>
            <a:endParaRPr lang="es-CO" sz="2100" dirty="0">
              <a:solidFill>
                <a:schemeClr val="tx1"/>
              </a:solidFill>
              <a:latin typeface="+mn-lt"/>
            </a:endParaRPr>
          </a:p>
        </p:txBody>
      </p:sp>
      <p:sp>
        <p:nvSpPr>
          <p:cNvPr id="2" name="CuadroTexto 1">
            <a:extLst>
              <a:ext uri="{FF2B5EF4-FFF2-40B4-BE49-F238E27FC236}">
                <a16:creationId xmlns:a16="http://schemas.microsoft.com/office/drawing/2014/main" id="{18275A21-DBF9-914B-A852-D8A896B901D7}"/>
              </a:ext>
            </a:extLst>
          </p:cNvPr>
          <p:cNvSpPr txBox="1"/>
          <p:nvPr/>
        </p:nvSpPr>
        <p:spPr>
          <a:xfrm>
            <a:off x="2383971" y="179614"/>
            <a:ext cx="184731" cy="369332"/>
          </a:xfrm>
          <a:prstGeom prst="rect">
            <a:avLst/>
          </a:prstGeom>
          <a:noFill/>
        </p:spPr>
        <p:txBody>
          <a:bodyPr wrap="none" rtlCol="0">
            <a:spAutoFit/>
          </a:bodyPr>
          <a:lstStyle/>
          <a:p>
            <a:endParaRPr lang="es-CO" dirty="0"/>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2EC18D0D-D47C-3549-A629-533D7E2C4A3C}"/>
                  </a:ext>
                </a:extLst>
              </p:cNvPr>
              <p:cNvSpPr txBox="1"/>
              <p:nvPr/>
            </p:nvSpPr>
            <p:spPr>
              <a:xfrm>
                <a:off x="3160170" y="2564196"/>
                <a:ext cx="5871660" cy="962123"/>
              </a:xfrm>
              <a:prstGeom prst="rect">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O" sz="2200" b="0" i="1" smtClean="0">
                          <a:latin typeface="Cambria Math" panose="02040503050406030204" pitchFamily="18" charset="0"/>
                        </a:rPr>
                        <m:t>𝑆𝐴𝐿</m:t>
                      </m:r>
                      <m:r>
                        <a:rPr lang="es-CO" sz="2200" b="0" i="1" smtClean="0">
                          <a:latin typeface="Cambria Math" panose="02040503050406030204" pitchFamily="18" charset="0"/>
                        </a:rPr>
                        <m:t>14=</m:t>
                      </m:r>
                      <m:f>
                        <m:fPr>
                          <m:ctrlPr>
                            <a:rPr lang="es-CO" sz="2200" b="0" i="1" smtClean="0">
                              <a:latin typeface="Cambria Math" panose="02040503050406030204" pitchFamily="18" charset="0"/>
                            </a:rPr>
                          </m:ctrlPr>
                        </m:fPr>
                        <m:num>
                          <m:eqArr>
                            <m:eqArrPr>
                              <m:ctrlPr>
                                <a:rPr lang="es-ES" sz="2200" i="1" smtClean="0">
                                  <a:latin typeface="Cambria Math" panose="02040503050406030204" pitchFamily="18" charset="0"/>
                                </a:rPr>
                              </m:ctrlPr>
                            </m:eqArrPr>
                            <m:e>
                              <m:r>
                                <a:rPr lang="es-ES" sz="2200" i="1">
                                  <a:latin typeface="Cambria Math" panose="02040503050406030204" pitchFamily="18" charset="0"/>
                                </a:rPr>
                                <m:t>𝐼𝑛𝑣𝑒𝑟𝑠𝑖</m:t>
                              </m:r>
                              <m:r>
                                <a:rPr lang="es-ES" sz="2200" i="1">
                                  <a:latin typeface="Cambria Math" panose="02040503050406030204" pitchFamily="18" charset="0"/>
                                </a:rPr>
                                <m:t>ó</m:t>
                              </m:r>
                              <m:r>
                                <a:rPr lang="es-ES" sz="2200" i="1">
                                  <a:latin typeface="Cambria Math" panose="02040503050406030204" pitchFamily="18" charset="0"/>
                                </a:rPr>
                                <m:t>𝑛</m:t>
                              </m:r>
                              <m:r>
                                <a:rPr lang="es-ES" sz="2200" i="1">
                                  <a:latin typeface="Cambria Math" panose="02040503050406030204" pitchFamily="18" charset="0"/>
                                </a:rPr>
                                <m:t> </m:t>
                              </m:r>
                              <m:r>
                                <a:rPr lang="es-ES" sz="2200" i="1">
                                  <a:latin typeface="Cambria Math" panose="02040503050406030204" pitchFamily="18" charset="0"/>
                                </a:rPr>
                                <m:t>𝑒𝑛</m:t>
                              </m:r>
                              <m:r>
                                <a:rPr lang="es-ES" sz="2200" i="1">
                                  <a:latin typeface="Cambria Math" panose="02040503050406030204" pitchFamily="18" charset="0"/>
                                </a:rPr>
                                <m:t> </m:t>
                              </m:r>
                              <m:r>
                                <a:rPr lang="es-ES" sz="2200" i="1">
                                  <a:latin typeface="Cambria Math" panose="02040503050406030204" pitchFamily="18" charset="0"/>
                                </a:rPr>
                                <m:t>𝑠𝑎𝑙𝑢𝑑</m:t>
                              </m:r>
                              <m:r>
                                <a:rPr lang="es-ES" sz="2200" i="1">
                                  <a:latin typeface="Cambria Math" panose="02040503050406030204" pitchFamily="18" charset="0"/>
                                </a:rPr>
                                <m:t> </m:t>
                              </m:r>
                              <m:r>
                                <a:rPr lang="es-ES" sz="2200" i="1">
                                  <a:latin typeface="Cambria Math" panose="02040503050406030204" pitchFamily="18" charset="0"/>
                                </a:rPr>
                                <m:t>𝑝</m:t>
                              </m:r>
                              <m:r>
                                <a:rPr lang="es-ES" sz="2200" i="1">
                                  <a:latin typeface="Cambria Math" panose="02040503050406030204" pitchFamily="18" charset="0"/>
                                </a:rPr>
                                <m:t>ú</m:t>
                              </m:r>
                              <m:r>
                                <a:rPr lang="es-ES" sz="2200" i="1">
                                  <a:latin typeface="Cambria Math" panose="02040503050406030204" pitchFamily="18" charset="0"/>
                                </a:rPr>
                                <m:t>𝑏𝑙𝑖𝑐𝑎</m:t>
                              </m:r>
                              <m:r>
                                <a:rPr lang="es-ES" sz="2200" i="1">
                                  <a:latin typeface="Cambria Math" panose="02040503050406030204" pitchFamily="18" charset="0"/>
                                </a:rPr>
                                <m:t>   </m:t>
                              </m:r>
                            </m:e>
                            <m:e>
                              <m:r>
                                <a:rPr lang="es-ES" sz="2200" b="0" i="1" smtClean="0">
                                  <a:latin typeface="Cambria Math" panose="02040503050406030204" pitchFamily="18" charset="0"/>
                                </a:rPr>
                                <m:t>𝑑𝑒</m:t>
                              </m:r>
                              <m:r>
                                <a:rPr lang="es-CO" sz="2200" b="0" i="1" smtClean="0">
                                  <a:latin typeface="Cambria Math" panose="02040503050406030204" pitchFamily="18" charset="0"/>
                                </a:rPr>
                                <m:t> </m:t>
                              </m:r>
                              <m:r>
                                <a:rPr lang="es-CO" sz="2200" b="0" i="1" smtClean="0">
                                  <a:latin typeface="Cambria Math" panose="02040503050406030204" pitchFamily="18" charset="0"/>
                                </a:rPr>
                                <m:t>𝑙𝑜𝑠</m:t>
                              </m:r>
                              <m:r>
                                <a:rPr lang="es-CO" sz="2200" b="0" i="1" smtClean="0">
                                  <a:latin typeface="Cambria Math" panose="02040503050406030204" pitchFamily="18" charset="0"/>
                                </a:rPr>
                                <m:t> </m:t>
                              </m:r>
                              <m:r>
                                <a:rPr lang="es-CO" sz="2200" b="0" i="1" smtClean="0">
                                  <a:latin typeface="Cambria Math" panose="02040503050406030204" pitchFamily="18" charset="0"/>
                                </a:rPr>
                                <m:t>𝑒𝑛𝑡𝑒𝑠</m:t>
                              </m:r>
                              <m:r>
                                <a:rPr lang="es-CO" sz="2200" b="0" i="1" smtClean="0">
                                  <a:latin typeface="Cambria Math" panose="02040503050406030204" pitchFamily="18" charset="0"/>
                                </a:rPr>
                                <m:t> </m:t>
                              </m:r>
                              <m:r>
                                <a:rPr lang="es-CO" sz="2200" b="0" i="1" smtClean="0">
                                  <a:latin typeface="Cambria Math" panose="02040503050406030204" pitchFamily="18" charset="0"/>
                                </a:rPr>
                                <m:t>𝑡𝑒𝑟𝑟𝑖𝑡𝑜𝑟𝑖𝑎𝑙𝑒𝑠</m:t>
                              </m:r>
                            </m:e>
                          </m:eqArr>
                        </m:num>
                        <m:den>
                          <m:r>
                            <a:rPr lang="es-ES" sz="2200" b="0" i="1" smtClean="0">
                              <a:latin typeface="Cambria Math" panose="02040503050406030204" pitchFamily="18" charset="0"/>
                            </a:rPr>
                            <m:t>𝑃𝑜𝑏𝑙𝑎𝑐𝑖</m:t>
                          </m:r>
                          <m:r>
                            <a:rPr lang="es-ES" sz="2200" i="1">
                              <a:latin typeface="Cambria Math" panose="02040503050406030204" pitchFamily="18" charset="0"/>
                            </a:rPr>
                            <m:t>ó</m:t>
                          </m:r>
                          <m:r>
                            <a:rPr lang="es-ES" sz="2200" b="0" i="1" smtClean="0">
                              <a:latin typeface="Cambria Math" panose="02040503050406030204" pitchFamily="18" charset="0"/>
                            </a:rPr>
                            <m:t>𝑛</m:t>
                          </m:r>
                          <m:r>
                            <a:rPr lang="es-ES" sz="2200" b="0" i="1" smtClean="0">
                              <a:latin typeface="Cambria Math" panose="02040503050406030204" pitchFamily="18" charset="0"/>
                            </a:rPr>
                            <m:t> </m:t>
                          </m:r>
                          <m:r>
                            <a:rPr lang="es-ES" sz="2200" b="0" i="1" smtClean="0">
                              <a:latin typeface="Cambria Math" panose="02040503050406030204" pitchFamily="18" charset="0"/>
                            </a:rPr>
                            <m:t>𝑑𝑒𝑙</m:t>
                          </m:r>
                          <m:r>
                            <a:rPr lang="es-CO" sz="2200" b="0" i="1" smtClean="0">
                              <a:latin typeface="Cambria Math" panose="02040503050406030204" pitchFamily="18" charset="0"/>
                            </a:rPr>
                            <m:t> </m:t>
                          </m:r>
                          <m:r>
                            <a:rPr lang="es-CO" sz="2200" b="0" i="1" smtClean="0">
                              <a:latin typeface="Cambria Math" panose="02040503050406030204" pitchFamily="18" charset="0"/>
                            </a:rPr>
                            <m:t>𝑑𝑒𝑝𝑎𝑟𝑡𝑎𝑚𝑒𝑛𝑡𝑜</m:t>
                          </m:r>
                        </m:den>
                      </m:f>
                    </m:oMath>
                  </m:oMathPara>
                </a14:m>
                <a:endParaRPr lang="es-CO" sz="2200" dirty="0"/>
              </a:p>
            </p:txBody>
          </p:sp>
        </mc:Choice>
        <mc:Fallback xmlns="">
          <p:sp>
            <p:nvSpPr>
              <p:cNvPr id="16" name="CuadroTexto 15">
                <a:extLst>
                  <a:ext uri="{FF2B5EF4-FFF2-40B4-BE49-F238E27FC236}">
                    <a16:creationId xmlns:a16="http://schemas.microsoft.com/office/drawing/2014/main" id="{2EC18D0D-D47C-3549-A629-533D7E2C4A3C}"/>
                  </a:ext>
                </a:extLst>
              </p:cNvPr>
              <p:cNvSpPr txBox="1">
                <a:spLocks noRot="1" noChangeAspect="1" noMove="1" noResize="1" noEditPoints="1" noAdjustHandles="1" noChangeArrowheads="1" noChangeShapeType="1" noTextEdit="1"/>
              </p:cNvSpPr>
              <p:nvPr/>
            </p:nvSpPr>
            <p:spPr>
              <a:xfrm>
                <a:off x="3160170" y="2564196"/>
                <a:ext cx="5871660" cy="962123"/>
              </a:xfrm>
              <a:prstGeom prst="rect">
                <a:avLst/>
              </a:prstGeom>
              <a:blipFill>
                <a:blip r:embed="rId2"/>
                <a:stretch>
                  <a:fillRect/>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5139623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SAL-2-1 : Mortalidad infantil</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86148" y="3364412"/>
                <a:ext cx="12105851" cy="534057"/>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𝑆𝐴𝐿</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−2−1=</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𝑁</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ú</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𝑚𝑒𝑟𝑜</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𝑑𝑒</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𝑑𝑒𝑓𝑢𝑛𝑐𝑖𝑜𝑛𝑒𝑠</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𝑑𝑢𝑟𝑎𝑛𝑡𝑒</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𝑒𝑙</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𝑝𝑟𝑖𝑚𝑒𝑟</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ñ</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𝑜</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𝑑𝑒</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𝑣𝑖𝑑𝑎</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𝑎𝑐𝑖𝑚𝑖𝑒𝑛𝑡𝑜𝑠</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𝑣𝑖𝑣𝑜𝑠</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𝑟𝑒𝑔𝑖𝑠𝑡𝑟𝑎𝑑𝑜𝑠</m:t>
                        </m:r>
                      </m:den>
                    </m:f>
                  </m:oMath>
                </a14:m>
                <a:r>
                  <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rPr>
                  <a:t>*1000</a:t>
                </a: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86148" y="3364412"/>
                <a:ext cx="12105851" cy="534057"/>
              </a:xfrm>
              <a:prstGeom prst="rect">
                <a:avLst/>
              </a:prstGeom>
              <a:blipFill>
                <a:blip r:embed="rId2"/>
                <a:stretch>
                  <a:fillRect b="-8889"/>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Proporción de defunciones durante el primer año de vida por cada 1.000 nacimientos vivos registrados</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5315629"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DANE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6730" y="4505718"/>
            <a:ext cx="5318372"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Proporción de defunciones.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5315629"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Si.</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los resultados de las acciones para prevenir la mortalidad infantil.</a:t>
            </a:r>
          </a:p>
        </p:txBody>
      </p:sp>
    </p:spTree>
    <p:extLst>
      <p:ext uri="{BB962C8B-B14F-4D97-AF65-F5344CB8AC3E}">
        <p14:creationId xmlns:p14="http://schemas.microsoft.com/office/powerpoint/2010/main" val="14576386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dirty="0">
                <a:solidFill>
                  <a:schemeClr val="accent1">
                    <a:lumMod val="50000"/>
                  </a:schemeClr>
                </a:solidFill>
                <a:latin typeface="+mn-lt"/>
              </a:rPr>
              <a:t>SAL-</a:t>
            </a:r>
            <a:r>
              <a:rPr lang="es-ES" b="1" dirty="0">
                <a:solidFill>
                  <a:schemeClr val="accent1">
                    <a:lumMod val="50000"/>
                  </a:schemeClr>
                </a:solidFill>
                <a:latin typeface="+mn-lt"/>
              </a:rPr>
              <a:t>2-2: Mortalidad materna</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86149" y="1175208"/>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Descripción: </a:t>
            </a:r>
            <a:r>
              <a:rPr lang="es-CO" sz="2100" dirty="0">
                <a:solidFill>
                  <a:schemeClr val="tx1"/>
                </a:solidFill>
                <a:latin typeface="+mn-lt"/>
              </a:rPr>
              <a:t>Defunciones maternas según departamento de residencia y grupos de causas de defunción por cada 10.000 nacimientos</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35607" y="4919007"/>
            <a:ext cx="4969751" cy="1938992"/>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Fuente:</a:t>
            </a:r>
            <a:r>
              <a:rPr lang="es-CO" sz="2000" dirty="0">
                <a:solidFill>
                  <a:schemeClr val="tx1">
                    <a:lumMod val="85000"/>
                    <a:lumOff val="15000"/>
                  </a:schemeClr>
                </a:solidFill>
                <a:latin typeface="+mn-lt"/>
              </a:rPr>
              <a:t>  </a:t>
            </a:r>
          </a:p>
          <a:p>
            <a:r>
              <a:rPr lang="es-CO" sz="2000" dirty="0">
                <a:solidFill>
                  <a:schemeClr val="tx1"/>
                </a:solidFill>
                <a:latin typeface="+mn-lt"/>
              </a:rPr>
              <a:t>Defunciones maternas según departamento de residencia y grupos de causas de defunción-DANE</a:t>
            </a:r>
          </a:p>
          <a:p>
            <a:r>
              <a:rPr lang="es-CO" sz="2000" dirty="0">
                <a:solidFill>
                  <a:schemeClr val="tx1"/>
                </a:solidFill>
                <a:latin typeface="+mn-lt"/>
              </a:rPr>
              <a:t>Nacimientos según departamento de residencia de la madre- DANE</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9" y="2095642"/>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Fórmula de cálculo:</a:t>
            </a:r>
            <a:endParaRPr lang="es-CO" sz="2000" dirty="0">
              <a:solidFill>
                <a:schemeClr val="tx1"/>
              </a:solidFill>
              <a:latin typeface="+mn-lt"/>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35607" y="3926874"/>
            <a:ext cx="4969751" cy="707886"/>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Unidad de medida: </a:t>
            </a:r>
            <a:r>
              <a:rPr lang="es-CO" sz="2000" dirty="0">
                <a:solidFill>
                  <a:schemeClr val="tx1">
                    <a:lumMod val="85000"/>
                    <a:lumOff val="15000"/>
                  </a:schemeClr>
                </a:solidFill>
              </a:rPr>
              <a:t>Tasa por cada diez mil hab.</a:t>
            </a:r>
            <a:endParaRPr lang="es-CO" sz="2000" dirty="0">
              <a:solidFill>
                <a:schemeClr val="tx1"/>
              </a:solidFill>
              <a:latin typeface="+mn-lt"/>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35607" y="4593515"/>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Periodicidad: </a:t>
            </a:r>
            <a:r>
              <a:rPr lang="es-CO" sz="2000" dirty="0">
                <a:solidFill>
                  <a:schemeClr val="tx1"/>
                </a:solidFill>
                <a:latin typeface="+mn-lt"/>
              </a:rPr>
              <a:t>Anual</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Variable inversa: </a:t>
            </a:r>
            <a:r>
              <a:rPr lang="es-CO" sz="2000" dirty="0">
                <a:solidFill>
                  <a:schemeClr val="tx1"/>
                </a:solidFill>
                <a:latin typeface="+mn-lt"/>
              </a:rPr>
              <a:t>Si</a:t>
            </a: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¿Tiene casos de No aplica?: </a:t>
            </a:r>
            <a:r>
              <a:rPr lang="es-CO" sz="2000" dirty="0">
                <a:solidFill>
                  <a:schemeClr val="tx1"/>
                </a:solidFill>
                <a:latin typeface="+mn-lt"/>
              </a:rPr>
              <a:t>No</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Requiere imputación: </a:t>
            </a:r>
            <a:r>
              <a:rPr lang="es-CO" sz="2000" dirty="0">
                <a:solidFill>
                  <a:schemeClr val="tx1"/>
                </a:solidFill>
                <a:latin typeface="+mn-lt"/>
              </a:rPr>
              <a:t>No</a:t>
            </a: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Objetivo</a:t>
            </a:r>
            <a:r>
              <a:rPr lang="es-CO" sz="2100" dirty="0">
                <a:solidFill>
                  <a:schemeClr val="tx1">
                    <a:lumMod val="85000"/>
                    <a:lumOff val="15000"/>
                  </a:schemeClr>
                </a:solidFill>
                <a:latin typeface="+mn-lt"/>
              </a:rPr>
              <a:t>: Evaluar la capacidad de los territorios de disminuir muertes evitables como la mortalidad materna</a:t>
            </a:r>
            <a:endParaRPr lang="es-CO" sz="2100" dirty="0">
              <a:solidFill>
                <a:schemeClr val="tx1"/>
              </a:solidFill>
              <a:latin typeface="+mn-lt"/>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A384FF3-72D6-139F-6612-953410593502}"/>
                  </a:ext>
                </a:extLst>
              </p:cNvPr>
              <p:cNvSpPr txBox="1"/>
              <p:nvPr/>
            </p:nvSpPr>
            <p:spPr>
              <a:xfrm>
                <a:off x="241538" y="2696160"/>
                <a:ext cx="11708921" cy="934166"/>
              </a:xfrm>
              <a:prstGeom prst="rect">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𝑆𝐴𝐿</m:t>
                      </m:r>
                      <m:r>
                        <a:rPr lang="es-ES" sz="2000" b="0" i="1" smtClean="0">
                          <a:latin typeface="Cambria Math" panose="02040503050406030204" pitchFamily="18" charset="0"/>
                        </a:rPr>
                        <m:t>22=</m:t>
                      </m:r>
                      <m:f>
                        <m:fPr>
                          <m:ctrlPr>
                            <a:rPr lang="es-CO" sz="2000" b="0" i="1" smtClean="0">
                              <a:latin typeface="Cambria Math" panose="02040503050406030204" pitchFamily="18" charset="0"/>
                            </a:rPr>
                          </m:ctrlPr>
                        </m:fPr>
                        <m:num>
                          <m:eqArr>
                            <m:eqArrPr>
                              <m:ctrlPr>
                                <a:rPr lang="es-CO" sz="2000" i="1">
                                  <a:latin typeface="Cambria Math" panose="02040503050406030204" pitchFamily="18" charset="0"/>
                                </a:rPr>
                              </m:ctrlPr>
                            </m:eqArrPr>
                            <m:e>
                              <m:r>
                                <a:rPr lang="es-CO" sz="2000" i="1">
                                  <a:latin typeface="Cambria Math" panose="02040503050406030204" pitchFamily="18" charset="0"/>
                                </a:rPr>
                                <m:t>𝐷𝑒𝑓𝑢𝑛𝑐𝑖𝑜𝑛𝑒𝑠</m:t>
                              </m:r>
                              <m:r>
                                <a:rPr lang="es-CO" sz="2000" i="1">
                                  <a:latin typeface="Cambria Math" panose="02040503050406030204" pitchFamily="18" charset="0"/>
                                </a:rPr>
                                <m:t> </m:t>
                              </m:r>
                              <m:r>
                                <a:rPr lang="es-CO" sz="2000" i="1">
                                  <a:latin typeface="Cambria Math" panose="02040503050406030204" pitchFamily="18" charset="0"/>
                                </a:rPr>
                                <m:t>𝑚𝑎𝑡𝑒𝑟𝑛𝑎𝑠</m:t>
                              </m:r>
                              <m:r>
                                <a:rPr lang="es-CO" sz="2000" i="1">
                                  <a:latin typeface="Cambria Math" panose="02040503050406030204" pitchFamily="18" charset="0"/>
                                </a:rPr>
                                <m:t> </m:t>
                              </m:r>
                              <m:r>
                                <a:rPr lang="es-CO" sz="2000" i="1">
                                  <a:latin typeface="Cambria Math" panose="02040503050406030204" pitchFamily="18" charset="0"/>
                                </a:rPr>
                                <m:t>𝑠𝑒𝑔</m:t>
                              </m:r>
                              <m:r>
                                <a:rPr lang="es-CO" sz="2000" i="1">
                                  <a:latin typeface="Cambria Math" panose="02040503050406030204" pitchFamily="18" charset="0"/>
                                </a:rPr>
                                <m:t>ú</m:t>
                              </m:r>
                              <m:r>
                                <a:rPr lang="es-CO" sz="2000" i="1">
                                  <a:latin typeface="Cambria Math" panose="02040503050406030204" pitchFamily="18" charset="0"/>
                                </a:rPr>
                                <m:t>𝑛</m:t>
                              </m:r>
                              <m:r>
                                <a:rPr lang="es-CO" sz="2000" i="1">
                                  <a:latin typeface="Cambria Math" panose="02040503050406030204" pitchFamily="18" charset="0"/>
                                </a:rPr>
                                <m:t> </m:t>
                              </m:r>
                              <m:r>
                                <a:rPr lang="es-CO" sz="2000" b="0" i="1" smtClean="0">
                                  <a:latin typeface="Cambria Math" panose="02040503050406030204" pitchFamily="18" charset="0"/>
                                </a:rPr>
                                <m:t>𝑑𝑒𝑝𝑎𝑟𝑡𝑎𝑚𝑒𝑛𝑡𝑜</m:t>
                              </m:r>
                              <m:r>
                                <a:rPr lang="es-CO" sz="2000" i="1">
                                  <a:latin typeface="Cambria Math" panose="02040503050406030204" pitchFamily="18" charset="0"/>
                                </a:rPr>
                                <m:t> </m:t>
                              </m:r>
                              <m:r>
                                <a:rPr lang="es-CO" sz="2000" i="1">
                                  <a:latin typeface="Cambria Math" panose="02040503050406030204" pitchFamily="18" charset="0"/>
                                </a:rPr>
                                <m:t>𝑑𝑒</m:t>
                              </m:r>
                              <m:r>
                                <a:rPr lang="es-CO" sz="2000" i="1">
                                  <a:latin typeface="Cambria Math" panose="02040503050406030204" pitchFamily="18" charset="0"/>
                                </a:rPr>
                                <m:t> </m:t>
                              </m:r>
                              <m:r>
                                <a:rPr lang="es-CO" sz="2000" i="1">
                                  <a:latin typeface="Cambria Math" panose="02040503050406030204" pitchFamily="18" charset="0"/>
                                </a:rPr>
                                <m:t>𝑟𝑒𝑠𝑖𝑑𝑒𝑛𝑐𝑖𝑎</m:t>
                              </m:r>
                              <m:r>
                                <a:rPr lang="es-CO" sz="2000" i="1">
                                  <a:latin typeface="Cambria Math" panose="02040503050406030204" pitchFamily="18" charset="0"/>
                                </a:rPr>
                                <m:t> </m:t>
                              </m:r>
                            </m:e>
                            <m:e>
                              <m:r>
                                <a:rPr lang="es-CO" sz="2000" i="1">
                                  <a:latin typeface="Cambria Math" panose="02040503050406030204" pitchFamily="18" charset="0"/>
                                </a:rPr>
                                <m:t>𝑦</m:t>
                              </m:r>
                              <m:r>
                                <a:rPr lang="es-CO" sz="2000" i="1">
                                  <a:latin typeface="Cambria Math" panose="02040503050406030204" pitchFamily="18" charset="0"/>
                                </a:rPr>
                                <m:t> </m:t>
                              </m:r>
                              <m:r>
                                <a:rPr lang="es-CO" sz="2000" i="1">
                                  <a:latin typeface="Cambria Math" panose="02040503050406030204" pitchFamily="18" charset="0"/>
                                </a:rPr>
                                <m:t>𝑔𝑟𝑢𝑝𝑜𝑠</m:t>
                              </m:r>
                              <m:r>
                                <a:rPr lang="es-CO" sz="2000" i="1">
                                  <a:latin typeface="Cambria Math" panose="02040503050406030204" pitchFamily="18" charset="0"/>
                                </a:rPr>
                                <m:t> </m:t>
                              </m:r>
                              <m:r>
                                <a:rPr lang="es-CO" sz="2000" i="1">
                                  <a:latin typeface="Cambria Math" panose="02040503050406030204" pitchFamily="18" charset="0"/>
                                </a:rPr>
                                <m:t>𝑑𝑒</m:t>
                              </m:r>
                              <m:r>
                                <a:rPr lang="es-CO" sz="2000" i="1">
                                  <a:latin typeface="Cambria Math" panose="02040503050406030204" pitchFamily="18" charset="0"/>
                                </a:rPr>
                                <m:t> </m:t>
                              </m:r>
                              <m:r>
                                <a:rPr lang="es-CO" sz="2000" i="1">
                                  <a:latin typeface="Cambria Math" panose="02040503050406030204" pitchFamily="18" charset="0"/>
                                </a:rPr>
                                <m:t>𝑐𝑎𝑢𝑠𝑎𝑠</m:t>
                              </m:r>
                              <m:r>
                                <a:rPr lang="es-CO" sz="2000" i="1">
                                  <a:latin typeface="Cambria Math" panose="02040503050406030204" pitchFamily="18" charset="0"/>
                                </a:rPr>
                                <m:t> </m:t>
                              </m:r>
                              <m:r>
                                <a:rPr lang="es-CO" sz="2000" i="1">
                                  <a:latin typeface="Cambria Math" panose="02040503050406030204" pitchFamily="18" charset="0"/>
                                </a:rPr>
                                <m:t>𝑑𝑒</m:t>
                              </m:r>
                              <m:r>
                                <a:rPr lang="es-CO" sz="2000" i="1">
                                  <a:latin typeface="Cambria Math" panose="02040503050406030204" pitchFamily="18" charset="0"/>
                                </a:rPr>
                                <m:t> </m:t>
                              </m:r>
                              <m:r>
                                <a:rPr lang="es-CO" sz="2000" i="1">
                                  <a:latin typeface="Cambria Math" panose="02040503050406030204" pitchFamily="18" charset="0"/>
                                </a:rPr>
                                <m:t>𝑑𝑒𝑓𝑢𝑛𝑐𝑖</m:t>
                              </m:r>
                              <m:r>
                                <a:rPr lang="es-CO" sz="2000" i="1">
                                  <a:latin typeface="Cambria Math" panose="02040503050406030204" pitchFamily="18" charset="0"/>
                                </a:rPr>
                                <m:t>ó</m:t>
                              </m:r>
                              <m:r>
                                <a:rPr lang="es-CO" sz="2000" i="1">
                                  <a:latin typeface="Cambria Math" panose="02040503050406030204" pitchFamily="18" charset="0"/>
                                </a:rPr>
                                <m:t>𝑛</m:t>
                              </m:r>
                            </m:e>
                          </m:eqArr>
                        </m:num>
                        <m:den>
                          <m:r>
                            <a:rPr lang="es-CO" sz="2000" b="0" i="1" smtClean="0">
                              <a:latin typeface="Cambria Math" panose="02040503050406030204" pitchFamily="18" charset="0"/>
                            </a:rPr>
                            <m:t>𝑁</m:t>
                          </m:r>
                          <m:r>
                            <a:rPr lang="es-ES" sz="2000" i="1">
                              <a:latin typeface="Cambria Math" panose="02040503050406030204" pitchFamily="18" charset="0"/>
                            </a:rPr>
                            <m:t>𝑎𝑐𝑖𝑚𝑖𝑒𝑛𝑡𝑜𝑠</m:t>
                          </m:r>
                          <m:r>
                            <a:rPr lang="es-ES" sz="2000" i="1">
                              <a:latin typeface="Cambria Math" panose="02040503050406030204" pitchFamily="18" charset="0"/>
                            </a:rPr>
                            <m:t> </m:t>
                          </m:r>
                          <m:r>
                            <a:rPr lang="es-ES" sz="2000" i="1">
                              <a:latin typeface="Cambria Math" panose="02040503050406030204" pitchFamily="18" charset="0"/>
                            </a:rPr>
                            <m:t>𝑠𝑒𝑔</m:t>
                          </m:r>
                          <m:r>
                            <a:rPr lang="es-ES" sz="2000" i="1">
                              <a:latin typeface="Cambria Math" panose="02040503050406030204" pitchFamily="18" charset="0"/>
                            </a:rPr>
                            <m:t>ú</m:t>
                          </m:r>
                          <m:r>
                            <a:rPr lang="es-ES" sz="2000" i="1">
                              <a:latin typeface="Cambria Math" panose="02040503050406030204" pitchFamily="18" charset="0"/>
                            </a:rPr>
                            <m:t>𝑛</m:t>
                          </m:r>
                          <m:r>
                            <a:rPr lang="es-ES" sz="2000" i="1">
                              <a:latin typeface="Cambria Math" panose="02040503050406030204" pitchFamily="18" charset="0"/>
                            </a:rPr>
                            <m:t> </m:t>
                          </m:r>
                          <m:r>
                            <a:rPr lang="es-MX" sz="2000" b="0" i="1" smtClean="0">
                              <a:latin typeface="Cambria Math" panose="02040503050406030204" pitchFamily="18" charset="0"/>
                            </a:rPr>
                            <m:t>𝑑𝑒𝑝𝑎𝑟𝑡𝑎𝑚𝑒𝑛𝑡𝑜</m:t>
                          </m:r>
                          <m:r>
                            <a:rPr lang="es-ES" sz="2000" i="1">
                              <a:latin typeface="Cambria Math" panose="02040503050406030204" pitchFamily="18" charset="0"/>
                            </a:rPr>
                            <m:t> </m:t>
                          </m:r>
                          <m:r>
                            <a:rPr lang="es-ES" sz="2000" i="1">
                              <a:latin typeface="Cambria Math" panose="02040503050406030204" pitchFamily="18" charset="0"/>
                            </a:rPr>
                            <m:t>𝑑𝑒</m:t>
                          </m:r>
                          <m:r>
                            <a:rPr lang="es-ES" sz="2000" i="1">
                              <a:latin typeface="Cambria Math" panose="02040503050406030204" pitchFamily="18" charset="0"/>
                            </a:rPr>
                            <m:t> </m:t>
                          </m:r>
                          <m:r>
                            <a:rPr lang="es-ES" sz="2000" i="1">
                              <a:latin typeface="Cambria Math" panose="02040503050406030204" pitchFamily="18" charset="0"/>
                            </a:rPr>
                            <m:t>𝑟𝑒𝑠𝑖𝑑𝑒𝑛𝑐𝑖𝑎</m:t>
                          </m:r>
                          <m:r>
                            <a:rPr lang="es-ES" sz="2000" i="1">
                              <a:latin typeface="Cambria Math" panose="02040503050406030204" pitchFamily="18" charset="0"/>
                            </a:rPr>
                            <m:t> </m:t>
                          </m:r>
                          <m:r>
                            <a:rPr lang="es-ES" sz="2000" i="1">
                              <a:latin typeface="Cambria Math" panose="02040503050406030204" pitchFamily="18" charset="0"/>
                            </a:rPr>
                            <m:t>𝑑𝑒</m:t>
                          </m:r>
                          <m:r>
                            <a:rPr lang="es-ES" sz="2000" i="1">
                              <a:latin typeface="Cambria Math" panose="02040503050406030204" pitchFamily="18" charset="0"/>
                            </a:rPr>
                            <m:t> </m:t>
                          </m:r>
                          <m:r>
                            <a:rPr lang="es-ES" sz="2000" i="1">
                              <a:latin typeface="Cambria Math" panose="02040503050406030204" pitchFamily="18" charset="0"/>
                            </a:rPr>
                            <m:t>𝑙𝑎</m:t>
                          </m:r>
                          <m:r>
                            <a:rPr lang="es-ES" sz="2000" i="1">
                              <a:latin typeface="Cambria Math" panose="02040503050406030204" pitchFamily="18" charset="0"/>
                            </a:rPr>
                            <m:t> </m:t>
                          </m:r>
                          <m:r>
                            <a:rPr lang="es-ES" sz="2000" i="1">
                              <a:latin typeface="Cambria Math" panose="02040503050406030204" pitchFamily="18" charset="0"/>
                            </a:rPr>
                            <m:t>𝑚𝑎𝑑𝑟𝑒</m:t>
                          </m:r>
                        </m:den>
                      </m:f>
                      <m:r>
                        <a:rPr lang="es-ES" sz="2000" b="0" i="1" smtClean="0">
                          <a:latin typeface="Cambria Math" panose="02040503050406030204" pitchFamily="18" charset="0"/>
                        </a:rPr>
                        <m:t>∗10.000</m:t>
                      </m:r>
                    </m:oMath>
                  </m:oMathPara>
                </a14:m>
                <a:endParaRPr lang="es-CO" sz="2000" dirty="0"/>
              </a:p>
            </p:txBody>
          </p:sp>
        </mc:Choice>
        <mc:Fallback xmlns="">
          <p:sp>
            <p:nvSpPr>
              <p:cNvPr id="14" name="CuadroTexto 13">
                <a:extLst>
                  <a:ext uri="{FF2B5EF4-FFF2-40B4-BE49-F238E27FC236}">
                    <a16:creationId xmlns:a16="http://schemas.microsoft.com/office/drawing/2014/main" id="{DA384FF3-72D6-139F-6612-953410593502}"/>
                  </a:ext>
                </a:extLst>
              </p:cNvPr>
              <p:cNvSpPr txBox="1">
                <a:spLocks noRot="1" noChangeAspect="1" noMove="1" noResize="1" noEditPoints="1" noAdjustHandles="1" noChangeArrowheads="1" noChangeShapeType="1" noTextEdit="1"/>
              </p:cNvSpPr>
              <p:nvPr/>
            </p:nvSpPr>
            <p:spPr>
              <a:xfrm>
                <a:off x="241538" y="2696160"/>
                <a:ext cx="11708921" cy="934166"/>
              </a:xfrm>
              <a:prstGeom prst="rect">
                <a:avLst/>
              </a:prstGeom>
              <a:blipFill>
                <a:blip r:embed="rId2"/>
                <a:stretch>
                  <a:fillRect/>
                </a:stretch>
              </a:blipFill>
              <a:ln>
                <a:solidFill>
                  <a:schemeClr val="tx1"/>
                </a:solidFill>
              </a:ln>
            </p:spPr>
            <p:txBody>
              <a:bodyPr/>
              <a:lstStyle/>
              <a:p>
                <a:r>
                  <a:rPr lang="es-CO">
                    <a:noFill/>
                  </a:rPr>
                  <a:t> </a:t>
                </a:r>
              </a:p>
            </p:txBody>
          </p:sp>
        </mc:Fallback>
      </mc:AlternateContent>
      <p:sp>
        <p:nvSpPr>
          <p:cNvPr id="2" name="CuadroTexto 1">
            <a:extLst>
              <a:ext uri="{FF2B5EF4-FFF2-40B4-BE49-F238E27FC236}">
                <a16:creationId xmlns:a16="http://schemas.microsoft.com/office/drawing/2014/main" id="{18275A21-DBF9-914B-A852-D8A896B901D7}"/>
              </a:ext>
            </a:extLst>
          </p:cNvPr>
          <p:cNvSpPr txBox="1"/>
          <p:nvPr/>
        </p:nvSpPr>
        <p:spPr>
          <a:xfrm>
            <a:off x="2383971" y="179614"/>
            <a:ext cx="184731" cy="369332"/>
          </a:xfrm>
          <a:prstGeom prst="rect">
            <a:avLst/>
          </a:prstGeom>
          <a:noFill/>
        </p:spPr>
        <p:txBody>
          <a:bodyPr wrap="none" rtlCol="0">
            <a:spAutoFit/>
          </a:bodyPr>
          <a:lstStyle/>
          <a:p>
            <a:endParaRPr lang="es-CO" dirty="0"/>
          </a:p>
        </p:txBody>
      </p:sp>
    </p:spTree>
    <p:extLst>
      <p:ext uri="{BB962C8B-B14F-4D97-AF65-F5344CB8AC3E}">
        <p14:creationId xmlns:p14="http://schemas.microsoft.com/office/powerpoint/2010/main" val="31616341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dirty="0">
                <a:solidFill>
                  <a:schemeClr val="accent1">
                    <a:lumMod val="50000"/>
                  </a:schemeClr>
                </a:solidFill>
                <a:latin typeface="+mn-lt"/>
              </a:rPr>
              <a:t>SAL-</a:t>
            </a:r>
            <a:r>
              <a:rPr lang="es-ES" b="1" dirty="0">
                <a:solidFill>
                  <a:schemeClr val="accent1">
                    <a:lumMod val="50000"/>
                  </a:schemeClr>
                </a:solidFill>
                <a:latin typeface="+mn-lt"/>
              </a:rPr>
              <a:t>2-3: Expectativa de vida al nacer</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86149" y="1175208"/>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Descripción: </a:t>
            </a:r>
            <a:r>
              <a:rPr lang="es-ES" sz="2100" dirty="0">
                <a:solidFill>
                  <a:schemeClr val="tx1"/>
                </a:solidFill>
                <a:latin typeface="+mn-lt"/>
              </a:rPr>
              <a:t>Número de años que vivirá, en promedio, un conjunto de recién nacidos si las condiciones de mortalidad observadas en un período no cambian durante toda su vida</a:t>
            </a:r>
            <a:endParaRPr lang="es-CO" sz="2100" dirty="0">
              <a:solidFill>
                <a:schemeClr val="tx1"/>
              </a:solidFill>
              <a:latin typeface="+mn-lt"/>
            </a:endParaRP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35607" y="491900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Fuente:</a:t>
            </a:r>
            <a:r>
              <a:rPr lang="es-CO" sz="2000" dirty="0">
                <a:solidFill>
                  <a:schemeClr val="tx1">
                    <a:lumMod val="85000"/>
                    <a:lumOff val="15000"/>
                  </a:schemeClr>
                </a:solidFill>
                <a:latin typeface="+mn-lt"/>
              </a:rPr>
              <a:t>  </a:t>
            </a:r>
          </a:p>
          <a:p>
            <a:r>
              <a:rPr lang="es-CO" sz="2000" dirty="0">
                <a:solidFill>
                  <a:schemeClr val="tx1"/>
                </a:solidFill>
                <a:latin typeface="+mn-lt"/>
              </a:rPr>
              <a:t>Proyecciones de población - DANE</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9" y="2095642"/>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Fórmula de cálculo:</a:t>
            </a:r>
            <a:endParaRPr lang="es-CO" sz="2000" dirty="0">
              <a:solidFill>
                <a:schemeClr val="tx1"/>
              </a:solidFill>
              <a:latin typeface="+mn-lt"/>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35607" y="392687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Unidad de medida: </a:t>
            </a:r>
            <a:r>
              <a:rPr lang="es-CO" sz="2000" dirty="0">
                <a:solidFill>
                  <a:schemeClr val="tx1">
                    <a:lumMod val="85000"/>
                    <a:lumOff val="15000"/>
                  </a:schemeClr>
                </a:solidFill>
                <a:latin typeface="+mn-lt"/>
              </a:rPr>
              <a:t>Años</a:t>
            </a:r>
            <a:endParaRPr lang="es-CO" sz="2000" dirty="0">
              <a:solidFill>
                <a:schemeClr val="tx1"/>
              </a:solidFill>
              <a:latin typeface="+mn-lt"/>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35607" y="4444455"/>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Periodicidad: </a:t>
            </a:r>
            <a:r>
              <a:rPr lang="es-CO" sz="2000" dirty="0">
                <a:solidFill>
                  <a:schemeClr val="tx1"/>
                </a:solidFill>
                <a:latin typeface="+mn-lt"/>
              </a:rPr>
              <a:t>Anual</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5" y="392687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Variable inversa: </a:t>
            </a:r>
            <a:r>
              <a:rPr lang="es-CO" sz="2000" b="1" dirty="0">
                <a:solidFill>
                  <a:schemeClr val="tx1"/>
                </a:solidFill>
                <a:latin typeface="+mn-lt"/>
              </a:rPr>
              <a:t>No</a:t>
            </a:r>
            <a:endParaRPr lang="es-CO" sz="2000" dirty="0">
              <a:solidFill>
                <a:schemeClr val="tx1"/>
              </a:solidFill>
              <a:latin typeface="+mn-lt"/>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4" y="439346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¿Tiene casos de No aplica?: </a:t>
            </a:r>
            <a:r>
              <a:rPr lang="es-CO" sz="2000" dirty="0">
                <a:solidFill>
                  <a:schemeClr val="tx1"/>
                </a:solidFill>
                <a:latin typeface="+mn-lt"/>
              </a:rPr>
              <a:t>No</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3" y="492046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Requiere imputación: </a:t>
            </a:r>
            <a:r>
              <a:rPr lang="es-CO" sz="2000" dirty="0">
                <a:solidFill>
                  <a:schemeClr val="tx1"/>
                </a:solidFill>
                <a:latin typeface="+mn-lt"/>
              </a:rPr>
              <a:t>No</a:t>
            </a: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Objetivo</a:t>
            </a:r>
            <a:r>
              <a:rPr lang="es-CO" sz="2100" dirty="0">
                <a:solidFill>
                  <a:schemeClr val="tx1">
                    <a:lumMod val="85000"/>
                    <a:lumOff val="15000"/>
                  </a:schemeClr>
                </a:solidFill>
                <a:latin typeface="+mn-lt"/>
              </a:rPr>
              <a:t>: Evaluar la esperanza de vida de la población.</a:t>
            </a:r>
            <a:endParaRPr lang="es-CO" sz="2100" dirty="0">
              <a:solidFill>
                <a:schemeClr val="tx1"/>
              </a:solidFill>
              <a:latin typeface="+mn-lt"/>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A384FF3-72D6-139F-6612-953410593502}"/>
                  </a:ext>
                </a:extLst>
              </p:cNvPr>
              <p:cNvSpPr txBox="1"/>
              <p:nvPr/>
            </p:nvSpPr>
            <p:spPr>
              <a:xfrm>
                <a:off x="241538" y="3003937"/>
                <a:ext cx="11708921" cy="307777"/>
              </a:xfrm>
              <a:prstGeom prst="rect">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𝑆𝐴𝐿</m:t>
                      </m:r>
                      <m:r>
                        <a:rPr lang="es-ES" sz="2000" b="0" i="1" smtClean="0">
                          <a:latin typeface="Cambria Math" panose="02040503050406030204" pitchFamily="18" charset="0"/>
                        </a:rPr>
                        <m:t>23=</m:t>
                      </m:r>
                      <m:r>
                        <a:rPr lang="es-CO" sz="2000" b="0" i="1" smtClean="0">
                          <a:latin typeface="Cambria Math" panose="02040503050406030204" pitchFamily="18" charset="0"/>
                        </a:rPr>
                        <m:t>𝐴</m:t>
                      </m:r>
                      <m:r>
                        <a:rPr lang="es-CO" sz="2000" b="0" i="1" smtClean="0">
                          <a:latin typeface="Cambria Math" panose="02040503050406030204" pitchFamily="18" charset="0"/>
                        </a:rPr>
                        <m:t>ñ</m:t>
                      </m:r>
                      <m:r>
                        <a:rPr lang="es-CO" sz="2000" b="0" i="1" smtClean="0">
                          <a:latin typeface="Cambria Math" panose="02040503050406030204" pitchFamily="18" charset="0"/>
                        </a:rPr>
                        <m:t>𝑜𝑠</m:t>
                      </m:r>
                      <m:r>
                        <a:rPr lang="es-CO" sz="2000" b="0" i="1" smtClean="0">
                          <a:latin typeface="Cambria Math" panose="02040503050406030204" pitchFamily="18" charset="0"/>
                        </a:rPr>
                        <m:t> </m:t>
                      </m:r>
                      <m:r>
                        <a:rPr lang="es-CO" sz="2000" b="0" i="1" smtClean="0">
                          <a:latin typeface="Cambria Math" panose="02040503050406030204" pitchFamily="18" charset="0"/>
                        </a:rPr>
                        <m:t>𝑑𝑒</m:t>
                      </m:r>
                      <m:r>
                        <a:rPr lang="es-CO" sz="2000" b="0" i="1" smtClean="0">
                          <a:latin typeface="Cambria Math" panose="02040503050406030204" pitchFamily="18" charset="0"/>
                        </a:rPr>
                        <m:t> </m:t>
                      </m:r>
                      <m:r>
                        <a:rPr lang="es-CO" sz="2000" b="0" i="1" smtClean="0">
                          <a:latin typeface="Cambria Math" panose="02040503050406030204" pitchFamily="18" charset="0"/>
                        </a:rPr>
                        <m:t>𝑣𝑖𝑑𝑎</m:t>
                      </m:r>
                      <m:r>
                        <a:rPr lang="es-CO" sz="2000" b="0" i="1" smtClean="0">
                          <a:latin typeface="Cambria Math" panose="02040503050406030204" pitchFamily="18" charset="0"/>
                        </a:rPr>
                        <m:t> </m:t>
                      </m:r>
                      <m:r>
                        <a:rPr lang="es-CO" sz="2000" b="0" i="1" smtClean="0">
                          <a:latin typeface="Cambria Math" panose="02040503050406030204" pitchFamily="18" charset="0"/>
                        </a:rPr>
                        <m:t>𝑒𝑠𝑝𝑒𝑟𝑎𝑑𝑎</m:t>
                      </m:r>
                    </m:oMath>
                  </m:oMathPara>
                </a14:m>
                <a:endParaRPr lang="es-CO" sz="2000" dirty="0"/>
              </a:p>
            </p:txBody>
          </p:sp>
        </mc:Choice>
        <mc:Fallback xmlns="">
          <p:sp>
            <p:nvSpPr>
              <p:cNvPr id="14" name="CuadroTexto 13">
                <a:extLst>
                  <a:ext uri="{FF2B5EF4-FFF2-40B4-BE49-F238E27FC236}">
                    <a16:creationId xmlns:a16="http://schemas.microsoft.com/office/drawing/2014/main" id="{DA384FF3-72D6-139F-6612-953410593502}"/>
                  </a:ext>
                </a:extLst>
              </p:cNvPr>
              <p:cNvSpPr txBox="1">
                <a:spLocks noRot="1" noChangeAspect="1" noMove="1" noResize="1" noEditPoints="1" noAdjustHandles="1" noChangeArrowheads="1" noChangeShapeType="1" noTextEdit="1"/>
              </p:cNvSpPr>
              <p:nvPr/>
            </p:nvSpPr>
            <p:spPr>
              <a:xfrm>
                <a:off x="241538" y="3003937"/>
                <a:ext cx="11708921" cy="307777"/>
              </a:xfrm>
              <a:prstGeom prst="rect">
                <a:avLst/>
              </a:prstGeom>
              <a:blipFill>
                <a:blip r:embed="rId2"/>
                <a:stretch>
                  <a:fillRect b="-30769"/>
                </a:stretch>
              </a:blipFill>
              <a:ln>
                <a:solidFill>
                  <a:schemeClr val="tx1"/>
                </a:solidFill>
              </a:ln>
            </p:spPr>
            <p:txBody>
              <a:bodyPr/>
              <a:lstStyle/>
              <a:p>
                <a:r>
                  <a:rPr lang="es-CO">
                    <a:noFill/>
                  </a:rPr>
                  <a:t> </a:t>
                </a:r>
              </a:p>
            </p:txBody>
          </p:sp>
        </mc:Fallback>
      </mc:AlternateContent>
      <p:sp>
        <p:nvSpPr>
          <p:cNvPr id="2" name="CuadroTexto 1">
            <a:extLst>
              <a:ext uri="{FF2B5EF4-FFF2-40B4-BE49-F238E27FC236}">
                <a16:creationId xmlns:a16="http://schemas.microsoft.com/office/drawing/2014/main" id="{18275A21-DBF9-914B-A852-D8A896B901D7}"/>
              </a:ext>
            </a:extLst>
          </p:cNvPr>
          <p:cNvSpPr txBox="1"/>
          <p:nvPr/>
        </p:nvSpPr>
        <p:spPr>
          <a:xfrm>
            <a:off x="2383971" y="179614"/>
            <a:ext cx="184731" cy="369332"/>
          </a:xfrm>
          <a:prstGeom prst="rect">
            <a:avLst/>
          </a:prstGeom>
          <a:noFill/>
        </p:spPr>
        <p:txBody>
          <a:bodyPr wrap="none" rtlCol="0">
            <a:spAutoFit/>
          </a:bodyPr>
          <a:lstStyle/>
          <a:p>
            <a:endParaRPr lang="es-CO" dirty="0"/>
          </a:p>
        </p:txBody>
      </p:sp>
    </p:spTree>
    <p:extLst>
      <p:ext uri="{BB962C8B-B14F-4D97-AF65-F5344CB8AC3E}">
        <p14:creationId xmlns:p14="http://schemas.microsoft.com/office/powerpoint/2010/main" val="42361603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SAL-3-1 : Comunidad de la salud</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053541"/>
            <a:ext cx="12019701" cy="199203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MX"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Total de graduados en ciencias de la salud (bacteriología, bacteriología y laboratorio clínico, enfermería, fisioterapia, instrumentación quirúrgica, instrumentación quirúrgica profesional, medicina, microbiología y bioanálisis, seguridad y salud en el trabajo, terapia cardiorrespiratoria y terapia respiratoria) que pertenecen al nivel de formación universitario y el total de graduados en pregrado en ciencias de la salud que laboran y cotizan al sistema de salud y pensión desde el año 2001, desagregados por la zona geográfica donde realizan sus labores. El total es relativizado por cada diez mil habitantes</a:t>
            </a: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endPar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851266"/>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Ministerio de Educación - SNIES</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3135726"/>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653486"/>
            <a:ext cx="4969751" cy="707886"/>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Graduados por cada 10 mil habitantes.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5397636"/>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653486"/>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5120072"/>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647076"/>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el total capital humano del sector salud para atender la población.</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7DC3B73B-F480-C0BD-F3F8-EF506D19E665}"/>
                  </a:ext>
                </a:extLst>
              </p:cNvPr>
              <p:cNvSpPr txBox="1"/>
              <p:nvPr/>
            </p:nvSpPr>
            <p:spPr>
              <a:xfrm>
                <a:off x="0" y="3508776"/>
                <a:ext cx="12192000" cy="487698"/>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𝑆𝐴𝐿</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−3−1=</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𝐺𝑟𝑎𝑑𝑢𝑎𝑑𝑜𝑠</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𝑃𝑜𝑏𝑙𝑎𝑐𝑖</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ó</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oMath>
                </a14:m>
                <a:r>
                  <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rPr>
                  <a:t>*10.000</a:t>
                </a:r>
              </a:p>
            </p:txBody>
          </p:sp>
        </mc:Choice>
        <mc:Fallback xmlns="">
          <p:sp>
            <p:nvSpPr>
              <p:cNvPr id="13" name="CuadroTexto 12">
                <a:extLst>
                  <a:ext uri="{FF2B5EF4-FFF2-40B4-BE49-F238E27FC236}">
                    <a16:creationId xmlns:a16="http://schemas.microsoft.com/office/drawing/2014/main" id="{7DC3B73B-F480-C0BD-F3F8-EF506D19E665}"/>
                  </a:ext>
                </a:extLst>
              </p:cNvPr>
              <p:cNvSpPr txBox="1">
                <a:spLocks noRot="1" noChangeAspect="1" noMove="1" noResize="1" noEditPoints="1" noAdjustHandles="1" noChangeArrowheads="1" noChangeShapeType="1" noTextEdit="1"/>
              </p:cNvSpPr>
              <p:nvPr/>
            </p:nvSpPr>
            <p:spPr>
              <a:xfrm>
                <a:off x="0" y="3508776"/>
                <a:ext cx="12192000" cy="487698"/>
              </a:xfrm>
              <a:prstGeom prst="rect">
                <a:avLst/>
              </a:prstGeom>
              <a:blipFill>
                <a:blip r:embed="rId3"/>
                <a:stretch>
                  <a:fillRect t="-1220" b="-18293"/>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37126333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 SAL-3-2 : Médicos generales</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117479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Total de graduados en pregrado de medicina que laboran y cotizan al sistema de salud y pensión desde el año 2001, desagregados por la zona geográfica donde realizan sus labores. El total es relativizado por cada diez mil habitantes</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70960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Ministerio de Educación - SNIES</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707886"/>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Graduados por cada 10 mil habitantes.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5265969"/>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BDDAD742-CEC7-74DC-A356-0A694207D309}"/>
                  </a:ext>
                </a:extLst>
              </p:cNvPr>
              <p:cNvSpPr txBox="1"/>
              <p:nvPr/>
            </p:nvSpPr>
            <p:spPr>
              <a:xfrm>
                <a:off x="0" y="3508776"/>
                <a:ext cx="12192000" cy="487698"/>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𝑆𝐴𝐿</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𝐺𝑟𝑎𝑑𝑢𝑎𝑑𝑜𝑠</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𝑃𝑜𝑏𝑙𝑎𝑐𝑖</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ó</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oMath>
                </a14:m>
                <a:r>
                  <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rPr>
                  <a:t>*10.000</a:t>
                </a:r>
              </a:p>
            </p:txBody>
          </p:sp>
        </mc:Choice>
        <mc:Fallback xmlns="">
          <p:sp>
            <p:nvSpPr>
              <p:cNvPr id="13" name="CuadroTexto 12">
                <a:extLst>
                  <a:ext uri="{FF2B5EF4-FFF2-40B4-BE49-F238E27FC236}">
                    <a16:creationId xmlns:a16="http://schemas.microsoft.com/office/drawing/2014/main" id="{BDDAD742-CEC7-74DC-A356-0A694207D309}"/>
                  </a:ext>
                </a:extLst>
              </p:cNvPr>
              <p:cNvSpPr txBox="1">
                <a:spLocks noRot="1" noChangeAspect="1" noMove="1" noResize="1" noEditPoints="1" noAdjustHandles="1" noChangeArrowheads="1" noChangeShapeType="1" noTextEdit="1"/>
              </p:cNvSpPr>
              <p:nvPr/>
            </p:nvSpPr>
            <p:spPr>
              <a:xfrm>
                <a:off x="0" y="3508776"/>
                <a:ext cx="12192000" cy="487698"/>
              </a:xfrm>
              <a:prstGeom prst="rect">
                <a:avLst/>
              </a:prstGeom>
              <a:blipFill>
                <a:blip r:embed="rId3"/>
                <a:stretch>
                  <a:fillRect t="-1220" b="-18293"/>
                </a:stretch>
              </a:blipFill>
              <a:ln>
                <a:solidFill>
                  <a:schemeClr val="tx1"/>
                </a:solidFill>
              </a:ln>
            </p:spPr>
            <p:txBody>
              <a:bodyPr/>
              <a:lstStyle/>
              <a:p>
                <a:r>
                  <a:rPr lang="es-CO">
                    <a:noFill/>
                  </a:rPr>
                  <a:t> </a:t>
                </a:r>
              </a:p>
            </p:txBody>
          </p:sp>
        </mc:Fallback>
      </mc:AlternateContent>
      <p:sp>
        <p:nvSpPr>
          <p:cNvPr id="14" name="CuadroTexto 13">
            <a:extLst>
              <a:ext uri="{FF2B5EF4-FFF2-40B4-BE49-F238E27FC236}">
                <a16:creationId xmlns:a16="http://schemas.microsoft.com/office/drawing/2014/main" id="{A843974A-A93B-B26E-CD8F-15A30D4E85E6}"/>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los médicos generales con los que se cuenta.</a:t>
            </a:r>
          </a:p>
        </p:txBody>
      </p:sp>
    </p:spTree>
    <p:extLst>
      <p:ext uri="{BB962C8B-B14F-4D97-AF65-F5344CB8AC3E}">
        <p14:creationId xmlns:p14="http://schemas.microsoft.com/office/powerpoint/2010/main" val="1187144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 SAL-3-3 : Médicos especialistas</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117479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Total de graduados en posgrado de medicina que laboran y cotizan al sistema de salud y pensión desde el año 2001, desagregados por la zona geográfica donde realizan sus labores. El total es relativizado por cada diez mil habitantes</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706898"/>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Ministerio de Educación - SNIES</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707886"/>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Graduados por cada 10 mil habitantes.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525848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Evaluar si el capital humano especializado disponible para atender las necesidades en salud es suficiente.</a:t>
            </a: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75F967B-452F-B931-750C-D54B8C01CD85}"/>
                  </a:ext>
                </a:extLst>
              </p:cNvPr>
              <p:cNvSpPr txBox="1"/>
              <p:nvPr/>
            </p:nvSpPr>
            <p:spPr>
              <a:xfrm>
                <a:off x="0" y="3508776"/>
                <a:ext cx="12192000" cy="487698"/>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𝑆𝐴𝐿</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−3−3=</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𝐺𝑟𝑎𝑑𝑢𝑎𝑑𝑜𝑠</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𝑃𝑜𝑏𝑙𝑎𝑐𝑖</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ó</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oMath>
                </a14:m>
                <a:r>
                  <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rPr>
                  <a:t>*10.000</a:t>
                </a:r>
              </a:p>
            </p:txBody>
          </p:sp>
        </mc:Choice>
        <mc:Fallback xmlns="">
          <p:sp>
            <p:nvSpPr>
              <p:cNvPr id="14" name="CuadroTexto 13">
                <a:extLst>
                  <a:ext uri="{FF2B5EF4-FFF2-40B4-BE49-F238E27FC236}">
                    <a16:creationId xmlns:a16="http://schemas.microsoft.com/office/drawing/2014/main" id="{275F967B-452F-B931-750C-D54B8C01CD85}"/>
                  </a:ext>
                </a:extLst>
              </p:cNvPr>
              <p:cNvSpPr txBox="1">
                <a:spLocks noRot="1" noChangeAspect="1" noMove="1" noResize="1" noEditPoints="1" noAdjustHandles="1" noChangeArrowheads="1" noChangeShapeType="1" noTextEdit="1"/>
              </p:cNvSpPr>
              <p:nvPr/>
            </p:nvSpPr>
            <p:spPr>
              <a:xfrm>
                <a:off x="0" y="3508776"/>
                <a:ext cx="12192000" cy="487698"/>
              </a:xfrm>
              <a:prstGeom prst="rect">
                <a:avLst/>
              </a:prstGeom>
              <a:blipFill>
                <a:blip r:embed="rId2"/>
                <a:stretch>
                  <a:fillRect t="-1220" b="-18293"/>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29874854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SAL-3-4 : Camas generales y de servicios especializados</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86148" y="3364412"/>
                <a:ext cx="12105851" cy="487698"/>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𝑆𝐴𝐿</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−3−4=</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𝐶𝑎𝑚𝑎𝑠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𝑡𝑜𝑡𝑎𝑙𝑒𝑠</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𝑃𝑜𝑏𝑙𝑎𝑐𝑖</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ó</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oMath>
                </a14:m>
                <a:r>
                  <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rPr>
                  <a:t>*100.000</a:t>
                </a: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86148" y="3364412"/>
                <a:ext cx="12105851" cy="487698"/>
              </a:xfrm>
              <a:prstGeom prst="rect">
                <a:avLst/>
              </a:prstGeom>
              <a:blipFill>
                <a:blip r:embed="rId2"/>
                <a:stretch>
                  <a:fillRect b="-18293"/>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Número de camas generales y de servicios especializados (obstetricia, intensivo neonatal, quemados pediátrico, etc.) por cada 100.000 habitantes</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867020"/>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Ministerio de Salud y Protección Social, DANE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9" y="2707926"/>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707886"/>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Camas por cada 100 mil habitantes.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5341473"/>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680903"/>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una de las condiciones habilitantes para prestar servicios generales y especializados.</a:t>
            </a:r>
          </a:p>
        </p:txBody>
      </p:sp>
    </p:spTree>
    <p:extLst>
      <p:ext uri="{BB962C8B-B14F-4D97-AF65-F5344CB8AC3E}">
        <p14:creationId xmlns:p14="http://schemas.microsoft.com/office/powerpoint/2010/main" val="1656059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cs typeface="Calibri"/>
              </a:rPr>
              <a:t>INS-1-3: </a:t>
            </a:r>
            <a:r>
              <a:rPr lang="es-ES" dirty="0">
                <a:solidFill>
                  <a:schemeClr val="accent1">
                    <a:lumMod val="50000"/>
                  </a:schemeClr>
                </a:solidFill>
                <a:latin typeface="+mn-lt"/>
                <a:cs typeface="Calibri"/>
              </a:rPr>
              <a:t>Í</a:t>
            </a:r>
            <a:r>
              <a:rPr lang="es-ES" b="1" dirty="0">
                <a:solidFill>
                  <a:schemeClr val="accent1">
                    <a:lumMod val="50000"/>
                  </a:schemeClr>
                </a:solidFill>
                <a:latin typeface="+mn-lt"/>
                <a:cs typeface="Calibri"/>
              </a:rPr>
              <a:t>ndice de gobierno digital para el Estado</a:t>
            </a:r>
            <a:endParaRPr lang="es-419" b="1" dirty="0">
              <a:solidFill>
                <a:schemeClr val="accent1">
                  <a:lumMod val="50000"/>
                </a:schemeClr>
              </a:solidFill>
              <a:latin typeface="+mn-lt"/>
              <a:cs typeface="Calibri"/>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21582" y="926768"/>
            <a:ext cx="12019701" cy="1889879"/>
          </a:xfrm>
          <a:prstGeom prst="roundRect">
            <a:avLst/>
          </a:prstGeom>
          <a:solidFill>
            <a:schemeClr val="accent6">
              <a:lumMod val="20000"/>
              <a:lumOff val="80000"/>
            </a:schemeClr>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a:rPr>
              <a:t>Definición</a:t>
            </a:r>
            <a:r>
              <a:rPr kumimoji="0" lang="es-CO" sz="2100" b="0" i="0" u="none" strike="noStrike" kern="1200" cap="none" spc="0" normalizeH="0" baseline="0" noProof="0" dirty="0">
                <a:ln>
                  <a:noFill/>
                </a:ln>
                <a:solidFill>
                  <a:srgbClr val="0070C0"/>
                </a:solidFill>
                <a:effectLst/>
                <a:uLnTx/>
                <a:uFillTx/>
                <a:latin typeface="Calibri" panose="020F0502020204030204"/>
                <a:ea typeface="+mn-ea"/>
                <a:cs typeface="Arial"/>
              </a:rPr>
              <a:t>:</a:t>
            </a:r>
            <a:r>
              <a:rPr lang="es-CO" sz="2100" dirty="0">
                <a:latin typeface="Calibri" panose="020F0502020204030204"/>
                <a:cs typeface="Arial"/>
              </a:rPr>
              <a:t> </a:t>
            </a:r>
            <a:r>
              <a:rPr kumimoji="0" lang="es-CO" sz="2100" b="0" i="0" u="none" strike="noStrike" kern="1200" cap="none" spc="0" normalizeH="0" baseline="0" noProof="0" dirty="0">
                <a:ln>
                  <a:noFill/>
                </a:ln>
                <a:effectLst/>
                <a:uLnTx/>
                <a:uFillTx/>
                <a:latin typeface="Calibri" panose="020F0502020204030204"/>
                <a:ea typeface="+mn-ea"/>
                <a:cs typeface="Arial"/>
              </a:rPr>
              <a:t> </a:t>
            </a:r>
            <a:r>
              <a:rPr kumimoji="0" lang="es-ES" sz="2100" b="0" i="0" u="none" strike="noStrike" kern="1200" cap="none" spc="0" normalizeH="0" baseline="0" noProof="0" dirty="0">
                <a:ln>
                  <a:noFill/>
                </a:ln>
                <a:solidFill>
                  <a:schemeClr val="tx1"/>
                </a:solidFill>
                <a:effectLst/>
                <a:uLnTx/>
                <a:uFillTx/>
                <a:latin typeface="Calibri" panose="020F0502020204030204"/>
                <a:ea typeface="+mn-ea"/>
                <a:cs typeface="Arial"/>
              </a:rPr>
              <a:t>Puntaje </a:t>
            </a:r>
            <a:r>
              <a:rPr lang="es-ES" sz="2100" dirty="0">
                <a:solidFill>
                  <a:schemeClr val="tx1"/>
                </a:solidFill>
                <a:latin typeface="Calibri" panose="020F0502020204030204"/>
                <a:cs typeface="Arial"/>
              </a:rPr>
              <a:t>promedio de</a:t>
            </a:r>
            <a:r>
              <a:rPr kumimoji="0" lang="es-ES" sz="2100" b="0" i="0" u="none" strike="noStrike" kern="1200" cap="none" spc="0" normalizeH="0" baseline="0" noProof="0" dirty="0">
                <a:ln>
                  <a:noFill/>
                </a:ln>
                <a:solidFill>
                  <a:schemeClr val="tx1"/>
                </a:solidFill>
                <a:effectLst/>
                <a:uLnTx/>
                <a:uFillTx/>
                <a:latin typeface="Calibri" panose="020F0502020204030204"/>
                <a:ea typeface="+mn-ea"/>
                <a:cs typeface="Arial"/>
              </a:rPr>
              <a:t> </a:t>
            </a:r>
            <a:r>
              <a:rPr lang="es-ES" sz="2100" dirty="0">
                <a:solidFill>
                  <a:schemeClr val="tx1"/>
                </a:solidFill>
                <a:latin typeface="Calibri" panose="020F0502020204030204"/>
                <a:cs typeface="Arial"/>
              </a:rPr>
              <a:t>los proyectos realizados por gobernaciones y alcaldías municipales en </a:t>
            </a:r>
            <a:r>
              <a:rPr kumimoji="0" lang="es-ES" sz="2100" b="0" i="0" u="none" strike="noStrike" kern="1200" cap="none" spc="0" normalizeH="0" baseline="0" noProof="0" dirty="0">
                <a:ln>
                  <a:noFill/>
                </a:ln>
                <a:solidFill>
                  <a:schemeClr val="tx1"/>
                </a:solidFill>
                <a:effectLst/>
                <a:uLnTx/>
                <a:uFillTx/>
                <a:latin typeface="Calibri" panose="020F0502020204030204"/>
                <a:ea typeface="+mn-ea"/>
                <a:cs typeface="Arial"/>
              </a:rPr>
              <a:t>los subíndices de servicios </a:t>
            </a:r>
            <a:r>
              <a:rPr lang="es-ES" sz="2100" dirty="0">
                <a:solidFill>
                  <a:schemeClr val="tx1"/>
                </a:solidFill>
                <a:latin typeface="Calibri" panose="020F0502020204030204"/>
                <a:cs typeface="Arial"/>
              </a:rPr>
              <a:t>digitales de confianza y calidad</a:t>
            </a:r>
            <a:r>
              <a:rPr kumimoji="0" lang="es-ES" sz="2100" b="0" i="0" u="none" strike="noStrike" kern="1200" cap="none" spc="0" normalizeH="0" baseline="0" noProof="0" dirty="0">
                <a:ln>
                  <a:noFill/>
                </a:ln>
                <a:solidFill>
                  <a:schemeClr val="tx1"/>
                </a:solidFill>
                <a:effectLst/>
                <a:uLnTx/>
                <a:uFillTx/>
                <a:latin typeface="Calibri" panose="020F0502020204030204"/>
                <a:ea typeface="+mn-ea"/>
                <a:cs typeface="Arial"/>
              </a:rPr>
              <a:t>, </a:t>
            </a:r>
            <a:r>
              <a:rPr lang="es-ES" sz="2100" dirty="0">
                <a:solidFill>
                  <a:schemeClr val="tx1"/>
                </a:solidFill>
                <a:latin typeface="Calibri" panose="020F0502020204030204"/>
                <a:cs typeface="Arial"/>
              </a:rPr>
              <a:t>fortalecimiento de la arquitectura empresarial y </a:t>
            </a:r>
            <a:r>
              <a:rPr kumimoji="0" lang="es-ES" sz="2100" b="0" i="0" u="none" strike="noStrike" kern="1200" cap="none" spc="0" normalizeH="0" baseline="0" noProof="0" dirty="0">
                <a:ln>
                  <a:noFill/>
                </a:ln>
                <a:solidFill>
                  <a:schemeClr val="tx1"/>
                </a:solidFill>
                <a:effectLst/>
                <a:uLnTx/>
                <a:uFillTx/>
                <a:latin typeface="Calibri" panose="020F0502020204030204"/>
                <a:ea typeface="+mn-ea"/>
                <a:cs typeface="Arial"/>
              </a:rPr>
              <a:t>de la </a:t>
            </a:r>
            <a:r>
              <a:rPr lang="es-ES" sz="2100" dirty="0">
                <a:solidFill>
                  <a:schemeClr val="tx1"/>
                </a:solidFill>
                <a:latin typeface="Calibri" panose="020F0502020204030204"/>
                <a:cs typeface="Arial"/>
              </a:rPr>
              <a:t>gestión de TI</a:t>
            </a:r>
            <a:r>
              <a:rPr kumimoji="0" lang="es-ES" sz="2100" b="0" i="0" u="none" strike="noStrike" kern="1200" cap="none" spc="0" normalizeH="0" baseline="0" noProof="0" dirty="0">
                <a:ln>
                  <a:noFill/>
                </a:ln>
                <a:solidFill>
                  <a:schemeClr val="tx1"/>
                </a:solidFill>
                <a:effectLst/>
                <a:uLnTx/>
                <a:uFillTx/>
                <a:latin typeface="Calibri" panose="020F0502020204030204"/>
                <a:ea typeface="+mn-ea"/>
                <a:cs typeface="Arial"/>
              </a:rPr>
              <a:t>, </a:t>
            </a:r>
            <a:r>
              <a:rPr lang="es-ES" sz="2100" dirty="0">
                <a:solidFill>
                  <a:schemeClr val="tx1"/>
                </a:solidFill>
                <a:latin typeface="Calibri" panose="020F0502020204030204"/>
                <a:cs typeface="Arial"/>
              </a:rPr>
              <a:t>fortalecimiento de la seguridad </a:t>
            </a:r>
            <a:r>
              <a:rPr kumimoji="0" lang="es-ES" sz="2100" b="0" i="0" u="none" strike="noStrike" kern="1200" cap="none" spc="0" normalizeH="0" baseline="0" noProof="0" dirty="0">
                <a:ln>
                  <a:noFill/>
                </a:ln>
                <a:solidFill>
                  <a:schemeClr val="tx1"/>
                </a:solidFill>
                <a:effectLst/>
                <a:uLnTx/>
                <a:uFillTx/>
                <a:latin typeface="Calibri" panose="020F0502020204030204"/>
                <a:ea typeface="+mn-ea"/>
                <a:cs typeface="Arial"/>
              </a:rPr>
              <a:t>de la información</a:t>
            </a:r>
            <a:r>
              <a:rPr lang="es-ES" sz="2100" dirty="0">
                <a:solidFill>
                  <a:schemeClr val="tx1"/>
                </a:solidFill>
                <a:latin typeface="Calibri" panose="020F0502020204030204"/>
                <a:cs typeface="Arial"/>
              </a:rPr>
              <a:t>, procesos seguros y eficientes, toma de decisiones basadas en datos, uso y apropiación</a:t>
            </a:r>
            <a:r>
              <a:rPr kumimoji="0" lang="es-ES" sz="2100" b="0" i="0" u="none" strike="noStrike" kern="1200" cap="none" spc="0" normalizeH="0" baseline="0" noProof="0" dirty="0">
                <a:ln>
                  <a:noFill/>
                </a:ln>
                <a:solidFill>
                  <a:schemeClr val="tx1"/>
                </a:solidFill>
                <a:effectLst/>
                <a:uLnTx/>
                <a:uFillTx/>
                <a:latin typeface="Calibri" panose="020F0502020204030204"/>
                <a:ea typeface="+mn-ea"/>
                <a:cs typeface="Arial"/>
              </a:rPr>
              <a:t> de los </a:t>
            </a:r>
            <a:r>
              <a:rPr lang="es-ES" sz="2100" dirty="0">
                <a:solidFill>
                  <a:schemeClr val="tx1"/>
                </a:solidFill>
                <a:latin typeface="Calibri" panose="020F0502020204030204"/>
                <a:cs typeface="Arial"/>
              </a:rPr>
              <a:t>servicios </a:t>
            </a:r>
            <a:r>
              <a:rPr kumimoji="0" lang="es-ES" sz="2100" b="0" i="0" u="none" strike="noStrike" kern="1200" cap="none" spc="0" normalizeH="0" baseline="0" noProof="0" dirty="0">
                <a:ln>
                  <a:noFill/>
                </a:ln>
                <a:solidFill>
                  <a:schemeClr val="tx1"/>
                </a:solidFill>
                <a:effectLst/>
                <a:uLnTx/>
                <a:uFillTx/>
                <a:latin typeface="Calibri" panose="020F0502020204030204"/>
                <a:ea typeface="+mn-ea"/>
                <a:cs typeface="Arial"/>
              </a:rPr>
              <a:t>ciudadanos </a:t>
            </a:r>
            <a:r>
              <a:rPr lang="es-ES" sz="2100" dirty="0">
                <a:solidFill>
                  <a:schemeClr val="tx1"/>
                </a:solidFill>
                <a:latin typeface="Calibri" panose="020F0502020204030204"/>
                <a:cs typeface="Arial"/>
              </a:rPr>
              <a:t>digitales e impulso en el desarrollo de territorios y ciudades inteligentes en el Índice </a:t>
            </a:r>
            <a:r>
              <a:rPr kumimoji="0" lang="es-ES" sz="2100" b="0" i="0" u="none" strike="noStrike" kern="1200" cap="none" spc="0" normalizeH="0" baseline="0" noProof="0" dirty="0">
                <a:ln>
                  <a:noFill/>
                </a:ln>
                <a:solidFill>
                  <a:schemeClr val="tx1"/>
                </a:solidFill>
                <a:effectLst/>
                <a:uLnTx/>
                <a:uFillTx/>
                <a:latin typeface="Calibri" panose="020F0502020204030204"/>
                <a:ea typeface="+mn-ea"/>
                <a:cs typeface="Arial"/>
              </a:rPr>
              <a:t>de </a:t>
            </a:r>
            <a:r>
              <a:rPr lang="es-ES" sz="2100" dirty="0">
                <a:solidFill>
                  <a:schemeClr val="tx1"/>
                </a:solidFill>
                <a:latin typeface="Calibri" panose="020F0502020204030204"/>
                <a:cs typeface="Arial"/>
              </a:rPr>
              <a:t>Gobierno Digital (0 - 100) </a:t>
            </a:r>
            <a:endParaRPr lang="es-CO" sz="2100" b="0" i="0" u="none" strike="noStrike" kern="1200" cap="none" spc="0" normalizeH="0" baseline="0" noProof="0">
              <a:ln>
                <a:noFill/>
              </a:ln>
              <a:solidFill>
                <a:schemeClr val="tx1"/>
              </a:solidFill>
              <a:effectLst/>
              <a:uLnTx/>
              <a:uFillTx/>
              <a:latin typeface="Calibri" panose="020F0502020204030204"/>
              <a:ea typeface="Calibri"/>
              <a:cs typeface="Arial"/>
            </a:endParaRP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817877"/>
            <a:ext cx="4969751" cy="707886"/>
          </a:xfrm>
          <a:prstGeom prst="rect">
            <a:avLst/>
          </a:prstGeom>
          <a:solidFill>
            <a:schemeClr val="accent2">
              <a:lumMod val="20000"/>
              <a:lumOff val="80000"/>
            </a:schemeClr>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schemeClr val="tx1">
                    <a:lumMod val="95000"/>
                    <a:lumOff val="5000"/>
                  </a:schemeClr>
                </a:solidFill>
                <a:effectLst/>
                <a:uLnTx/>
                <a:uFillTx/>
                <a:latin typeface="Calibri" panose="020F0502020204030204"/>
                <a:ea typeface="+mn-ea"/>
                <a:cs typeface="Arial"/>
              </a:rPr>
              <a:t>Índice de Gobierno Digital – MinTIC</a:t>
            </a:r>
            <a:endParaRPr lang="es-CO" sz="2000" b="0" i="0" u="none" strike="noStrike" kern="1200" cap="none" spc="0" normalizeH="0" baseline="0" noProof="0" dirty="0">
              <a:ln>
                <a:noFill/>
              </a:ln>
              <a:solidFill>
                <a:schemeClr val="tx1">
                  <a:lumMod val="95000"/>
                  <a:lumOff val="5000"/>
                </a:schemeClr>
              </a:solidFill>
              <a:effectLst/>
              <a:uLnTx/>
              <a:uFillTx/>
              <a:latin typeface="Calibri" panose="020F0502020204030204"/>
              <a:ea typeface="Calibri"/>
              <a:cs typeface="Arial"/>
            </a:endParaRPr>
          </a:p>
        </p:txBody>
      </p:sp>
      <p:sp>
        <p:nvSpPr>
          <p:cNvPr id="31" name="CuadroTexto 30">
            <a:extLst>
              <a:ext uri="{FF2B5EF4-FFF2-40B4-BE49-F238E27FC236}">
                <a16:creationId xmlns:a16="http://schemas.microsoft.com/office/drawing/2014/main" id="{75F80FFD-2FED-F632-383C-0AB7C8243C6B}"/>
              </a:ext>
            </a:extLst>
          </p:cNvPr>
          <p:cNvSpPr txBox="1"/>
          <p:nvPr/>
        </p:nvSpPr>
        <p:spPr>
          <a:xfrm>
            <a:off x="201168" y="2831613"/>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8257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Puntaje entre 0 y 100.</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52923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8257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52923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8193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07977"/>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Evaluar el</a:t>
            </a:r>
            <a:r>
              <a:rPr kumimoji="0" lang="es-ES"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desempeño de las entidades públicas en materia de Gobierno Digital</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pic>
        <p:nvPicPr>
          <p:cNvPr id="9" name="Image 9">
            <a:extLst>
              <a:ext uri="{FF2B5EF4-FFF2-40B4-BE49-F238E27FC236}">
                <a16:creationId xmlns:a16="http://schemas.microsoft.com/office/drawing/2014/main" id="{AACF421B-E666-6D35-66D0-73BB7E085AA7}"/>
              </a:ext>
            </a:extLst>
          </p:cNvPr>
          <p:cNvPicPr>
            <a:picLocks noChangeAspect="1"/>
          </p:cNvPicPr>
          <p:nvPr/>
        </p:nvPicPr>
        <p:blipFill>
          <a:blip r:embed="rId2"/>
          <a:stretch>
            <a:fillRect/>
          </a:stretch>
        </p:blipFill>
        <p:spPr>
          <a:xfrm>
            <a:off x="1115683" y="3036858"/>
            <a:ext cx="9831237" cy="1646924"/>
          </a:xfrm>
          <a:prstGeom prst="rect">
            <a:avLst/>
          </a:prstGeom>
        </p:spPr>
      </p:pic>
    </p:spTree>
    <p:extLst>
      <p:ext uri="{BB962C8B-B14F-4D97-AF65-F5344CB8AC3E}">
        <p14:creationId xmlns:p14="http://schemas.microsoft.com/office/powerpoint/2010/main" val="22445445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ipse 9">
            <a:extLst>
              <a:ext uri="{FF2B5EF4-FFF2-40B4-BE49-F238E27FC236}">
                <a16:creationId xmlns:a16="http://schemas.microsoft.com/office/drawing/2014/main" id="{912B9262-CADC-4F0A-A22B-8DAFA3D0BDA9}"/>
              </a:ext>
            </a:extLst>
          </p:cNvPr>
          <p:cNvSpPr/>
          <p:nvPr/>
        </p:nvSpPr>
        <p:spPr>
          <a:xfrm>
            <a:off x="2059863" y="3154193"/>
            <a:ext cx="1836277" cy="1806419"/>
          </a:xfrm>
          <a:prstGeom prst="ellipse">
            <a:avLst/>
          </a:prstGeom>
          <a:solidFill>
            <a:srgbClr val="EFF3F0"/>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793" b="0" i="0" u="none" strike="noStrike" kern="1200" cap="none" spc="0" normalizeH="0" baseline="0" noProof="0">
              <a:ln>
                <a:noFill/>
              </a:ln>
              <a:solidFill>
                <a:srgbClr val="0F3F23"/>
              </a:solidFill>
              <a:effectLst/>
              <a:uLnTx/>
              <a:uFillTx/>
              <a:latin typeface="Calibri" panose="020F0502020204030204"/>
              <a:ea typeface="+mn-ea"/>
              <a:cs typeface="+mn-cs"/>
            </a:endParaRPr>
          </a:p>
        </p:txBody>
      </p:sp>
      <p:sp>
        <p:nvSpPr>
          <p:cNvPr id="3" name="Título 2"/>
          <p:cNvSpPr>
            <a:spLocks noGrp="1"/>
          </p:cNvSpPr>
          <p:nvPr>
            <p:ph type="title"/>
          </p:nvPr>
        </p:nvSpPr>
        <p:spPr>
          <a:xfrm>
            <a:off x="-259109" y="2365155"/>
            <a:ext cx="6474222" cy="597164"/>
          </a:xfrm>
        </p:spPr>
        <p:txBody>
          <a:bodyPr>
            <a:noAutofit/>
          </a:bodyPr>
          <a:lstStyle/>
          <a:p>
            <a:pPr algn="ctr">
              <a:buClr>
                <a:srgbClr val="0D6775"/>
              </a:buClr>
            </a:pPr>
            <a:r>
              <a:rPr lang="es-CO" sz="3995" b="1" dirty="0">
                <a:solidFill>
                  <a:srgbClr val="7030A0"/>
                </a:solidFill>
                <a:latin typeface="Arial" panose="020B0604020202020204" pitchFamily="34" charset="0"/>
                <a:cs typeface="Arial" panose="020B0604020202020204" pitchFamily="34" charset="0"/>
              </a:rPr>
              <a:t>EDUCACIÓN BÁSICA Y MEDIA</a:t>
            </a:r>
          </a:p>
        </p:txBody>
      </p:sp>
      <p:cxnSp>
        <p:nvCxnSpPr>
          <p:cNvPr id="9" name="Conector recto 8">
            <a:extLst>
              <a:ext uri="{FF2B5EF4-FFF2-40B4-BE49-F238E27FC236}">
                <a16:creationId xmlns:a16="http://schemas.microsoft.com/office/drawing/2014/main" id="{2B0D71DC-1503-485C-A88F-1117EE249FA1}"/>
              </a:ext>
            </a:extLst>
          </p:cNvPr>
          <p:cNvCxnSpPr>
            <a:cxnSpLocks/>
          </p:cNvCxnSpPr>
          <p:nvPr/>
        </p:nvCxnSpPr>
        <p:spPr>
          <a:xfrm>
            <a:off x="5966667" y="1085589"/>
            <a:ext cx="0" cy="4986313"/>
          </a:xfrm>
          <a:prstGeom prst="line">
            <a:avLst/>
          </a:prstGeom>
          <a:ln w="1905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39E70571-5557-461C-AA2A-E1216F323C91}"/>
              </a:ext>
            </a:extLst>
          </p:cNvPr>
          <p:cNvSpPr txBox="1"/>
          <p:nvPr/>
        </p:nvSpPr>
        <p:spPr>
          <a:xfrm>
            <a:off x="6576155" y="1789741"/>
            <a:ext cx="4827064" cy="1021883"/>
          </a:xfrm>
          <a:prstGeom prst="rect">
            <a:avLst/>
          </a:prstGeom>
          <a:solidFill>
            <a:srgbClr val="EFF3F0">
              <a:alpha val="40000"/>
            </a:srgb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4472C4"/>
              </a:buClr>
              <a:buSzTx/>
              <a:buFontTx/>
              <a:buNone/>
              <a:tabLst/>
              <a:defRPr/>
            </a:pPr>
            <a:r>
              <a:rPr kumimoji="0" lang="es-MX"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10</a:t>
            </a:r>
            <a:r>
              <a:rPr kumimoji="0" lang="es-MX" sz="1400" b="1" i="0" u="none" strike="noStrike" kern="1200" cap="none" spc="0" normalizeH="0" baseline="0" noProof="0" dirty="0">
                <a:ln>
                  <a:noFill/>
                </a:ln>
                <a:solidFill>
                  <a:srgbClr val="0F3F23"/>
                </a:solidFill>
                <a:effectLst/>
                <a:uLnTx/>
                <a:uFillTx/>
                <a:latin typeface="Arial" panose="020B0604020202020204" pitchFamily="34" charset="0"/>
                <a:ea typeface="+mn-ea"/>
                <a:cs typeface="Arial" panose="020B0604020202020204" pitchFamily="34" charset="0"/>
              </a:rPr>
              <a:t>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indicadores distribuidos en </a:t>
            </a:r>
            <a:r>
              <a:rPr kumimoji="0" lang="es-MX"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2 subpilares:</a:t>
            </a:r>
            <a:endParaRPr kumimoji="0" lang="es-MX"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Cobertura en educación </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Calidad en educación </a:t>
            </a:r>
          </a:p>
        </p:txBody>
      </p:sp>
      <p:sp>
        <p:nvSpPr>
          <p:cNvPr id="15" name="CuadroTexto 3">
            <a:extLst>
              <a:ext uri="{FF2B5EF4-FFF2-40B4-BE49-F238E27FC236}">
                <a16:creationId xmlns:a16="http://schemas.microsoft.com/office/drawing/2014/main" id="{888FC699-05D6-374D-9FEF-DFD1DE51C9B2}"/>
              </a:ext>
            </a:extLst>
          </p:cNvPr>
          <p:cNvSpPr txBox="1"/>
          <p:nvPr/>
        </p:nvSpPr>
        <p:spPr>
          <a:xfrm>
            <a:off x="6576155" y="3814239"/>
            <a:ext cx="4827064" cy="2314544"/>
          </a:xfrm>
          <a:prstGeom prst="rect">
            <a:avLst/>
          </a:prstGeom>
          <a:solidFill>
            <a:srgbClr val="EFF3F0">
              <a:alpha val="40000"/>
            </a:srgbClr>
          </a:solidFill>
        </p:spPr>
        <p:txBody>
          <a:bodyPr wrap="square" rtlCol="0">
            <a:spAutoFit/>
          </a:bodyPr>
          <a:lstStyle>
            <a:defPPr>
              <a:defRPr lang="es-ES"/>
            </a:defPPr>
            <a:lvl1pPr marL="285750" indent="-285750" algn="just">
              <a:lnSpc>
                <a:spcPct val="150000"/>
              </a:lnSpc>
              <a:buClr>
                <a:srgbClr val="0D7593"/>
              </a:buClr>
              <a:buFont typeface="Arial" panose="020B0604020202020204" pitchFamily="34" charset="0"/>
              <a:buChar char="•"/>
              <a:defRPr>
                <a:latin typeface="Arial" panose="020B0604020202020204" pitchFamily="34" charset="0"/>
                <a:cs typeface="Arial" panose="020B0604020202020204" pitchFamily="34" charset="0"/>
              </a:defRPr>
            </a:lvl1pPr>
          </a:lstStyle>
          <a:p>
            <a:pPr marL="285750" marR="0" lvl="0" indent="-285750" algn="just" defTabSz="914400" rtl="0" eaLnBrk="1" fontAlgn="auto" latinLnBrk="0" hangingPunct="1">
              <a:lnSpc>
                <a:spcPct val="150000"/>
              </a:lnSpc>
              <a:spcBef>
                <a:spcPts val="0"/>
              </a:spcBef>
              <a:spcAft>
                <a:spcPts val="0"/>
              </a:spcAft>
              <a:buClr>
                <a:srgbClr val="0F3F23"/>
              </a:buClr>
              <a:buSzTx/>
              <a:buFont typeface="Arial" panose="020B0604020202020204" pitchFamily="34" charset="0"/>
              <a:buChar char="•"/>
              <a:tabLst/>
              <a:defRPr/>
            </a:pPr>
            <a:r>
              <a:rPr kumimoji="0" lang="es-MX" sz="1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Se modifica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variable calidad de los docentes, ahora se denomina </a:t>
            </a:r>
            <a:r>
              <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docentes de colegios oficiales con posgrado</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just" defTabSz="914400" rtl="0" eaLnBrk="1" fontAlgn="auto" latinLnBrk="0" hangingPunct="1">
              <a:lnSpc>
                <a:spcPct val="150000"/>
              </a:lnSpc>
              <a:spcBef>
                <a:spcPts val="0"/>
              </a:spcBef>
              <a:spcAft>
                <a:spcPts val="0"/>
              </a:spcAft>
              <a:buClr>
                <a:srgbClr val="0F3F23"/>
              </a:buClr>
              <a:buSzTx/>
              <a:buFont typeface="Arial" panose="020B0604020202020204" pitchFamily="34" charset="0"/>
              <a:buChar char="•"/>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 ajusta el método de cálculo de </a:t>
            </a:r>
            <a:r>
              <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relación estudiantes-docentes.</a:t>
            </a:r>
          </a:p>
          <a:p>
            <a:pPr marL="285750" marR="0" lvl="0" indent="-285750" algn="just" defTabSz="914400" rtl="0" eaLnBrk="1" fontAlgn="auto" latinLnBrk="0" hangingPunct="1">
              <a:lnSpc>
                <a:spcPct val="150000"/>
              </a:lnSpc>
              <a:spcBef>
                <a:spcPts val="0"/>
              </a:spcBef>
              <a:spcAft>
                <a:spcPts val="0"/>
              </a:spcAft>
              <a:buClr>
                <a:srgbClr val="0F3F23"/>
              </a:buClr>
              <a:buSzTx/>
              <a:buFont typeface="Arial" panose="020B0604020202020204" pitchFamily="34" charset="0"/>
              <a:buChar char="•"/>
              <a:tabLst/>
              <a:defRPr/>
            </a:pPr>
            <a:r>
              <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Inversión en calidad de la educación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 ajusta a partir de la nueva información del FUT.</a:t>
            </a:r>
          </a:p>
        </p:txBody>
      </p:sp>
      <p:pic>
        <p:nvPicPr>
          <p:cNvPr id="4" name="Gráfico 3" descr="Remote learning math con relleno sólido">
            <a:extLst>
              <a:ext uri="{FF2B5EF4-FFF2-40B4-BE49-F238E27FC236}">
                <a16:creationId xmlns:a16="http://schemas.microsoft.com/office/drawing/2014/main" id="{C9F863E1-CD28-054B-B736-2DF933E0E4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801" y="3625269"/>
            <a:ext cx="914400" cy="914400"/>
          </a:xfrm>
          <a:prstGeom prst="rect">
            <a:avLst/>
          </a:prstGeom>
        </p:spPr>
      </p:pic>
      <p:sp>
        <p:nvSpPr>
          <p:cNvPr id="2" name="CuadroTexto 1">
            <a:extLst>
              <a:ext uri="{FF2B5EF4-FFF2-40B4-BE49-F238E27FC236}">
                <a16:creationId xmlns:a16="http://schemas.microsoft.com/office/drawing/2014/main" id="{0B2F483D-F164-E73E-B19F-EF17CF67AB7D}"/>
              </a:ext>
            </a:extLst>
          </p:cNvPr>
          <p:cNvSpPr txBox="1"/>
          <p:nvPr/>
        </p:nvSpPr>
        <p:spPr>
          <a:xfrm>
            <a:off x="7475319" y="1186461"/>
            <a:ext cx="3570354" cy="367827"/>
          </a:xfrm>
          <a:prstGeom prst="rect">
            <a:avLst/>
          </a:prstGeom>
          <a:solidFill>
            <a:srgbClr val="7030A0"/>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Estructura 2023</a:t>
            </a:r>
          </a:p>
        </p:txBody>
      </p:sp>
      <p:sp>
        <p:nvSpPr>
          <p:cNvPr id="5" name="CuadroTexto 4">
            <a:extLst>
              <a:ext uri="{FF2B5EF4-FFF2-40B4-BE49-F238E27FC236}">
                <a16:creationId xmlns:a16="http://schemas.microsoft.com/office/drawing/2014/main" id="{78645501-4853-00E5-472E-759CD55CCA87}"/>
              </a:ext>
            </a:extLst>
          </p:cNvPr>
          <p:cNvSpPr txBox="1"/>
          <p:nvPr/>
        </p:nvSpPr>
        <p:spPr>
          <a:xfrm>
            <a:off x="7475319" y="3194896"/>
            <a:ext cx="3570354" cy="367827"/>
          </a:xfrm>
          <a:prstGeom prst="rect">
            <a:avLst/>
          </a:prstGeom>
          <a:solidFill>
            <a:srgbClr val="7030A0"/>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Cambios IDC 2023</a:t>
            </a:r>
          </a:p>
        </p:txBody>
      </p:sp>
    </p:spTree>
    <p:extLst>
      <p:ext uri="{BB962C8B-B14F-4D97-AF65-F5344CB8AC3E}">
        <p14:creationId xmlns:p14="http://schemas.microsoft.com/office/powerpoint/2010/main" val="4069269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dirty="0">
                <a:solidFill>
                  <a:schemeClr val="accent1">
                    <a:lumMod val="50000"/>
                  </a:schemeClr>
                </a:solidFill>
                <a:latin typeface="+mn-lt"/>
              </a:rPr>
              <a:t>EDU</a:t>
            </a:r>
            <a:r>
              <a:rPr lang="es-ES" b="1" dirty="0">
                <a:solidFill>
                  <a:schemeClr val="accent1">
                    <a:lumMod val="50000"/>
                  </a:schemeClr>
                </a:solidFill>
                <a:latin typeface="+mn-lt"/>
              </a:rPr>
              <a:t>-1-1 a EDU-1-4  Coberturas Educación preescolar, primaria, secundaria y media</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810320" y="3269958"/>
                <a:ext cx="5462265" cy="532646"/>
              </a:xfrm>
              <a:prstGeom prst="rect">
                <a:avLst/>
              </a:prstGeom>
              <a:noFill/>
              <a:ln>
                <a:solidFill>
                  <a:schemeClr val="tx1"/>
                </a:solidFill>
              </a:ln>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EDU-1</a:t>
                </a:r>
                <a14:m>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𝐸𝑠𝑡𝑢𝑑𝑖𝑎𝑛𝑡𝑒𝑠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𝑚𝑎𝑡𝑟</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í</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𝑐𝑢𝑙𝑎𝑑𝑜𝑠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𝑒𝑙</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𝑛𝑖𝑣𝑒𝑙</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𝑝𝑜𝑏𝑙𝑎𝑐𝑖</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ó</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𝑒𝑑𝑎𝑑</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𝑒𝑠𝑐𝑜𝑙𝑎𝑟𝑖𝑑𝑎𝑑</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𝑑𝑒𝑙</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𝑛𝑖𝑣𝑒𝑙</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den>
                    </m:f>
                  </m:oMath>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810320" y="3269958"/>
                <a:ext cx="5462265" cy="532646"/>
              </a:xfrm>
              <a:prstGeom prst="rect">
                <a:avLst/>
              </a:prstGeom>
              <a:blipFill>
                <a:blip r:embed="rId2"/>
                <a:stretch>
                  <a:fillRect l="-3007" b="-8889"/>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 de estudiantes matriculados en el nivel i del departamento k sobre la población en edad de escolaridad del nivel i en el departamento k.</a:t>
            </a:r>
            <a:endPar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357800"/>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Ministerio de Educación Nacional</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661958"/>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365667"/>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832253"/>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365667"/>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832253"/>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359257"/>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Evaluar la cobertura neta de educación básica y media en los niveles preescolar, primaria, básica y media.</a:t>
            </a:r>
          </a:p>
        </p:txBody>
      </p:sp>
      <p:sp>
        <p:nvSpPr>
          <p:cNvPr id="13" name="CuadroTexto 12">
            <a:extLst>
              <a:ext uri="{FF2B5EF4-FFF2-40B4-BE49-F238E27FC236}">
                <a16:creationId xmlns:a16="http://schemas.microsoft.com/office/drawing/2014/main" id="{80425CCC-B2D4-05E8-6631-4FB91D739EA8}"/>
              </a:ext>
            </a:extLst>
          </p:cNvPr>
          <p:cNvSpPr txBox="1"/>
          <p:nvPr/>
        </p:nvSpPr>
        <p:spPr>
          <a:xfrm>
            <a:off x="6549224" y="2661958"/>
            <a:ext cx="5282612" cy="1015663"/>
          </a:xfrm>
          <a:prstGeom prst="rect">
            <a:avLst/>
          </a:prstGeom>
          <a:no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Nota: 1. </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Cada cobertura neta se toma tal cual es reportada por el MEN en el portal DatosAbiertos.gov</a:t>
            </a:r>
            <a:endParaRPr kumimoji="0" lang="es-CO"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727350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dirty="0">
                <a:solidFill>
                  <a:schemeClr val="accent1">
                    <a:lumMod val="50000"/>
                  </a:schemeClr>
                </a:solidFill>
                <a:latin typeface="+mn-lt"/>
              </a:rPr>
              <a:t>EDU</a:t>
            </a:r>
            <a:r>
              <a:rPr lang="es-ES" b="1" dirty="0">
                <a:solidFill>
                  <a:schemeClr val="accent1">
                    <a:lumMod val="50000"/>
                  </a:schemeClr>
                </a:solidFill>
                <a:latin typeface="+mn-lt"/>
              </a:rPr>
              <a:t>-1-5 </a:t>
            </a:r>
            <a:r>
              <a:rPr lang="es-CO" b="1" dirty="0">
                <a:solidFill>
                  <a:schemeClr val="accent1">
                    <a:lumMod val="50000"/>
                  </a:schemeClr>
                </a:solidFill>
                <a:latin typeface="+mn-lt"/>
              </a:rPr>
              <a:t>Deserción escolar en educación básica y media</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810320" y="3269958"/>
                <a:ext cx="5336333" cy="532646"/>
              </a:xfrm>
              <a:prstGeom prst="rect">
                <a:avLst/>
              </a:prstGeom>
              <a:noFill/>
              <a:ln>
                <a:solidFill>
                  <a:schemeClr val="tx1"/>
                </a:solidFill>
              </a:ln>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EDU-1-5 </a:t>
                </a:r>
                <a14:m>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𝐷𝑒𝑠𝑒𝑟𝑡𝑜𝑟𝑒𝑠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𝑒𝑑𝑢𝑐𝑎𝑐𝑖</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ó</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á</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𝑠𝑖𝑐𝑎</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𝑚𝑒𝑑𝑖𝑎</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𝑇𝑜𝑡𝑎𝑙</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𝑚𝑎𝑡𝑟</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í</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𝑐𝑢𝑙𝑎𝑑𝑜𝑠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𝑒𝑙</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𝑑𝑒𝑝𝑎𝑟𝑡𝑎𝑚𝑒𝑛𝑡𝑜</m:t>
                        </m:r>
                      </m:den>
                    </m:f>
                  </m:oMath>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810320" y="3269958"/>
                <a:ext cx="5336333" cy="532646"/>
              </a:xfrm>
              <a:prstGeom prst="rect">
                <a:avLst/>
              </a:prstGeom>
              <a:blipFill>
                <a:blip r:embed="rId2"/>
                <a:stretch>
                  <a:fillRect l="-3079" b="-8889"/>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49692"/>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Cociente entre el total de desertores en los colegios sobre el número total de matriculados</a:t>
            </a:r>
            <a:endPar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357800"/>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Ministerio de Educación Nacional</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661958"/>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365667"/>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832253"/>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365667"/>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832253"/>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359257"/>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Evaluar el porcentaje de estudiantes que desertaron de la educación básica y media en el año. </a:t>
            </a:r>
          </a:p>
        </p:txBody>
      </p:sp>
      <p:sp>
        <p:nvSpPr>
          <p:cNvPr id="13" name="CuadroTexto 12">
            <a:extLst>
              <a:ext uri="{FF2B5EF4-FFF2-40B4-BE49-F238E27FC236}">
                <a16:creationId xmlns:a16="http://schemas.microsoft.com/office/drawing/2014/main" id="{80425CCC-B2D4-05E8-6631-4FB91D739EA8}"/>
              </a:ext>
            </a:extLst>
          </p:cNvPr>
          <p:cNvSpPr txBox="1"/>
          <p:nvPr/>
        </p:nvSpPr>
        <p:spPr>
          <a:xfrm>
            <a:off x="6376695" y="2402114"/>
            <a:ext cx="5282612" cy="1015663"/>
          </a:xfrm>
          <a:prstGeom prst="rect">
            <a:avLst/>
          </a:prstGeom>
          <a:no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Nota: 1. </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La información se toma tal cual es reportada por el MEN en el portal DatosAbiertos.gov</a:t>
            </a:r>
            <a:endParaRPr kumimoji="0" lang="es-CO"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487866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dirty="0">
                <a:solidFill>
                  <a:schemeClr val="accent1">
                    <a:lumMod val="50000"/>
                  </a:schemeClr>
                </a:solidFill>
                <a:latin typeface="+mn-lt"/>
              </a:rPr>
              <a:t>EDU</a:t>
            </a:r>
            <a:r>
              <a:rPr lang="es-ES" b="1" dirty="0">
                <a:solidFill>
                  <a:schemeClr val="accent1">
                    <a:lumMod val="50000"/>
                  </a:schemeClr>
                </a:solidFill>
                <a:latin typeface="+mn-lt"/>
              </a:rPr>
              <a:t>-2-1  Puntajes pruebas saber 11</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612504"/>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Promedio de los puntajes promedio de la prueba Saber 11 de los estudiantes evaluados en la institución educativa.</a:t>
            </a:r>
            <a:endPar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754619"/>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ICFES – pruebas saber 11</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9" y="3086952"/>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727980"/>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puntaje entre 0 - 100</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5229072"/>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762486"/>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5229072"/>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756076"/>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833838"/>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Evaluar el desempeño de los colegios en todos los componentes de la prueba Saber 11</a:t>
            </a: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A9A02A7E-090F-FF05-C6AC-F023F3937309}"/>
                  </a:ext>
                </a:extLst>
              </p:cNvPr>
              <p:cNvSpPr txBox="1"/>
              <p:nvPr/>
            </p:nvSpPr>
            <p:spPr>
              <a:xfrm>
                <a:off x="3622213" y="3422713"/>
                <a:ext cx="4342320" cy="60728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𝐸𝐷𝑈</m:t>
                          </m:r>
                        </m:e>
                        <m:sub>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2−1</m:t>
                          </m:r>
                        </m:sub>
                      </m:sSub>
                      <m: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𝑃𝑢𝑛𝑡𝑎𝑗𝑒</m:t>
                              </m:r>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MX"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𝐸𝑣𝑎𝑙𝑢𝑎𝑑𝑜𝑠</m:t>
                              </m:r>
                            </m:e>
                            <m:sub>
                              <m: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num>
                        <m:den>
                          <m:nary>
                            <m:naryPr>
                              <m:chr m:val="∑"/>
                              <m:ctrlP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m:rPr>
                                  <m:brk m:alnAt="23"/>
                                </m:rP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up>
                              <m:sSub>
                                <m:sSubPr>
                                  <m:ctrlP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𝐷𝑒𝑝𝑎𝑟𝑡𝑎𝑚𝑒𝑛𝑡𝑜</m:t>
                                  </m:r>
                                </m:sub>
                              </m:sSub>
                            </m:sup>
                            <m:e>
                              <m:sSub>
                                <m:sSubPr>
                                  <m:ctrlP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𝑇𝑜𝑡𝑎𝑙</m:t>
                                  </m:r>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𝐸𝑣𝑎𝑙𝑢𝑎𝑑𝑜</m:t>
                                  </m:r>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sub>
                                  <m: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e>
                          </m:nary>
                        </m:den>
                      </m:f>
                    </m:oMath>
                  </m:oMathPara>
                </a14:m>
                <a:endPar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CuadroTexto 13">
                <a:extLst>
                  <a:ext uri="{FF2B5EF4-FFF2-40B4-BE49-F238E27FC236}">
                    <a16:creationId xmlns:a16="http://schemas.microsoft.com/office/drawing/2014/main" id="{A9A02A7E-090F-FF05-C6AC-F023F3937309}"/>
                  </a:ext>
                </a:extLst>
              </p:cNvPr>
              <p:cNvSpPr txBox="1">
                <a:spLocks noRot="1" noChangeAspect="1" noMove="1" noResize="1" noEditPoints="1" noAdjustHandles="1" noChangeArrowheads="1" noChangeShapeType="1" noTextEdit="1"/>
              </p:cNvSpPr>
              <p:nvPr/>
            </p:nvSpPr>
            <p:spPr>
              <a:xfrm>
                <a:off x="3622213" y="3422713"/>
                <a:ext cx="4342320" cy="607282"/>
              </a:xfrm>
              <a:prstGeom prst="rect">
                <a:avLst/>
              </a:prstGeom>
              <a:blipFill>
                <a:blip r:embed="rId2"/>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33912198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dirty="0">
                <a:solidFill>
                  <a:schemeClr val="accent1">
                    <a:lumMod val="50000"/>
                  </a:schemeClr>
                </a:solidFill>
                <a:latin typeface="+mn-lt"/>
              </a:rPr>
              <a:t>EDU</a:t>
            </a:r>
            <a:r>
              <a:rPr lang="es-ES" b="1" dirty="0">
                <a:solidFill>
                  <a:schemeClr val="accent1">
                    <a:lumMod val="50000"/>
                  </a:schemeClr>
                </a:solidFill>
                <a:latin typeface="+mn-lt"/>
              </a:rPr>
              <a:t>-2-2  Puntajes pruebas saber 11 en colegios oficiales</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109944" y="1670541"/>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Promedio de los puntajes de la prueba Saber 11 de los estudiantes en instituciones educativas oficiales.</a:t>
            </a:r>
            <a:endPar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938571"/>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ICFES – pruebas saber 11</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109944" y="3146384"/>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911932"/>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puntaje entre 0 - 100</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5413024"/>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946438"/>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5413024"/>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940028"/>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109944" y="746954"/>
            <a:ext cx="1201970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Evaluar el desempeño relativo de los colegios oficiales en todos los componentes de la prueba Saber 11</a:t>
            </a: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A9A02A7E-090F-FF05-C6AC-F023F3937309}"/>
                  </a:ext>
                </a:extLst>
              </p:cNvPr>
              <p:cNvSpPr txBox="1"/>
              <p:nvPr/>
            </p:nvSpPr>
            <p:spPr>
              <a:xfrm>
                <a:off x="2871235" y="3651522"/>
                <a:ext cx="6497117" cy="60728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𝐸𝐷𝑈</m:t>
                          </m:r>
                        </m:e>
                        <m:sub>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2−2</m:t>
                          </m:r>
                        </m:sub>
                      </m:sSub>
                      <m: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𝑃𝑢𝑛𝑡𝑎𝑗𝑒</m:t>
                              </m:r>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MX"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𝐸𝑣𝑎𝑙𝑢𝑎𝑑𝑜𝑠</m:t>
                              </m:r>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m:t>
                              </m:r>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𝑐𝑜𝑙𝑒𝑔𝑖𝑜𝑠</m:t>
                              </m:r>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𝑜𝑓𝑖𝑐𝑖𝑎𝑙𝑒𝑠</m:t>
                              </m:r>
                            </m:e>
                            <m:sub>
                              <m: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num>
                        <m:den>
                          <m:nary>
                            <m:naryPr>
                              <m:chr m:val="∑"/>
                              <m:ctrlP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m:rPr>
                                  <m:brk m:alnAt="23"/>
                                </m:rP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up>
                              <m:sSub>
                                <m:sSubPr>
                                  <m:ctrlP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𝐷𝑒𝑝𝑎𝑟𝑡𝑎𝑚𝑒𝑛𝑡𝑜</m:t>
                                  </m:r>
                                </m:sub>
                              </m:sSub>
                            </m:sup>
                            <m:e>
                              <m:sSub>
                                <m:sSubPr>
                                  <m:ctrlP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𝑡𝑜𝑡𝑎𝑙</m:t>
                                  </m:r>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𝑒𝑣𝑎𝑙𝑢𝑎𝑑𝑜𝑠</m:t>
                                  </m:r>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𝑐𝑜𝑙𝑒𝑔𝑖𝑜𝑠</m:t>
                                  </m:r>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𝑜𝑓𝑖𝑐𝑖𝑎𝑙𝑒𝑠</m:t>
                                  </m:r>
                                </m:e>
                                <m:sub>
                                  <m:r>
                                    <a:rPr kumimoji="0" lang="es-MX"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e>
                          </m:nary>
                        </m:den>
                      </m:f>
                    </m:oMath>
                  </m:oMathPara>
                </a14:m>
                <a:endPar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CuadroTexto 13">
                <a:extLst>
                  <a:ext uri="{FF2B5EF4-FFF2-40B4-BE49-F238E27FC236}">
                    <a16:creationId xmlns:a16="http://schemas.microsoft.com/office/drawing/2014/main" id="{A9A02A7E-090F-FF05-C6AC-F023F3937309}"/>
                  </a:ext>
                </a:extLst>
              </p:cNvPr>
              <p:cNvSpPr txBox="1">
                <a:spLocks noRot="1" noChangeAspect="1" noMove="1" noResize="1" noEditPoints="1" noAdjustHandles="1" noChangeArrowheads="1" noChangeShapeType="1" noTextEdit="1"/>
              </p:cNvSpPr>
              <p:nvPr/>
            </p:nvSpPr>
            <p:spPr>
              <a:xfrm>
                <a:off x="2871235" y="3651522"/>
                <a:ext cx="6497117" cy="607282"/>
              </a:xfrm>
              <a:prstGeom prst="rect">
                <a:avLst/>
              </a:prstGeom>
              <a:blipFill>
                <a:blip r:embed="rId2"/>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3020003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dirty="0">
                <a:solidFill>
                  <a:schemeClr val="accent1">
                    <a:lumMod val="50000"/>
                  </a:schemeClr>
                </a:solidFill>
                <a:latin typeface="+mn-lt"/>
              </a:rPr>
              <a:t>EDU</a:t>
            </a:r>
            <a:r>
              <a:rPr lang="es-ES" b="1" dirty="0">
                <a:solidFill>
                  <a:schemeClr val="accent1">
                    <a:lumMod val="50000"/>
                  </a:schemeClr>
                </a:solidFill>
                <a:latin typeface="+mn-lt"/>
              </a:rPr>
              <a:t>-2-3 </a:t>
            </a:r>
            <a:r>
              <a:rPr lang="es-CO" b="1" dirty="0">
                <a:solidFill>
                  <a:schemeClr val="accent1">
                    <a:lumMod val="50000"/>
                  </a:schemeClr>
                </a:solidFill>
                <a:latin typeface="+mn-lt"/>
              </a:rPr>
              <a:t>Docentes con posgrado en colegios oficiales</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2333297" y="3202706"/>
                <a:ext cx="7907870" cy="531236"/>
              </a:xfrm>
              <a:prstGeom prst="rect">
                <a:avLst/>
              </a:prstGeom>
              <a:noFill/>
              <a:ln>
                <a:solidFill>
                  <a:schemeClr val="tx1"/>
                </a:solidFill>
              </a:ln>
            </p:spPr>
            <p:txBody>
              <a:bodyPr wrap="none" lIns="0" tIns="0" rIns="0" bIns="0" rtlCol="0">
                <a:spAutoFit/>
              </a:bodyPr>
              <a:lstStyle/>
              <a:p>
                <a:pPr lvl="0">
                  <a:defRPr/>
                </a:pP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EDU-2-3 </a:t>
                </a:r>
                <a14:m>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lang="es-CO" sz="2200" i="1">
                            <a:solidFill>
                              <a:prstClr val="black"/>
                            </a:solidFill>
                            <a:latin typeface="Cambria Math" panose="02040503050406030204" pitchFamily="18" charset="0"/>
                          </a:rPr>
                          <m:t>𝐷𝑜𝑐𝑒𝑛𝑡𝑒𝑠</m:t>
                        </m:r>
                        <m:r>
                          <a:rPr lang="es-CO" sz="2200" i="1">
                            <a:solidFill>
                              <a:prstClr val="black"/>
                            </a:solidFill>
                            <a:latin typeface="Cambria Math" panose="02040503050406030204" pitchFamily="18" charset="0"/>
                          </a:rPr>
                          <m:t> </m:t>
                        </m:r>
                        <m:r>
                          <a:rPr lang="es-CO" sz="2200" i="1">
                            <a:solidFill>
                              <a:prstClr val="black"/>
                            </a:solidFill>
                            <a:latin typeface="Cambria Math" panose="02040503050406030204" pitchFamily="18" charset="0"/>
                          </a:rPr>
                          <m:t>𝑑𝑒</m:t>
                        </m:r>
                        <m:r>
                          <a:rPr lang="es-CO" sz="2200" i="1">
                            <a:solidFill>
                              <a:prstClr val="black"/>
                            </a:solidFill>
                            <a:latin typeface="Cambria Math" panose="02040503050406030204" pitchFamily="18" charset="0"/>
                          </a:rPr>
                          <m:t> </m:t>
                        </m:r>
                        <m:r>
                          <a:rPr lang="es-CO" sz="2200" i="1">
                            <a:solidFill>
                              <a:prstClr val="black"/>
                            </a:solidFill>
                            <a:latin typeface="Cambria Math" panose="02040503050406030204" pitchFamily="18" charset="0"/>
                          </a:rPr>
                          <m:t>𝑐𝑜𝑙𝑒𝑔𝑖𝑜𝑠</m:t>
                        </m:r>
                        <m:r>
                          <a:rPr lang="es-CO" sz="2200" i="1">
                            <a:solidFill>
                              <a:prstClr val="black"/>
                            </a:solidFill>
                            <a:latin typeface="Cambria Math" panose="02040503050406030204" pitchFamily="18" charset="0"/>
                          </a:rPr>
                          <m:t> </m:t>
                        </m:r>
                        <m:r>
                          <a:rPr lang="es-CO" sz="2200" i="1">
                            <a:solidFill>
                              <a:prstClr val="black"/>
                            </a:solidFill>
                            <a:latin typeface="Cambria Math" panose="02040503050406030204" pitchFamily="18" charset="0"/>
                          </a:rPr>
                          <m:t>𝑜𝑓𝑖𝑐𝑖𝑎𝑙𝑒𝑠</m:t>
                        </m:r>
                        <m:r>
                          <a:rPr lang="es-CO" sz="2200" i="1">
                            <a:solidFill>
                              <a:prstClr val="black"/>
                            </a:solidFill>
                            <a:latin typeface="Cambria Math" panose="02040503050406030204" pitchFamily="18" charset="0"/>
                          </a:rPr>
                          <m:t> </m:t>
                        </m:r>
                        <m:r>
                          <a:rPr lang="es-CO" sz="2200" i="1">
                            <a:solidFill>
                              <a:prstClr val="black"/>
                            </a:solidFill>
                            <a:latin typeface="Cambria Math" panose="02040503050406030204" pitchFamily="18" charset="0"/>
                          </a:rPr>
                          <m:t>𝑐𝑜𝑛</m:t>
                        </m:r>
                        <m:r>
                          <a:rPr lang="es-CO" sz="2200" i="1">
                            <a:solidFill>
                              <a:prstClr val="black"/>
                            </a:solidFill>
                            <a:latin typeface="Cambria Math" panose="02040503050406030204" pitchFamily="18" charset="0"/>
                          </a:rPr>
                          <m:t> </m:t>
                        </m:r>
                        <m:r>
                          <a:rPr lang="es-CO" sz="2200" i="1">
                            <a:solidFill>
                              <a:prstClr val="black"/>
                            </a:solidFill>
                            <a:latin typeface="Cambria Math" panose="02040503050406030204" pitchFamily="18" charset="0"/>
                          </a:rPr>
                          <m:t>𝑝𝑜𝑠𝑔𝑟𝑎𝑑𝑜</m:t>
                        </m:r>
                        <m:r>
                          <a:rPr lang="es-CO" sz="2200" i="1">
                            <a:solidFill>
                              <a:prstClr val="black"/>
                            </a:solidFill>
                            <a:latin typeface="Cambria Math" panose="02040503050406030204" pitchFamily="18" charset="0"/>
                          </a:rPr>
                          <m:t> </m:t>
                        </m:r>
                        <m:r>
                          <a:rPr lang="es-CO" sz="2200" i="1">
                            <a:solidFill>
                              <a:prstClr val="black"/>
                            </a:solidFill>
                            <a:latin typeface="Cambria Math" panose="02040503050406030204" pitchFamily="18" charset="0"/>
                          </a:rPr>
                          <m:t>𝑒𝑛</m:t>
                        </m:r>
                        <m:r>
                          <a:rPr lang="es-CO" sz="2200" i="1">
                            <a:solidFill>
                              <a:prstClr val="black"/>
                            </a:solidFill>
                            <a:latin typeface="Cambria Math" panose="02040503050406030204" pitchFamily="18" charset="0"/>
                          </a:rPr>
                          <m:t> </m:t>
                        </m:r>
                        <m:r>
                          <a:rPr lang="es-CO" sz="2200" i="1">
                            <a:solidFill>
                              <a:prstClr val="black"/>
                            </a:solidFill>
                            <a:latin typeface="Cambria Math" panose="02040503050406030204" pitchFamily="18" charset="0"/>
                          </a:rPr>
                          <m:t>𝑒𝑙</m:t>
                        </m:r>
                        <m:r>
                          <a:rPr lang="es-CO" sz="2200" i="1">
                            <a:solidFill>
                              <a:prstClr val="black"/>
                            </a:solidFill>
                            <a:latin typeface="Cambria Math" panose="02040503050406030204" pitchFamily="18" charset="0"/>
                          </a:rPr>
                          <m:t> </m:t>
                        </m:r>
                        <m:r>
                          <a:rPr lang="es-CO" sz="2200" i="1">
                            <a:solidFill>
                              <a:prstClr val="black"/>
                            </a:solidFill>
                            <a:latin typeface="Cambria Math" panose="02040503050406030204" pitchFamily="18" charset="0"/>
                          </a:rPr>
                          <m:t>𝑑𝑒𝑝𝑎𝑟𝑡𝑎𝑚𝑒𝑛𝑡𝑜</m:t>
                        </m:r>
                      </m:num>
                      <m:den>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𝐷𝑜𝑐𝑒𝑛𝑡𝑒𝑠</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𝑐𝑜𝑙𝑒𝑔𝑖𝑜𝑠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𝑜𝑓𝑖𝑐𝑖𝑎𝑙𝑒𝑠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𝑒𝑙</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𝑑𝑒𝑝𝑎𝑟𝑡𝑎𝑚𝑒𝑛𝑡𝑜</m:t>
                        </m:r>
                      </m:den>
                    </m:f>
                  </m:oMath>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2333297" y="3202706"/>
                <a:ext cx="7907870" cy="531236"/>
              </a:xfrm>
              <a:prstGeom prst="rect">
                <a:avLst/>
              </a:prstGeom>
              <a:blipFill>
                <a:blip r:embed="rId2"/>
                <a:stretch>
                  <a:fillRect l="-2079" b="-8889"/>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49692"/>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 </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Proporción de docentes con posgrado en colegios oficiales sobre el total de docentes en el departamento.</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357800"/>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Ministerio de Educación Nacional</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661958"/>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2" y="4066248"/>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Tasa.</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832253"/>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365667"/>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832253"/>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359257"/>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Evaluar el nivel de formación de los docentes en los colegios.</a:t>
            </a:r>
          </a:p>
        </p:txBody>
      </p:sp>
    </p:spTree>
    <p:extLst>
      <p:ext uri="{BB962C8B-B14F-4D97-AF65-F5344CB8AC3E}">
        <p14:creationId xmlns:p14="http://schemas.microsoft.com/office/powerpoint/2010/main" val="20120968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dirty="0">
                <a:solidFill>
                  <a:schemeClr val="accent1">
                    <a:lumMod val="50000"/>
                  </a:schemeClr>
                </a:solidFill>
                <a:latin typeface="+mn-lt"/>
              </a:rPr>
              <a:t>EDU</a:t>
            </a:r>
            <a:r>
              <a:rPr lang="es-ES" b="1" dirty="0">
                <a:solidFill>
                  <a:schemeClr val="accent1">
                    <a:lumMod val="50000"/>
                  </a:schemeClr>
                </a:solidFill>
                <a:latin typeface="+mn-lt"/>
              </a:rPr>
              <a:t>-2-4 </a:t>
            </a:r>
            <a:r>
              <a:rPr lang="es-CO" b="1" dirty="0">
                <a:solidFill>
                  <a:schemeClr val="accent1">
                    <a:lumMod val="50000"/>
                  </a:schemeClr>
                </a:solidFill>
                <a:latin typeface="+mn-lt"/>
              </a:rPr>
              <a:t>Relación estudiantes docentes </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2333297" y="3202706"/>
                <a:ext cx="8733929" cy="531236"/>
              </a:xfrm>
              <a:prstGeom prst="rect">
                <a:avLst/>
              </a:prstGeom>
              <a:noFill/>
              <a:ln>
                <a:solidFill>
                  <a:schemeClr val="tx1"/>
                </a:solidFill>
              </a:ln>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EDU-2-4 </a:t>
                </a:r>
                <a14:m>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𝑇𝑜𝑡𝑎𝑙</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𝑒𝑠𝑡𝑢𝑑𝑖𝑎𝑛𝑡𝑒𝑠</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𝑚𝑎𝑡𝑟𝑖𝑐𝑢𝑙𝑎𝑑𝑜𝑠</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𝑒𝑛</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𝑐𝑜𝑙𝑒𝑔𝑖𝑜𝑠</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𝑜𝑓𝑖𝑐𝑖𝑎𝑙𝑒𝑠</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𝑒𝑛</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𝑒𝑙</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𝑑𝑒𝑝𝑎𝑟𝑡𝑎𝑚𝑒𝑛𝑡𝑜</m:t>
                        </m:r>
                      </m:num>
                      <m:den>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𝐷𝑜𝑐𝑒𝑛𝑡𝑒𝑠</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𝑐𝑜𝑙𝑒𝑔𝑖𝑜𝑠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𝑜𝑓𝑖𝑐𝑖𝑎𝑙𝑒𝑠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𝑒𝑙</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𝑑𝑒𝑝𝑎𝑟𝑡𝑎𝑚𝑒𝑛𝑡𝑜</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den>
                    </m:f>
                  </m:oMath>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2333297" y="3202706"/>
                <a:ext cx="8733929" cy="531236"/>
              </a:xfrm>
              <a:prstGeom prst="rect">
                <a:avLst/>
              </a:prstGeom>
              <a:blipFill>
                <a:blip r:embed="rId2"/>
                <a:stretch>
                  <a:fillRect l="-1883" b="-8889"/>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49692"/>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Cociente entre el total de matriculados en colegios oficiales sobre el total de docentes en colegios oficiales.</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357800"/>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Ministerio de Educación Nacional</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661958"/>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2" y="4266303"/>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Estudiantes por docente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832253"/>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365667"/>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Sí.</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832253"/>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359257"/>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Evaluar el número de estudiantes por cada docente</a:t>
            </a:r>
          </a:p>
        </p:txBody>
      </p:sp>
    </p:spTree>
    <p:extLst>
      <p:ext uri="{BB962C8B-B14F-4D97-AF65-F5344CB8AC3E}">
        <p14:creationId xmlns:p14="http://schemas.microsoft.com/office/powerpoint/2010/main" val="840132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b="1" dirty="0">
                <a:solidFill>
                  <a:schemeClr val="accent1">
                    <a:lumMod val="50000"/>
                  </a:schemeClr>
                </a:solidFill>
                <a:latin typeface="+mn-lt"/>
              </a:rPr>
              <a:t>EDU-2-5: </a:t>
            </a:r>
            <a:r>
              <a:rPr lang="es-ES" dirty="0">
                <a:solidFill>
                  <a:schemeClr val="accent1">
                    <a:lumMod val="50000"/>
                  </a:schemeClr>
                </a:solidFill>
                <a:latin typeface="+mn-lt"/>
              </a:rPr>
              <a:t>Inversión en </a:t>
            </a:r>
            <a:r>
              <a:rPr lang="es-ES" b="1" dirty="0">
                <a:solidFill>
                  <a:schemeClr val="accent1">
                    <a:lumMod val="50000"/>
                  </a:schemeClr>
                </a:solidFill>
                <a:latin typeface="+mn-lt"/>
              </a:rPr>
              <a:t> calidad de la educación básic</a:t>
            </a:r>
            <a:r>
              <a:rPr lang="es-ES" dirty="0">
                <a:solidFill>
                  <a:schemeClr val="accent1">
                    <a:lumMod val="50000"/>
                  </a:schemeClr>
                </a:solidFill>
                <a:latin typeface="+mn-lt"/>
              </a:rPr>
              <a:t>a y media</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118160" y="1322191"/>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Descripción</a:t>
            </a:r>
            <a:r>
              <a:rPr lang="es-CO" sz="2100" dirty="0">
                <a:solidFill>
                  <a:schemeClr val="accent1"/>
                </a:solidFill>
                <a:latin typeface="+mn-lt"/>
              </a:rPr>
              <a:t>:</a:t>
            </a:r>
            <a:r>
              <a:rPr lang="es-CO" sz="2100" dirty="0">
                <a:solidFill>
                  <a:schemeClr val="tx1"/>
                </a:solidFill>
                <a:latin typeface="+mn-lt"/>
              </a:rPr>
              <a:t>Inversión en calidad de la educación de los gobiernos locales por persona entre los 5 y 16 años </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8" y="2166628"/>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Fórmula de cálculo:</a:t>
            </a:r>
            <a:endParaRPr lang="es-CO" sz="2000" dirty="0">
              <a:solidFill>
                <a:schemeClr val="tx1"/>
              </a:solidFill>
              <a:latin typeface="+mn-lt"/>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93470" y="3779065"/>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Unidad de medida:</a:t>
            </a:r>
            <a:r>
              <a:rPr lang="es-CO" sz="2000" b="1" dirty="0">
                <a:solidFill>
                  <a:schemeClr val="tx1">
                    <a:lumMod val="85000"/>
                    <a:lumOff val="15000"/>
                  </a:schemeClr>
                </a:solidFill>
                <a:latin typeface="+mn-lt"/>
              </a:rPr>
              <a:t> </a:t>
            </a:r>
            <a:r>
              <a:rPr lang="es-CO" sz="2000" dirty="0">
                <a:solidFill>
                  <a:schemeClr val="tx1">
                    <a:lumMod val="85000"/>
                    <a:lumOff val="15000"/>
                  </a:schemeClr>
                </a:solidFill>
                <a:latin typeface="+mn-lt"/>
              </a:rPr>
              <a:t>Miles de pesos</a:t>
            </a:r>
            <a:endParaRPr lang="es-CO" sz="2000" dirty="0">
              <a:solidFill>
                <a:schemeClr val="tx1"/>
              </a:solidFill>
              <a:latin typeface="+mn-lt"/>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93470" y="4245651"/>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Periodicidad: </a:t>
            </a:r>
            <a:r>
              <a:rPr lang="es-CO" sz="2000" dirty="0">
                <a:solidFill>
                  <a:schemeClr val="tx1"/>
                </a:solidFill>
                <a:latin typeface="+mn-lt"/>
              </a:rPr>
              <a:t>Anual</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93470" y="4723275"/>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Variable inversa: </a:t>
            </a:r>
            <a:r>
              <a:rPr lang="es-CO" sz="2000" dirty="0">
                <a:solidFill>
                  <a:schemeClr val="tx1"/>
                </a:solidFill>
                <a:latin typeface="+mn-lt"/>
              </a:rPr>
              <a:t>No</a:t>
            </a:r>
          </a:p>
        </p:txBody>
      </p:sp>
      <p:sp>
        <p:nvSpPr>
          <p:cNvPr id="35" name="CuadroTexto 34">
            <a:extLst>
              <a:ext uri="{FF2B5EF4-FFF2-40B4-BE49-F238E27FC236}">
                <a16:creationId xmlns:a16="http://schemas.microsoft.com/office/drawing/2014/main" id="{D385291B-8021-58D6-2EC4-FAA8B6163AD5}"/>
              </a:ext>
            </a:extLst>
          </p:cNvPr>
          <p:cNvSpPr txBox="1"/>
          <p:nvPr/>
        </p:nvSpPr>
        <p:spPr>
          <a:xfrm>
            <a:off x="93469" y="5189861"/>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¿Tiene casos de No aplica?: </a:t>
            </a:r>
            <a:r>
              <a:rPr lang="es-CO" sz="2000" dirty="0">
                <a:solidFill>
                  <a:schemeClr val="tx1"/>
                </a:solidFill>
                <a:latin typeface="+mn-lt"/>
              </a:rPr>
              <a:t>No</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93468" y="5716865"/>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Requiere imputación: </a:t>
            </a:r>
            <a:r>
              <a:rPr lang="es-CO" sz="2000" dirty="0">
                <a:solidFill>
                  <a:schemeClr val="tx1"/>
                </a:solidFill>
                <a:latin typeface="+mn-lt"/>
              </a:rPr>
              <a:t>No</a:t>
            </a:r>
          </a:p>
        </p:txBody>
      </p:sp>
      <p:sp>
        <p:nvSpPr>
          <p:cNvPr id="2" name="CuadroTexto 1">
            <a:extLst>
              <a:ext uri="{FF2B5EF4-FFF2-40B4-BE49-F238E27FC236}">
                <a16:creationId xmlns:a16="http://schemas.microsoft.com/office/drawing/2014/main" id="{18275A21-DBF9-914B-A852-D8A896B901D7}"/>
              </a:ext>
            </a:extLst>
          </p:cNvPr>
          <p:cNvSpPr txBox="1"/>
          <p:nvPr/>
        </p:nvSpPr>
        <p:spPr>
          <a:xfrm>
            <a:off x="2383971" y="179614"/>
            <a:ext cx="184731" cy="369332"/>
          </a:xfrm>
          <a:prstGeom prst="rect">
            <a:avLst/>
          </a:prstGeom>
          <a:noFill/>
        </p:spPr>
        <p:txBody>
          <a:bodyPr wrap="none" rtlCol="0">
            <a:spAutoFit/>
          </a:bodyPr>
          <a:lstStyle/>
          <a:p>
            <a:endParaRPr lang="es-CO" dirty="0"/>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2EC18D0D-D47C-3549-A629-533D7E2C4A3C}"/>
                  </a:ext>
                </a:extLst>
              </p:cNvPr>
              <p:cNvSpPr txBox="1"/>
              <p:nvPr/>
            </p:nvSpPr>
            <p:spPr>
              <a:xfrm>
                <a:off x="834441" y="2749547"/>
                <a:ext cx="6930339" cy="749821"/>
              </a:xfrm>
              <a:prstGeom prst="rect">
                <a:avLst/>
              </a:prstGeom>
              <a:noFill/>
              <a:ln>
                <a:solidFill>
                  <a:schemeClr val="tx1"/>
                </a:solidFill>
              </a:ln>
            </p:spPr>
            <p:txBody>
              <a:bodyPr wrap="square" lIns="0" tIns="0" rIns="0" bIns="0" rtlCol="0">
                <a:spAutoFit/>
              </a:bodyPr>
              <a:lstStyle/>
              <a:p>
                <a:r>
                  <a:rPr lang="es-ES" sz="2400" dirty="0"/>
                  <a:t>S</a:t>
                </a:r>
                <a14:m>
                  <m:oMath xmlns:m="http://schemas.openxmlformats.org/officeDocument/2006/math">
                    <m:r>
                      <m:rPr>
                        <m:sty m:val="p"/>
                      </m:rPr>
                      <a:rPr lang="es-ES" sz="2400" b="0" i="0" smtClean="0">
                        <a:latin typeface="Cambria Math" panose="02040503050406030204" pitchFamily="18" charset="0"/>
                      </a:rPr>
                      <m:t>AL</m:t>
                    </m:r>
                    <m:r>
                      <a:rPr lang="es-ES" sz="2400" b="0" i="0" smtClean="0">
                        <a:latin typeface="Cambria Math" panose="02040503050406030204" pitchFamily="18" charset="0"/>
                      </a:rPr>
                      <m:t>14</m:t>
                    </m:r>
                    <m:r>
                      <a:rPr lang="es-CO" sz="2400" b="0" i="1" smtClean="0">
                        <a:latin typeface="Cambria Math" panose="02040503050406030204" pitchFamily="18" charset="0"/>
                      </a:rPr>
                      <m:t>=</m:t>
                    </m:r>
                    <m:f>
                      <m:fPr>
                        <m:ctrlPr>
                          <a:rPr lang="es-CO" sz="2400" b="0" i="1" smtClean="0">
                            <a:latin typeface="Cambria Math" panose="02040503050406030204" pitchFamily="18" charset="0"/>
                          </a:rPr>
                        </m:ctrlPr>
                      </m:fPr>
                      <m:num>
                        <m:eqArr>
                          <m:eqArrPr>
                            <m:ctrlPr>
                              <a:rPr lang="es-ES" sz="2400" i="1" smtClean="0">
                                <a:latin typeface="Cambria Math" panose="02040503050406030204" pitchFamily="18" charset="0"/>
                              </a:rPr>
                            </m:ctrlPr>
                          </m:eqArrPr>
                          <m:e>
                            <m:r>
                              <a:rPr lang="es-ES" sz="2400" i="1">
                                <a:latin typeface="Cambria Math" panose="02040503050406030204" pitchFamily="18" charset="0"/>
                              </a:rPr>
                              <m:t>𝐼𝑛𝑣𝑒𝑟𝑠𝑖</m:t>
                            </m:r>
                            <m:r>
                              <a:rPr lang="es-ES" sz="2400" i="1">
                                <a:latin typeface="Cambria Math" panose="02040503050406030204" pitchFamily="18" charset="0"/>
                              </a:rPr>
                              <m:t>ó</m:t>
                            </m:r>
                            <m:r>
                              <a:rPr lang="es-ES" sz="2400" i="1">
                                <a:latin typeface="Cambria Math" panose="02040503050406030204" pitchFamily="18" charset="0"/>
                              </a:rPr>
                              <m:t>𝑛</m:t>
                            </m:r>
                            <m:r>
                              <a:rPr lang="es-ES" sz="2400" i="1">
                                <a:latin typeface="Cambria Math" panose="02040503050406030204" pitchFamily="18" charset="0"/>
                              </a:rPr>
                              <m:t> </m:t>
                            </m:r>
                            <m:r>
                              <a:rPr lang="es-ES" sz="2400" i="1">
                                <a:latin typeface="Cambria Math" panose="02040503050406030204" pitchFamily="18" charset="0"/>
                              </a:rPr>
                              <m:t>𝑒𝑛</m:t>
                            </m:r>
                            <m:r>
                              <a:rPr lang="es-ES" sz="2400" i="1">
                                <a:latin typeface="Cambria Math" panose="02040503050406030204" pitchFamily="18" charset="0"/>
                              </a:rPr>
                              <m:t> </m:t>
                            </m:r>
                            <m:r>
                              <a:rPr lang="es-CO" sz="2400" b="0" i="1" smtClean="0">
                                <a:latin typeface="Cambria Math" panose="02040503050406030204" pitchFamily="18" charset="0"/>
                              </a:rPr>
                              <m:t>𝑐𝑎𝑙𝑖𝑑𝑎𝑑</m:t>
                            </m:r>
                            <m:r>
                              <a:rPr lang="es-CO" sz="2400" b="0" i="1" smtClean="0">
                                <a:latin typeface="Cambria Math" panose="02040503050406030204" pitchFamily="18" charset="0"/>
                              </a:rPr>
                              <m:t> </m:t>
                            </m:r>
                            <m:r>
                              <a:rPr lang="es-CO" sz="2400" b="0" i="1" smtClean="0">
                                <a:latin typeface="Cambria Math" panose="02040503050406030204" pitchFamily="18" charset="0"/>
                              </a:rPr>
                              <m:t>𝑑𝑒</m:t>
                            </m:r>
                            <m:r>
                              <a:rPr lang="es-CO" sz="2400" b="0" i="1" smtClean="0">
                                <a:latin typeface="Cambria Math" panose="02040503050406030204" pitchFamily="18" charset="0"/>
                              </a:rPr>
                              <m:t> </m:t>
                            </m:r>
                            <m:r>
                              <a:rPr lang="es-CO" sz="2400" b="0" i="1" smtClean="0">
                                <a:latin typeface="Cambria Math" panose="02040503050406030204" pitchFamily="18" charset="0"/>
                              </a:rPr>
                              <m:t>𝑙𝑎</m:t>
                            </m:r>
                            <m:r>
                              <a:rPr lang="es-CO" sz="2400" b="0" i="1" smtClean="0">
                                <a:latin typeface="Cambria Math" panose="02040503050406030204" pitchFamily="18" charset="0"/>
                              </a:rPr>
                              <m:t> </m:t>
                            </m:r>
                            <m:r>
                              <a:rPr lang="es-CO" sz="2400" b="0" i="1" smtClean="0">
                                <a:latin typeface="Cambria Math" panose="02040503050406030204" pitchFamily="18" charset="0"/>
                              </a:rPr>
                              <m:t>𝑒𝑑𝑢𝑐𝑎𝑐𝑖</m:t>
                            </m:r>
                            <m:r>
                              <a:rPr lang="es-CO" sz="2400" b="0" i="1" smtClean="0">
                                <a:latin typeface="Cambria Math" panose="02040503050406030204" pitchFamily="18" charset="0"/>
                              </a:rPr>
                              <m:t>ó</m:t>
                            </m:r>
                            <m:r>
                              <a:rPr lang="es-CO" sz="2400" b="0" i="1" smtClean="0">
                                <a:latin typeface="Cambria Math" panose="02040503050406030204" pitchFamily="18" charset="0"/>
                              </a:rPr>
                              <m:t>𝑛</m:t>
                            </m:r>
                            <m:r>
                              <a:rPr lang="es-CO" sz="2400" b="0" i="1" smtClean="0">
                                <a:latin typeface="Cambria Math" panose="02040503050406030204" pitchFamily="18" charset="0"/>
                              </a:rPr>
                              <m:t>   </m:t>
                            </m:r>
                          </m:e>
                          <m:e>
                            <m:r>
                              <a:rPr lang="es-ES" sz="2400" b="0" i="1" smtClean="0">
                                <a:latin typeface="Cambria Math" panose="02040503050406030204" pitchFamily="18" charset="0"/>
                              </a:rPr>
                              <m:t>𝑑𝑒</m:t>
                            </m:r>
                            <m:r>
                              <a:rPr lang="es-CO" sz="2400" b="0" i="1" smtClean="0">
                                <a:latin typeface="Cambria Math" panose="02040503050406030204" pitchFamily="18" charset="0"/>
                              </a:rPr>
                              <m:t> </m:t>
                            </m:r>
                            <m:r>
                              <a:rPr lang="es-CO" sz="2400" b="0" i="1" smtClean="0">
                                <a:latin typeface="Cambria Math" panose="02040503050406030204" pitchFamily="18" charset="0"/>
                              </a:rPr>
                              <m:t>𝑒𝑛𝑡𝑒𝑠</m:t>
                            </m:r>
                            <m:r>
                              <a:rPr lang="es-CO" sz="2400" b="0" i="1" smtClean="0">
                                <a:latin typeface="Cambria Math" panose="02040503050406030204" pitchFamily="18" charset="0"/>
                              </a:rPr>
                              <m:t> </m:t>
                            </m:r>
                            <m:r>
                              <a:rPr lang="es-CO" sz="2400" b="0" i="1" smtClean="0">
                                <a:latin typeface="Cambria Math" panose="02040503050406030204" pitchFamily="18" charset="0"/>
                              </a:rPr>
                              <m:t>𝑡𝑒𝑟𝑟𝑖𝑡𝑜𝑟𝑖𝑎𝑙𝑒𝑠</m:t>
                            </m:r>
                            <m:r>
                              <a:rPr lang="es-CO" sz="2400" b="0" i="1" smtClean="0">
                                <a:latin typeface="Cambria Math" panose="02040503050406030204" pitchFamily="18" charset="0"/>
                              </a:rPr>
                              <m:t> </m:t>
                            </m:r>
                            <m:r>
                              <a:rPr lang="es-ES" sz="2400" i="1">
                                <a:latin typeface="Cambria Math" panose="02040503050406030204" pitchFamily="18" charset="0"/>
                              </a:rPr>
                              <m:t>𝑖</m:t>
                            </m:r>
                          </m:e>
                        </m:eqArr>
                      </m:num>
                      <m:den>
                        <m:r>
                          <a:rPr lang="es-ES" sz="2400" b="0" i="1" smtClean="0">
                            <a:latin typeface="Cambria Math" panose="02040503050406030204" pitchFamily="18" charset="0"/>
                          </a:rPr>
                          <m:t>𝑃𝑜𝑏𝑙𝑎𝑐𝑖</m:t>
                        </m:r>
                        <m:r>
                          <a:rPr lang="es-ES" sz="2400" i="1">
                            <a:latin typeface="Cambria Math" panose="02040503050406030204" pitchFamily="18" charset="0"/>
                          </a:rPr>
                          <m:t>ó</m:t>
                        </m:r>
                        <m:r>
                          <a:rPr lang="es-ES" sz="2400" b="0" i="1" smtClean="0">
                            <a:latin typeface="Cambria Math" panose="02040503050406030204" pitchFamily="18" charset="0"/>
                          </a:rPr>
                          <m:t>𝑛</m:t>
                        </m:r>
                        <m:r>
                          <a:rPr lang="es-ES" sz="2400" b="0" i="1" smtClean="0">
                            <a:latin typeface="Cambria Math" panose="02040503050406030204" pitchFamily="18" charset="0"/>
                          </a:rPr>
                          <m:t> </m:t>
                        </m:r>
                        <m:r>
                          <a:rPr lang="es-CO" sz="2400" b="0" i="1" smtClean="0">
                            <a:latin typeface="Cambria Math" panose="02040503050406030204" pitchFamily="18" charset="0"/>
                          </a:rPr>
                          <m:t>𝑒𝑛𝑡𝑟𝑒</m:t>
                        </m:r>
                        <m:r>
                          <a:rPr lang="es-CO" sz="2400" b="0" i="1" smtClean="0">
                            <a:latin typeface="Cambria Math" panose="02040503050406030204" pitchFamily="18" charset="0"/>
                          </a:rPr>
                          <m:t> 5 </m:t>
                        </m:r>
                        <m:r>
                          <a:rPr lang="es-CO" sz="2400" b="0" i="1" smtClean="0">
                            <a:latin typeface="Cambria Math" panose="02040503050406030204" pitchFamily="18" charset="0"/>
                          </a:rPr>
                          <m:t>𝑦</m:t>
                        </m:r>
                        <m:r>
                          <a:rPr lang="es-CO" sz="2400" b="0" i="1" smtClean="0">
                            <a:latin typeface="Cambria Math" panose="02040503050406030204" pitchFamily="18" charset="0"/>
                          </a:rPr>
                          <m:t> 16 </m:t>
                        </m:r>
                        <m:r>
                          <a:rPr lang="es-CO" sz="2400" b="0" i="1" smtClean="0">
                            <a:latin typeface="Cambria Math" panose="02040503050406030204" pitchFamily="18" charset="0"/>
                          </a:rPr>
                          <m:t>𝑎</m:t>
                        </m:r>
                        <m:r>
                          <a:rPr lang="es-CO" sz="2400" b="0" i="1" smtClean="0">
                            <a:latin typeface="Cambria Math" panose="02040503050406030204" pitchFamily="18" charset="0"/>
                          </a:rPr>
                          <m:t>ñ</m:t>
                        </m:r>
                        <m:r>
                          <a:rPr lang="es-CO" sz="2400" b="0" i="1" smtClean="0">
                            <a:latin typeface="Cambria Math" panose="02040503050406030204" pitchFamily="18" charset="0"/>
                          </a:rPr>
                          <m:t>𝑜𝑠</m:t>
                        </m:r>
                      </m:den>
                    </m:f>
                  </m:oMath>
                </a14:m>
                <a:endParaRPr lang="es-CO" sz="2400" dirty="0"/>
              </a:p>
            </p:txBody>
          </p:sp>
        </mc:Choice>
        <mc:Fallback xmlns="">
          <p:sp>
            <p:nvSpPr>
              <p:cNvPr id="16" name="CuadroTexto 15">
                <a:extLst>
                  <a:ext uri="{FF2B5EF4-FFF2-40B4-BE49-F238E27FC236}">
                    <a16:creationId xmlns:a16="http://schemas.microsoft.com/office/drawing/2014/main" id="{2EC18D0D-D47C-3549-A629-533D7E2C4A3C}"/>
                  </a:ext>
                </a:extLst>
              </p:cNvPr>
              <p:cNvSpPr txBox="1">
                <a:spLocks noRot="1" noChangeAspect="1" noMove="1" noResize="1" noEditPoints="1" noAdjustHandles="1" noChangeArrowheads="1" noChangeShapeType="1" noTextEdit="1"/>
              </p:cNvSpPr>
              <p:nvPr/>
            </p:nvSpPr>
            <p:spPr>
              <a:xfrm>
                <a:off x="834441" y="2749547"/>
                <a:ext cx="6930339" cy="749821"/>
              </a:xfrm>
              <a:prstGeom prst="rect">
                <a:avLst/>
              </a:prstGeom>
              <a:blipFill>
                <a:blip r:embed="rId2"/>
                <a:stretch>
                  <a:fillRect l="-2634" b="-8000"/>
                </a:stretch>
              </a:blipFill>
              <a:ln>
                <a:solidFill>
                  <a:schemeClr val="tx1"/>
                </a:solidFill>
              </a:ln>
            </p:spPr>
            <p:txBody>
              <a:bodyPr/>
              <a:lstStyle/>
              <a:p>
                <a:r>
                  <a:rPr lang="es-CO">
                    <a:noFill/>
                  </a:rPr>
                  <a:t> </a:t>
                </a:r>
              </a:p>
            </p:txBody>
          </p:sp>
        </mc:Fallback>
      </mc:AlternateContent>
      <p:sp>
        <p:nvSpPr>
          <p:cNvPr id="18" name="CuadroTexto 17">
            <a:extLst>
              <a:ext uri="{FF2B5EF4-FFF2-40B4-BE49-F238E27FC236}">
                <a16:creationId xmlns:a16="http://schemas.microsoft.com/office/drawing/2014/main" id="{BCBA214D-CF3E-1146-BA36-3B536B6D35A7}"/>
              </a:ext>
            </a:extLst>
          </p:cNvPr>
          <p:cNvSpPr txBox="1"/>
          <p:nvPr/>
        </p:nvSpPr>
        <p:spPr>
          <a:xfrm>
            <a:off x="98568" y="473193"/>
            <a:ext cx="1201970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Objetivo</a:t>
            </a:r>
            <a:r>
              <a:rPr lang="es-CO" sz="2100" dirty="0">
                <a:solidFill>
                  <a:schemeClr val="tx1">
                    <a:lumMod val="85000"/>
                    <a:lumOff val="15000"/>
                  </a:schemeClr>
                </a:solidFill>
                <a:latin typeface="+mn-lt"/>
              </a:rPr>
              <a:t>: </a:t>
            </a:r>
            <a:r>
              <a:rPr lang="es-CO" sz="2100" dirty="0">
                <a:solidFill>
                  <a:schemeClr val="tx1">
                    <a:lumMod val="85000"/>
                    <a:lumOff val="15000"/>
                  </a:schemeClr>
                </a:solidFill>
              </a:rPr>
              <a:t>Evaluar la inversión de las instituciones territoriales en mejorar la calidad de la educación básica y media.</a:t>
            </a:r>
            <a:endParaRPr lang="es-CO" sz="2100" dirty="0">
              <a:solidFill>
                <a:schemeClr val="tx1"/>
              </a:solidFill>
              <a:latin typeface="+mn-lt"/>
            </a:endParaRPr>
          </a:p>
        </p:txBody>
      </p:sp>
      <p:sp>
        <p:nvSpPr>
          <p:cNvPr id="19" name="CuadroTexto 18">
            <a:extLst>
              <a:ext uri="{FF2B5EF4-FFF2-40B4-BE49-F238E27FC236}">
                <a16:creationId xmlns:a16="http://schemas.microsoft.com/office/drawing/2014/main" id="{4C03926A-D78E-B94F-BA94-3B82D2B9F9C3}"/>
              </a:ext>
            </a:extLst>
          </p:cNvPr>
          <p:cNvSpPr txBox="1"/>
          <p:nvPr/>
        </p:nvSpPr>
        <p:spPr>
          <a:xfrm>
            <a:off x="5288197" y="3723001"/>
            <a:ext cx="6810333" cy="2800767"/>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1600" b="1" dirty="0">
                <a:solidFill>
                  <a:schemeClr val="accent1"/>
                </a:solidFill>
                <a:latin typeface="+mn-lt"/>
              </a:rPr>
              <a:t>Fuente:</a:t>
            </a:r>
            <a:r>
              <a:rPr lang="es-CO" sz="1600" dirty="0">
                <a:solidFill>
                  <a:schemeClr val="tx1">
                    <a:lumMod val="85000"/>
                    <a:lumOff val="15000"/>
                  </a:schemeClr>
                </a:solidFill>
                <a:latin typeface="+mn-lt"/>
              </a:rPr>
              <a:t>  </a:t>
            </a:r>
          </a:p>
          <a:p>
            <a:r>
              <a:rPr lang="es-CO" sz="1600" dirty="0">
                <a:solidFill>
                  <a:schemeClr val="tx1"/>
                </a:solidFill>
                <a:latin typeface="+mn-lt"/>
              </a:rPr>
              <a:t>Gastos de inversión de las entidades territoriales, FUT-Ministerio de Hacienda.</a:t>
            </a:r>
          </a:p>
          <a:p>
            <a:endParaRPr lang="es-CO" sz="1600" dirty="0">
              <a:solidFill>
                <a:schemeClr val="tx1"/>
              </a:solidFill>
              <a:latin typeface="+mn-lt"/>
            </a:endParaRPr>
          </a:p>
          <a:p>
            <a:r>
              <a:rPr lang="es-CO" sz="1600" dirty="0">
                <a:solidFill>
                  <a:schemeClr val="tx1"/>
                </a:solidFill>
                <a:latin typeface="+mn-lt"/>
              </a:rPr>
              <a:t>A.1.2.10.1 Prestación directa del servicio</a:t>
            </a:r>
          </a:p>
          <a:p>
            <a:r>
              <a:rPr lang="es-CO" sz="1600" dirty="0">
                <a:solidFill>
                  <a:schemeClr val="tx1"/>
                </a:solidFill>
                <a:latin typeface="+mn-lt"/>
              </a:rPr>
              <a:t>A.1.2.2.2 Construcción ampliación y adecuación de infraestructura educativa</a:t>
            </a:r>
          </a:p>
          <a:p>
            <a:r>
              <a:rPr lang="es-CO" sz="1600" dirty="0">
                <a:solidFill>
                  <a:schemeClr val="tx1"/>
                </a:solidFill>
                <a:latin typeface="+mn-lt"/>
              </a:rPr>
              <a:t>A.1.2.5 Dotación institucional de material y medios pedagógicas para el aprendizaje</a:t>
            </a:r>
          </a:p>
          <a:p>
            <a:r>
              <a:rPr lang="es-CO" sz="1600" dirty="0">
                <a:solidFill>
                  <a:schemeClr val="tx1"/>
                </a:solidFill>
                <a:latin typeface="+mn-lt"/>
              </a:rPr>
              <a:t>A.1.2.7 Transporte escolar</a:t>
            </a:r>
          </a:p>
          <a:p>
            <a:r>
              <a:rPr lang="es-CO" sz="1600" dirty="0">
                <a:solidFill>
                  <a:schemeClr val="tx1"/>
                </a:solidFill>
                <a:latin typeface="+mn-lt"/>
              </a:rPr>
              <a:t>A.1.3 Calidad-Gratuidad</a:t>
            </a:r>
          </a:p>
          <a:p>
            <a:r>
              <a:rPr lang="es-CO" sz="1600" dirty="0">
                <a:solidFill>
                  <a:schemeClr val="tx1"/>
                </a:solidFill>
                <a:latin typeface="+mn-lt"/>
              </a:rPr>
              <a:t>A.1.4.3 Conectividad</a:t>
            </a:r>
          </a:p>
          <a:p>
            <a:r>
              <a:rPr lang="es-CO" sz="1600" dirty="0">
                <a:solidFill>
                  <a:schemeClr val="tx1"/>
                </a:solidFill>
                <a:latin typeface="+mn-lt"/>
              </a:rPr>
              <a:t>A.1.5.2 Formación de docentes</a:t>
            </a:r>
          </a:p>
        </p:txBody>
      </p:sp>
      <p:sp>
        <p:nvSpPr>
          <p:cNvPr id="4" name="CuadroTexto 3">
            <a:extLst>
              <a:ext uri="{FF2B5EF4-FFF2-40B4-BE49-F238E27FC236}">
                <a16:creationId xmlns:a16="http://schemas.microsoft.com/office/drawing/2014/main" id="{9C8026CF-D4CE-474E-867D-DD9C51591537}"/>
              </a:ext>
            </a:extLst>
          </p:cNvPr>
          <p:cNvSpPr txBox="1"/>
          <p:nvPr/>
        </p:nvSpPr>
        <p:spPr>
          <a:xfrm>
            <a:off x="8049010" y="1845564"/>
            <a:ext cx="4049520" cy="1877437"/>
          </a:xfrm>
          <a:prstGeom prst="rect">
            <a:avLst/>
          </a:prstGeom>
          <a:no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Nota: 1. </a:t>
            </a:r>
            <a:r>
              <a:rPr lang="es-CO" sz="1600" dirty="0">
                <a:solidFill>
                  <a:schemeClr val="tx1"/>
                </a:solidFill>
                <a:latin typeface="+mn-lt"/>
              </a:rPr>
              <a:t>Para la estimación del IDC 2023 se incluyen dos conceptos: </a:t>
            </a:r>
          </a:p>
          <a:p>
            <a:r>
              <a:rPr lang="es-CO" sz="1600" dirty="0">
                <a:solidFill>
                  <a:schemeClr val="tx1"/>
                </a:solidFill>
                <a:latin typeface="+mn-lt"/>
              </a:rPr>
              <a:t>A.1.2.10.2 Contratación con terceros para la provisión integral del servicio de alimentación escolar.</a:t>
            </a:r>
          </a:p>
          <a:p>
            <a:r>
              <a:rPr lang="es-CO" sz="1600" dirty="0">
                <a:solidFill>
                  <a:schemeClr val="tx1"/>
                </a:solidFill>
                <a:latin typeface="+mn-lt"/>
              </a:rPr>
              <a:t>A.1.2.8 Capacitación a docentes y directivos docentes.</a:t>
            </a:r>
          </a:p>
        </p:txBody>
      </p:sp>
    </p:spTree>
    <p:extLst>
      <p:ext uri="{BB962C8B-B14F-4D97-AF65-F5344CB8AC3E}">
        <p14:creationId xmlns:p14="http://schemas.microsoft.com/office/powerpoint/2010/main" val="10282258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ipse 9">
            <a:extLst>
              <a:ext uri="{FF2B5EF4-FFF2-40B4-BE49-F238E27FC236}">
                <a16:creationId xmlns:a16="http://schemas.microsoft.com/office/drawing/2014/main" id="{912B9262-CADC-4F0A-A22B-8DAFA3D0BDA9}"/>
              </a:ext>
            </a:extLst>
          </p:cNvPr>
          <p:cNvSpPr/>
          <p:nvPr/>
        </p:nvSpPr>
        <p:spPr>
          <a:xfrm>
            <a:off x="1799160" y="3131634"/>
            <a:ext cx="1836277" cy="1806419"/>
          </a:xfrm>
          <a:prstGeom prst="ellipse">
            <a:avLst/>
          </a:prstGeom>
          <a:solidFill>
            <a:srgbClr val="EFF3F0"/>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793"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3" name="Título 2"/>
          <p:cNvSpPr>
            <a:spLocks noGrp="1"/>
          </p:cNvSpPr>
          <p:nvPr>
            <p:ph type="title"/>
          </p:nvPr>
        </p:nvSpPr>
        <p:spPr>
          <a:xfrm>
            <a:off x="-259109" y="2397073"/>
            <a:ext cx="6225777" cy="597164"/>
          </a:xfrm>
        </p:spPr>
        <p:txBody>
          <a:bodyPr>
            <a:noAutofit/>
          </a:bodyPr>
          <a:lstStyle/>
          <a:p>
            <a:pPr algn="ctr">
              <a:buClr>
                <a:srgbClr val="0D6775"/>
              </a:buClr>
            </a:pPr>
            <a:r>
              <a:rPr lang="es-CO" sz="3196" b="1" dirty="0">
                <a:solidFill>
                  <a:srgbClr val="7030A0"/>
                </a:solidFill>
                <a:latin typeface="Arial" panose="020B0604020202020204" pitchFamily="34" charset="0"/>
                <a:cs typeface="Arial" panose="020B0604020202020204" pitchFamily="34" charset="0"/>
              </a:rPr>
              <a:t>EDUCACIÓN SUPERIOR Y FORMACIÓN PARA EL TRABAJO</a:t>
            </a:r>
          </a:p>
        </p:txBody>
      </p:sp>
      <p:cxnSp>
        <p:nvCxnSpPr>
          <p:cNvPr id="9" name="Conector recto 8">
            <a:extLst>
              <a:ext uri="{FF2B5EF4-FFF2-40B4-BE49-F238E27FC236}">
                <a16:creationId xmlns:a16="http://schemas.microsoft.com/office/drawing/2014/main" id="{2B0D71DC-1503-485C-A88F-1117EE249FA1}"/>
              </a:ext>
            </a:extLst>
          </p:cNvPr>
          <p:cNvCxnSpPr>
            <a:cxnSpLocks/>
          </p:cNvCxnSpPr>
          <p:nvPr/>
        </p:nvCxnSpPr>
        <p:spPr>
          <a:xfrm>
            <a:off x="5966667" y="1085589"/>
            <a:ext cx="0" cy="4986313"/>
          </a:xfrm>
          <a:prstGeom prst="line">
            <a:avLst/>
          </a:prstGeom>
          <a:ln w="19050">
            <a:solidFill>
              <a:srgbClr val="0F3F23"/>
            </a:solidFill>
            <a:prstDash val="sysDot"/>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39E70571-5557-461C-AA2A-E1216F323C91}"/>
              </a:ext>
            </a:extLst>
          </p:cNvPr>
          <p:cNvSpPr txBox="1"/>
          <p:nvPr/>
        </p:nvSpPr>
        <p:spPr>
          <a:xfrm>
            <a:off x="6274463" y="2545981"/>
            <a:ext cx="4827064" cy="1345048"/>
          </a:xfrm>
          <a:prstGeom prst="rect">
            <a:avLst/>
          </a:prstGeom>
          <a:solidFill>
            <a:srgbClr val="EFF3F0">
              <a:alpha val="40000"/>
            </a:srgb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4472C4"/>
              </a:buClr>
              <a:buSzTx/>
              <a:buFontTx/>
              <a:buNone/>
              <a:tabLst/>
              <a:defRPr/>
            </a:pPr>
            <a:r>
              <a:rPr kumimoji="0" lang="es-MX"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9</a:t>
            </a:r>
            <a:r>
              <a:rPr kumimoji="0" lang="es-MX" sz="1400" b="1" i="0" u="none" strike="noStrike" kern="1200" cap="none" spc="0" normalizeH="0" baseline="0" noProof="0" dirty="0">
                <a:ln>
                  <a:noFill/>
                </a:ln>
                <a:solidFill>
                  <a:srgbClr val="0F3F23"/>
                </a:solidFill>
                <a:effectLst/>
                <a:uLnTx/>
                <a:uFillTx/>
                <a:latin typeface="Arial" panose="020B0604020202020204" pitchFamily="34" charset="0"/>
                <a:ea typeface="+mn-ea"/>
                <a:cs typeface="Arial" panose="020B0604020202020204" pitchFamily="34" charset="0"/>
              </a:rPr>
              <a:t>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indicadores distribuidos en </a:t>
            </a:r>
            <a:r>
              <a:rPr kumimoji="0" lang="es-MX"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3 subpilares</a:t>
            </a:r>
            <a:r>
              <a:rPr kumimoji="0" lang="es-MX" sz="1400" b="1" i="0" u="none" strike="noStrike" kern="1200" cap="none" spc="0" normalizeH="0" baseline="0" noProof="0" dirty="0">
                <a:ln>
                  <a:noFill/>
                </a:ln>
                <a:solidFill>
                  <a:srgbClr val="0F3F23"/>
                </a:solidFill>
                <a:effectLst/>
                <a:uLnTx/>
                <a:uFillTx/>
                <a:latin typeface="Arial" panose="020B0604020202020204" pitchFamily="34" charset="0"/>
                <a:ea typeface="+mn-ea"/>
                <a:cs typeface="Arial" panose="020B0604020202020204" pitchFamily="34" charset="0"/>
              </a:rPr>
              <a:t>:</a:t>
            </a:r>
            <a:endParaRPr kumimoji="0" lang="es-MX" sz="1400" b="0" i="1" u="none" strike="noStrike" kern="1200" cap="none" spc="0" normalizeH="0" baseline="0" noProof="0" dirty="0">
              <a:ln>
                <a:noFill/>
              </a:ln>
              <a:solidFill>
                <a:srgbClr val="0F3F23"/>
              </a:solidFill>
              <a:effectLst/>
              <a:uLnTx/>
              <a:uFillTx/>
              <a:latin typeface="Arial" panose="020B0604020202020204" pitchFamily="34" charset="0"/>
              <a:ea typeface="+mn-ea"/>
              <a:cs typeface="Arial" panose="020B0604020202020204" pitchFamily="34" charset="0"/>
            </a:endParaRP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Cobertura en educación superior</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Calidad en educación superior</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Educación para el trabajo y el desarrollo humano </a:t>
            </a:r>
          </a:p>
        </p:txBody>
      </p:sp>
      <p:pic>
        <p:nvPicPr>
          <p:cNvPr id="6" name="Gráfico 5" descr="Graduation cap con relleno sólido">
            <a:extLst>
              <a:ext uri="{FF2B5EF4-FFF2-40B4-BE49-F238E27FC236}">
                <a16:creationId xmlns:a16="http://schemas.microsoft.com/office/drawing/2014/main" id="{72366BD6-35CB-A348-9737-B98E277658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60098" y="3578745"/>
            <a:ext cx="914400" cy="914400"/>
          </a:xfrm>
          <a:prstGeom prst="rect">
            <a:avLst/>
          </a:prstGeom>
        </p:spPr>
      </p:pic>
      <p:sp>
        <p:nvSpPr>
          <p:cNvPr id="2" name="CuadroTexto 1">
            <a:extLst>
              <a:ext uri="{FF2B5EF4-FFF2-40B4-BE49-F238E27FC236}">
                <a16:creationId xmlns:a16="http://schemas.microsoft.com/office/drawing/2014/main" id="{BD093EFB-0973-E4B1-D4A7-3BE843412E9C}"/>
              </a:ext>
            </a:extLst>
          </p:cNvPr>
          <p:cNvSpPr txBox="1"/>
          <p:nvPr/>
        </p:nvSpPr>
        <p:spPr>
          <a:xfrm>
            <a:off x="7023627" y="1803406"/>
            <a:ext cx="3570354" cy="367827"/>
          </a:xfrm>
          <a:prstGeom prst="rect">
            <a:avLst/>
          </a:prstGeom>
          <a:solidFill>
            <a:srgbClr val="7030A0"/>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Estructura 2023</a:t>
            </a:r>
          </a:p>
        </p:txBody>
      </p:sp>
    </p:spTree>
    <p:extLst>
      <p:ext uri="{BB962C8B-B14F-4D97-AF65-F5344CB8AC3E}">
        <p14:creationId xmlns:p14="http://schemas.microsoft.com/office/powerpoint/2010/main" val="27199823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 EDS-1-1 : </a:t>
            </a:r>
            <a:r>
              <a:rPr lang="es-MX" b="1" dirty="0">
                <a:solidFill>
                  <a:schemeClr val="accent1">
                    <a:lumMod val="50000"/>
                  </a:schemeClr>
                </a:solidFill>
                <a:latin typeface="+mn-lt"/>
              </a:rPr>
              <a:t>Cobertura bruta en formación universitaria</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1" y="3364412"/>
                <a:ext cx="12192000" cy="700641"/>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𝐸𝐷𝑆</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−1−1=</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𝑀𝑎𝑡𝑟𝑖𝑐𝑢𝑙𝑎𝑑𝑜𝑠</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𝑃𝑜𝑏𝑙𝑎𝑐𝑖</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ó</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𝑒𝑛𝑡𝑟𝑒</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17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21</m:t>
                          </m:r>
                        </m:den>
                      </m:f>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1" y="3364412"/>
                <a:ext cx="12192000" cy="700641"/>
              </a:xfrm>
              <a:prstGeom prst="rect">
                <a:avLst/>
              </a:prstGeom>
              <a:blipFill>
                <a:blip r:embed="rId2"/>
                <a:stretch>
                  <a:fillRect/>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Matriculados en programas de formación universitaria como porcentaje de la población entre 17 y 21 años (porcentaje)</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Ministerio de Educación Nacional de Colombia – SNIES, DANE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Porcentaje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la oferta en educación superior incluyendo pública y privada.</a:t>
            </a:r>
          </a:p>
        </p:txBody>
      </p:sp>
    </p:spTree>
    <p:extLst>
      <p:ext uri="{BB962C8B-B14F-4D97-AF65-F5344CB8AC3E}">
        <p14:creationId xmlns:p14="http://schemas.microsoft.com/office/powerpoint/2010/main" val="501287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INS-2-1  Autonomía fiscal</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1307862" y="3399424"/>
                <a:ext cx="9576276" cy="703013"/>
              </a:xfrm>
              <a:prstGeom prst="rect">
                <a:avLst/>
              </a:prstGeom>
              <a:noFill/>
              <a:ln>
                <a:solidFill>
                  <a:schemeClr val="tx1"/>
                </a:solidFill>
              </a:ln>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𝐼𝑁𝑆</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𝑔𝑟𝑒𝑠𝑜𝑠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𝑡𝑟𝑖𝑏𝑢𝑡𝑎𝑟𝑖𝑜𝑠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𝐼𝑛𝑔𝑟𝑒𝑠𝑜𝑠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𝑛𝑜</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𝑡𝑟𝑖𝑏𝑢𝑡𝑎𝑟𝑖𝑜𝑠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𝑇𝑟𝑎𝑛𝑠𝑓𝑒𝑟𝑒𝑛𝑐𝑖𝑎𝑠</m:t>
                              </m:r>
                            </m:e>
                            <m:sub>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num>
                        <m:den>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𝑔𝑟𝑒𝑠𝑜𝑠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𝑡𝑜𝑡𝑎𝑙𝑒𝑠</m:t>
                          </m:r>
                        </m:den>
                      </m:f>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1307862" y="3399424"/>
                <a:ext cx="9576276" cy="703013"/>
              </a:xfrm>
              <a:prstGeom prst="rect">
                <a:avLst/>
              </a:prstGeom>
              <a:blipFill>
                <a:blip r:embed="rId2"/>
                <a:stretch>
                  <a:fillRect/>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ES"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Participación de los ingresos corrientes (tributarios y no tributarios, excepto los recursos de transferencias) sobre los recursos totales del departamento</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FUT </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s-CO" sz="20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MinHacienda</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Evalúa la capacidad de los entes territoriales de financiar su gasto público con recursos propios.</a:t>
            </a:r>
          </a:p>
        </p:txBody>
      </p:sp>
    </p:spTree>
    <p:extLst>
      <p:ext uri="{BB962C8B-B14F-4D97-AF65-F5344CB8AC3E}">
        <p14:creationId xmlns:p14="http://schemas.microsoft.com/office/powerpoint/2010/main" val="6170034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EDS-1-2 : Graduados en posgrado </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Número total de graduados en posgrado por cada 100.000 habitantes</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689550"/>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Ministerio de Educación Nacional de Colombia – SNIES, DANE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707886"/>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Graduados por cada 100 mil habitantes.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5259135"/>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Medir la proporción de la población que cuenta con posgrado.</a:t>
            </a:r>
            <a:endPar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0EC67D3D-D200-CB9E-1D37-942B618498BE}"/>
                  </a:ext>
                </a:extLst>
              </p:cNvPr>
              <p:cNvSpPr txBox="1"/>
              <p:nvPr/>
            </p:nvSpPr>
            <p:spPr>
              <a:xfrm>
                <a:off x="1" y="3364412"/>
                <a:ext cx="12192000" cy="642933"/>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𝐸𝐷𝑆</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𝐺𝑟𝑎𝑑𝑢𝑎𝑑𝑜𝑠</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𝑃𝑜𝑏𝑙𝑎𝑐𝑖</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ó</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den>
                      </m:f>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.000</m:t>
                      </m:r>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0EC67D3D-D200-CB9E-1D37-942B618498BE}"/>
                  </a:ext>
                </a:extLst>
              </p:cNvPr>
              <p:cNvSpPr txBox="1">
                <a:spLocks noRot="1" noChangeAspect="1" noMove="1" noResize="1" noEditPoints="1" noAdjustHandles="1" noChangeArrowheads="1" noChangeShapeType="1" noTextEdit="1"/>
              </p:cNvSpPr>
              <p:nvPr/>
            </p:nvSpPr>
            <p:spPr>
              <a:xfrm>
                <a:off x="1" y="3364412"/>
                <a:ext cx="12192000" cy="642933"/>
              </a:xfrm>
              <a:prstGeom prst="rect">
                <a:avLst/>
              </a:prstGeom>
              <a:blipFill>
                <a:blip r:embed="rId2"/>
                <a:stretch>
                  <a:fillRect/>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26418611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EDS-1-3 : </a:t>
            </a:r>
            <a:r>
              <a:rPr lang="es-MX" b="1" dirty="0">
                <a:solidFill>
                  <a:schemeClr val="accent1">
                    <a:lumMod val="50000"/>
                  </a:schemeClr>
                </a:solidFill>
                <a:latin typeface="+mn-lt"/>
              </a:rPr>
              <a:t>Cobertura bruta en formación técnica y tecnológica</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Matriculados en programas de formación técnica y tecnológica como porcentaje de la población entre 17 y 21 años</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Ministerio de Educación Nacional de Colombia – SNIES, DANE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la proporción de la población se encuentra estudiando educación técnica o tecnológica.</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4AA76B61-667C-87EF-9742-6DC766E48460}"/>
                  </a:ext>
                </a:extLst>
              </p:cNvPr>
              <p:cNvSpPr txBox="1"/>
              <p:nvPr/>
            </p:nvSpPr>
            <p:spPr>
              <a:xfrm>
                <a:off x="1" y="3364412"/>
                <a:ext cx="12192000" cy="700641"/>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𝐸𝐷𝑆</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−1−1=</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𝑀𝑎𝑡𝑟𝑖𝑐𝑢𝑙𝑎𝑑𝑜𝑠</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𝑃𝑜𝑏𝑙𝑎𝑐𝑖</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ó</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𝑒𝑛𝑡𝑟𝑒</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17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21</m:t>
                          </m:r>
                        </m:den>
                      </m:f>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4AA76B61-667C-87EF-9742-6DC766E48460}"/>
                  </a:ext>
                </a:extLst>
              </p:cNvPr>
              <p:cNvSpPr txBox="1">
                <a:spLocks noRot="1" noChangeAspect="1" noMove="1" noResize="1" noEditPoints="1" noAdjustHandles="1" noChangeArrowheads="1" noChangeShapeType="1" noTextEdit="1"/>
              </p:cNvSpPr>
              <p:nvPr/>
            </p:nvSpPr>
            <p:spPr>
              <a:xfrm>
                <a:off x="1" y="3364412"/>
                <a:ext cx="12192000" cy="700641"/>
              </a:xfrm>
              <a:prstGeom prst="rect">
                <a:avLst/>
              </a:prstGeom>
              <a:blipFill>
                <a:blip r:embed="rId2"/>
                <a:stretch>
                  <a:fillRect/>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9312613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EDS-2-1 : Puntaje pruebas Saber Pro</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Puntaje promedio de la ciudad en el módulo de competencias genéricas (escritura, lectura crítica y razonamiento cuantitativo) de las pruebas Saber Pro</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ICFES</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Puntaje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Medir los resultados de las personas que terminan su formación básica y media.</a:t>
            </a:r>
            <a:endPar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879FAF9B-D412-0594-5803-C37FF74A0067}"/>
                  </a:ext>
                </a:extLst>
              </p:cNvPr>
              <p:cNvSpPr txBox="1"/>
              <p:nvPr/>
            </p:nvSpPr>
            <p:spPr>
              <a:xfrm>
                <a:off x="1" y="3364412"/>
                <a:ext cx="12192000" cy="640560"/>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𝐸𝐷𝑆</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−2−1=</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𝐸𝑠𝑐𝑟𝑖𝑡𝑢𝑟𝑎</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𝐿𝑒𝑐𝑡𝑢𝑟𝑎</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𝑅𝑎𝑧𝑜𝑛𝑎𝑚𝑖𝑒𝑛𝑡𝑜</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den>
                      </m:f>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879FAF9B-D412-0594-5803-C37FF74A0067}"/>
                  </a:ext>
                </a:extLst>
              </p:cNvPr>
              <p:cNvSpPr txBox="1">
                <a:spLocks noRot="1" noChangeAspect="1" noMove="1" noResize="1" noEditPoints="1" noAdjustHandles="1" noChangeArrowheads="1" noChangeShapeType="1" noTextEdit="1"/>
              </p:cNvSpPr>
              <p:nvPr/>
            </p:nvSpPr>
            <p:spPr>
              <a:xfrm>
                <a:off x="1" y="3364412"/>
                <a:ext cx="12192000" cy="640560"/>
              </a:xfrm>
              <a:prstGeom prst="rect">
                <a:avLst/>
              </a:prstGeom>
              <a:blipFill>
                <a:blip r:embed="rId2"/>
                <a:stretch>
                  <a:fillRect/>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15053437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EDS-2-2 : </a:t>
            </a:r>
            <a:r>
              <a:rPr lang="es-MX" b="1" dirty="0">
                <a:solidFill>
                  <a:schemeClr val="accent1">
                    <a:lumMod val="50000"/>
                  </a:schemeClr>
                </a:solidFill>
                <a:latin typeface="+mn-lt"/>
              </a:rPr>
              <a:t>Calidad de docentes de educación superior</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Promedio de docentes con doctorado en Instituciones de Educación Superior por cada 100.000 matriculados en educación superior</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693364"/>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Ministerio de Educación Nacional de Colombia – SNIES</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707886"/>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Docentes por cada 100 mil habitantes.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5259135"/>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la formación de los docentes de educación superior.</a:t>
            </a: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380BCC77-B8BA-FFFA-99E3-96F98E9E6E64}"/>
                  </a:ext>
                </a:extLst>
              </p:cNvPr>
              <p:cNvSpPr txBox="1"/>
              <p:nvPr/>
            </p:nvSpPr>
            <p:spPr>
              <a:xfrm>
                <a:off x="1" y="3364412"/>
                <a:ext cx="12192000" cy="642933"/>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𝐸𝐷𝑆</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−2−2=</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𝐷𝑜𝑐𝑒𝑛𝑡𝑒𝑠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𝑐𝑜𝑛</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𝑑𝑜𝑐𝑡𝑜𝑟𝑎𝑑𝑜</m:t>
                          </m:r>
                        </m:num>
                        <m:den>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𝑀𝑎𝑡𝑟𝑖𝑐𝑢𝑙𝑎𝑑𝑜𝑠</m:t>
                          </m:r>
                        </m:den>
                      </m:f>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∗100.000</m:t>
                      </m:r>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CuadroTexto 13">
                <a:extLst>
                  <a:ext uri="{FF2B5EF4-FFF2-40B4-BE49-F238E27FC236}">
                    <a16:creationId xmlns:a16="http://schemas.microsoft.com/office/drawing/2014/main" id="{380BCC77-B8BA-FFFA-99E3-96F98E9E6E64}"/>
                  </a:ext>
                </a:extLst>
              </p:cNvPr>
              <p:cNvSpPr txBox="1">
                <a:spLocks noRot="1" noChangeAspect="1" noMove="1" noResize="1" noEditPoints="1" noAdjustHandles="1" noChangeArrowheads="1" noChangeShapeType="1" noTextEdit="1"/>
              </p:cNvSpPr>
              <p:nvPr/>
            </p:nvSpPr>
            <p:spPr>
              <a:xfrm>
                <a:off x="1" y="3364412"/>
                <a:ext cx="12192000" cy="642933"/>
              </a:xfrm>
              <a:prstGeom prst="rect">
                <a:avLst/>
              </a:prstGeom>
              <a:blipFill>
                <a:blip r:embed="rId2"/>
                <a:stretch>
                  <a:fillRect/>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30467036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EDS-2-3 : </a:t>
            </a:r>
            <a:r>
              <a:rPr lang="es-MX" b="1" dirty="0">
                <a:solidFill>
                  <a:schemeClr val="accent1">
                    <a:lumMod val="50000"/>
                  </a:schemeClr>
                </a:solidFill>
                <a:latin typeface="+mn-lt"/>
              </a:rPr>
              <a:t>Cobertura instituciones de educación superior con acreditación de alta calidad</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 de estudiantes matriculados en instituciones de educación superior (IES) acreditadas de alta calidad sobre el total de matriculados de educación superior del territorio</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454116"/>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Ministerio de Educación Nacional de Colombia – SNIES</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Oferta de IES acreditadas respecto a la demanda.</a:t>
            </a:r>
            <a:endPar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D79000D1-F7FD-85B3-100B-877C74B8E4D3}"/>
                  </a:ext>
                </a:extLst>
              </p:cNvPr>
              <p:cNvSpPr txBox="1"/>
              <p:nvPr/>
            </p:nvSpPr>
            <p:spPr>
              <a:xfrm>
                <a:off x="1" y="3364412"/>
                <a:ext cx="12192000" cy="642933"/>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𝐸𝐷𝑆</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−2−3=</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𝑀𝑎𝑡𝑟𝑖𝑐𝑢𝑙𝑎𝑑𝑜𝑠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𝐼𝐸𝑆</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𝑎𝑐𝑟𝑒𝑑𝑖𝑡𝑎𝑑𝑎𝑠</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𝑀𝑎𝑡𝑟𝑖𝑐𝑢𝑙𝑎𝑑𝑜𝑠</m:t>
                          </m:r>
                        </m:den>
                      </m:f>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D79000D1-F7FD-85B3-100B-877C74B8E4D3}"/>
                  </a:ext>
                </a:extLst>
              </p:cNvPr>
              <p:cNvSpPr txBox="1">
                <a:spLocks noRot="1" noChangeAspect="1" noMove="1" noResize="1" noEditPoints="1" noAdjustHandles="1" noChangeArrowheads="1" noChangeShapeType="1" noTextEdit="1"/>
              </p:cNvSpPr>
              <p:nvPr/>
            </p:nvSpPr>
            <p:spPr>
              <a:xfrm>
                <a:off x="1" y="3364412"/>
                <a:ext cx="12192000" cy="642933"/>
              </a:xfrm>
              <a:prstGeom prst="rect">
                <a:avLst/>
              </a:prstGeom>
              <a:blipFill>
                <a:blip r:embed="rId3"/>
                <a:stretch>
                  <a:fillRect/>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31154776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EDS-2-4 : Dominio de inglés</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Estudiantes que obtienen nivel B1 o B+ en la prueba de inglés del Saber Pro como porcentaje del total de estudiantes que presentaron la prueba</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ICFES</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el dominio de inglés en egresados de educación superior.</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D4149D5F-ED6C-3B93-9598-5843E59D78F8}"/>
                  </a:ext>
                </a:extLst>
              </p:cNvPr>
              <p:cNvSpPr txBox="1"/>
              <p:nvPr/>
            </p:nvSpPr>
            <p:spPr>
              <a:xfrm>
                <a:off x="1" y="3364412"/>
                <a:ext cx="12192000" cy="642933"/>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𝐸𝐷𝑆</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−2−4=</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𝐸𝑠𝑡𝑢𝑑𝑖𝑎𝑛𝑡𝑒𝑠</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𝑞𝑢𝑒</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𝑜𝑏𝑡𝑖𝑒𝑛𝑒𝑛</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𝑛𝑖𝑣𝑒𝑙</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𝐵</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𝑜</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𝐵</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𝑇𝑜𝑡𝑎𝑙</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𝑒𝑠𝑡𝑢𝑑𝑖𝑎𝑛𝑡𝑒𝑠</m:t>
                          </m:r>
                        </m:den>
                      </m:f>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D4149D5F-ED6C-3B93-9598-5843E59D78F8}"/>
                  </a:ext>
                </a:extLst>
              </p:cNvPr>
              <p:cNvSpPr txBox="1">
                <a:spLocks noRot="1" noChangeAspect="1" noMove="1" noResize="1" noEditPoints="1" noAdjustHandles="1" noChangeArrowheads="1" noChangeShapeType="1" noTextEdit="1"/>
              </p:cNvSpPr>
              <p:nvPr/>
            </p:nvSpPr>
            <p:spPr>
              <a:xfrm>
                <a:off x="1" y="3364412"/>
                <a:ext cx="12192000" cy="642933"/>
              </a:xfrm>
              <a:prstGeom prst="rect">
                <a:avLst/>
              </a:prstGeom>
              <a:blipFill>
                <a:blip r:embed="rId2"/>
                <a:stretch>
                  <a:fillRect/>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10652167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EDS-3-1 : </a:t>
            </a:r>
            <a:r>
              <a:rPr lang="es-MX" b="1" dirty="0">
                <a:solidFill>
                  <a:schemeClr val="accent1">
                    <a:lumMod val="50000"/>
                  </a:schemeClr>
                </a:solidFill>
                <a:latin typeface="+mn-lt"/>
              </a:rPr>
              <a:t>Proporción de estudiantes en IETDH matriculados en instituciones certificadas</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Proporción de matriculados en instituciones de Educación para el Trabajo y el Desarrollo Humano certificadas sobre el total</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de matriculados en IETDH.</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432986"/>
            <a:ext cx="4969751" cy="1261884"/>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Sistema de Información de la Educación para el Trabajo y el Desarrollo Humano, Grupo Educación para el Trabajo y el Desarrollo Humano, Viceministerio de Educación Superior, Ministerio de Educación Nacional</a:t>
            </a:r>
            <a:r>
              <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Proporción.</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la proporción de estudiantes en IETDH que reciben educación en instituciones certificadas.</a:t>
            </a: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4FC262BB-A97C-7582-F150-9FA0CD6A37FB}"/>
                  </a:ext>
                </a:extLst>
              </p:cNvPr>
              <p:cNvSpPr txBox="1"/>
              <p:nvPr/>
            </p:nvSpPr>
            <p:spPr>
              <a:xfrm>
                <a:off x="1" y="3364412"/>
                <a:ext cx="12192000" cy="665375"/>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𝐸𝐷𝑆</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𝑀𝑎𝑡𝑟𝑖𝑐𝑢𝑙𝑎𝑑𝑜𝑠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𝐼𝐸𝑇𝐷𝐻</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𝑐𝑒𝑟𝑡𝑖𝑓𝑖𝑐𝑎𝑑𝑎𝑠</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𝑀𝑎𝑡𝑟𝑖𝑐𝑢𝑙𝑎𝑑𝑜𝑠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𝐼𝐸𝑇𝐷𝐻</m:t>
                          </m:r>
                        </m:den>
                      </m:f>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CuadroTexto 13">
                <a:extLst>
                  <a:ext uri="{FF2B5EF4-FFF2-40B4-BE49-F238E27FC236}">
                    <a16:creationId xmlns:a16="http://schemas.microsoft.com/office/drawing/2014/main" id="{4FC262BB-A97C-7582-F150-9FA0CD6A37FB}"/>
                  </a:ext>
                </a:extLst>
              </p:cNvPr>
              <p:cNvSpPr txBox="1">
                <a:spLocks noRot="1" noChangeAspect="1" noMove="1" noResize="1" noEditPoints="1" noAdjustHandles="1" noChangeArrowheads="1" noChangeShapeType="1" noTextEdit="1"/>
              </p:cNvSpPr>
              <p:nvPr/>
            </p:nvSpPr>
            <p:spPr>
              <a:xfrm>
                <a:off x="1" y="3364412"/>
                <a:ext cx="12192000" cy="665375"/>
              </a:xfrm>
              <a:prstGeom prst="rect">
                <a:avLst/>
              </a:prstGeom>
              <a:blipFill>
                <a:blip r:embed="rId2"/>
                <a:stretch>
                  <a:fillRect/>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35602379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b="1" dirty="0">
                <a:solidFill>
                  <a:schemeClr val="accent1">
                    <a:lumMod val="50000"/>
                  </a:schemeClr>
                </a:solidFill>
                <a:latin typeface="+mn-lt"/>
              </a:rPr>
              <a:t>EDS</a:t>
            </a:r>
            <a:r>
              <a:rPr lang="es-ES" dirty="0">
                <a:solidFill>
                  <a:schemeClr val="accent1">
                    <a:lumMod val="50000"/>
                  </a:schemeClr>
                </a:solidFill>
                <a:latin typeface="+mn-lt"/>
              </a:rPr>
              <a:t>-3</a:t>
            </a:r>
            <a:r>
              <a:rPr lang="es-ES" b="1" dirty="0">
                <a:solidFill>
                  <a:schemeClr val="accent1">
                    <a:lumMod val="50000"/>
                  </a:schemeClr>
                </a:solidFill>
                <a:latin typeface="+mn-lt"/>
              </a:rPr>
              <a:t>-2: Egresados del SENA vinculados al mercado laboral.</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8" y="1128031"/>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Descripción: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Egresados del Servicio Nacional de Aprendizaje vinculados al mercado laboral como porcentaje del total de egresados del Servicio Nacional de Aprendizaje</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Grupo Observatorio laboral y Ocupacional del SENA</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9" y="2095642"/>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 </a:t>
            </a:r>
            <a:r>
              <a:rPr kumimoji="0" lang="es-CO"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Porcentaje.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 </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Anual</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 </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a:t>
            </a: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 </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 </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a:t>
            </a: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Medir las oportunidades laborales efectivas que tienen los egresados del SENA </a:t>
            </a:r>
            <a:endPar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A384FF3-72D6-139F-6612-953410593502}"/>
                  </a:ext>
                </a:extLst>
              </p:cNvPr>
              <p:cNvSpPr txBox="1"/>
              <p:nvPr/>
            </p:nvSpPr>
            <p:spPr>
              <a:xfrm>
                <a:off x="1217043" y="3163382"/>
                <a:ext cx="10052140" cy="531236"/>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ED</a:t>
                </a:r>
                <a14:m>
                  <m:oMath xmlns:m="http://schemas.openxmlformats.org/officeDocument/2006/math">
                    <m:r>
                      <m:rPr>
                        <m:sty m:val="p"/>
                      </m:rPr>
                      <a:rPr kumimoji="0" lang="es-ES" sz="22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S</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42=</m:t>
                    </m:r>
                    <m:f>
                      <m:fPr>
                        <m:ctrlP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𝐸𝑔𝑟𝑒𝑠𝑎𝑑𝑜𝑠</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𝑑𝑒𝑙</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𝑆𝑒𝑟𝑣𝑖𝑐𝑖𝑜</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𝑁𝑎𝑐𝑖𝑜𝑛𝑎𝑙</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𝑑𝑒</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𝐴𝑝𝑟𝑒𝑛𝑑𝑖𝑧𝑎𝑗𝑒</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𝑣𝑖𝑛𝑐𝑢𝑙𝑎𝑑𝑜𝑠</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𝑎𝑙</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𝑚𝑒𝑟𝑐𝑎𝑑𝑜</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𝑙𝑎𝑏𝑜𝑟𝑎𝑙</m:t>
                        </m:r>
                      </m:num>
                      <m:den>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𝑇𝑜𝑡𝑎𝑙</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𝑑𝑒</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𝑒𝑔𝑟𝑒𝑠𝑎𝑑𝑜𝑠</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𝑑𝑒𝑙</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𝑆𝑒𝑟𝑣𝑖𝑐𝑖𝑜</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𝑁𝑎𝑐𝑖𝑜𝑛𝑎𝑙</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𝑑𝑒</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𝐴𝑝𝑟𝑒𝑛𝑑𝑖𝑧𝑎𝑗𝑒</m:t>
                        </m:r>
                      </m:den>
                    </m:f>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∗100</m:t>
                    </m:r>
                  </m:oMath>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CuadroTexto 13">
                <a:extLst>
                  <a:ext uri="{FF2B5EF4-FFF2-40B4-BE49-F238E27FC236}">
                    <a16:creationId xmlns:a16="http://schemas.microsoft.com/office/drawing/2014/main" id="{DA384FF3-72D6-139F-6612-953410593502}"/>
                  </a:ext>
                </a:extLst>
              </p:cNvPr>
              <p:cNvSpPr txBox="1">
                <a:spLocks noRot="1" noChangeAspect="1" noMove="1" noResize="1" noEditPoints="1" noAdjustHandles="1" noChangeArrowheads="1" noChangeShapeType="1" noTextEdit="1"/>
              </p:cNvSpPr>
              <p:nvPr/>
            </p:nvSpPr>
            <p:spPr>
              <a:xfrm>
                <a:off x="1217043" y="3163382"/>
                <a:ext cx="10052140" cy="531236"/>
              </a:xfrm>
              <a:prstGeom prst="rect">
                <a:avLst/>
              </a:prstGeom>
              <a:blipFill>
                <a:blip r:embed="rId2"/>
                <a:stretch>
                  <a:fillRect l="-1635" b="-10112"/>
                </a:stretch>
              </a:blipFill>
              <a:ln>
                <a:solidFill>
                  <a:schemeClr val="tx1"/>
                </a:solidFill>
              </a:ln>
            </p:spPr>
            <p:txBody>
              <a:bodyPr/>
              <a:lstStyle/>
              <a:p>
                <a:r>
                  <a:rPr lang="es-CO">
                    <a:noFill/>
                  </a:rPr>
                  <a:t> </a:t>
                </a:r>
              </a:p>
            </p:txBody>
          </p:sp>
        </mc:Fallback>
      </mc:AlternateContent>
      <p:sp>
        <p:nvSpPr>
          <p:cNvPr id="2" name="CuadroTexto 1">
            <a:extLst>
              <a:ext uri="{FF2B5EF4-FFF2-40B4-BE49-F238E27FC236}">
                <a16:creationId xmlns:a16="http://schemas.microsoft.com/office/drawing/2014/main" id="{18275A21-DBF9-914B-A852-D8A896B901D7}"/>
              </a:ext>
            </a:extLst>
          </p:cNvPr>
          <p:cNvSpPr txBox="1"/>
          <p:nvPr/>
        </p:nvSpPr>
        <p:spPr>
          <a:xfrm>
            <a:off x="2383971" y="1796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6945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ipse 9">
            <a:extLst>
              <a:ext uri="{FF2B5EF4-FFF2-40B4-BE49-F238E27FC236}">
                <a16:creationId xmlns:a16="http://schemas.microsoft.com/office/drawing/2014/main" id="{912B9262-CADC-4F0A-A22B-8DAFA3D0BDA9}"/>
              </a:ext>
            </a:extLst>
          </p:cNvPr>
          <p:cNvSpPr/>
          <p:nvPr/>
        </p:nvSpPr>
        <p:spPr>
          <a:xfrm>
            <a:off x="1799160" y="3131634"/>
            <a:ext cx="1836277" cy="1806419"/>
          </a:xfrm>
          <a:prstGeom prst="ellipse">
            <a:avLst/>
          </a:prstGeom>
          <a:solidFill>
            <a:srgbClr val="EFF3F0"/>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793" b="0" i="0" u="none" strike="noStrike" kern="1200" cap="none" spc="0" normalizeH="0" baseline="0" noProof="0">
              <a:ln>
                <a:noFill/>
              </a:ln>
              <a:solidFill>
                <a:srgbClr val="0F3F23"/>
              </a:solidFill>
              <a:effectLst/>
              <a:uLnTx/>
              <a:uFillTx/>
              <a:latin typeface="Calibri" panose="020F0502020204030204"/>
              <a:ea typeface="+mn-ea"/>
              <a:cs typeface="+mn-cs"/>
            </a:endParaRPr>
          </a:p>
        </p:txBody>
      </p:sp>
      <p:sp>
        <p:nvSpPr>
          <p:cNvPr id="3" name="Título 2"/>
          <p:cNvSpPr>
            <a:spLocks noGrp="1"/>
          </p:cNvSpPr>
          <p:nvPr>
            <p:ph type="title"/>
          </p:nvPr>
        </p:nvSpPr>
        <p:spPr>
          <a:xfrm>
            <a:off x="-259109" y="2365155"/>
            <a:ext cx="6474222" cy="597164"/>
          </a:xfrm>
        </p:spPr>
        <p:txBody>
          <a:bodyPr>
            <a:noAutofit/>
          </a:bodyPr>
          <a:lstStyle/>
          <a:p>
            <a:pPr algn="ctr">
              <a:buClr>
                <a:srgbClr val="0D6775"/>
              </a:buClr>
            </a:pPr>
            <a:r>
              <a:rPr lang="es-CO" sz="3995" b="1" dirty="0">
                <a:solidFill>
                  <a:srgbClr val="7030A0"/>
                </a:solidFill>
                <a:latin typeface="Arial" panose="020B0604020202020204" pitchFamily="34" charset="0"/>
                <a:cs typeface="Arial" panose="020B0604020202020204" pitchFamily="34" charset="0"/>
              </a:rPr>
              <a:t>ENTORNO PARA LOS NEGOCIOS</a:t>
            </a:r>
          </a:p>
        </p:txBody>
      </p:sp>
      <p:cxnSp>
        <p:nvCxnSpPr>
          <p:cNvPr id="9" name="Conector recto 8">
            <a:extLst>
              <a:ext uri="{FF2B5EF4-FFF2-40B4-BE49-F238E27FC236}">
                <a16:creationId xmlns:a16="http://schemas.microsoft.com/office/drawing/2014/main" id="{2B0D71DC-1503-485C-A88F-1117EE249FA1}"/>
              </a:ext>
            </a:extLst>
          </p:cNvPr>
          <p:cNvCxnSpPr>
            <a:cxnSpLocks/>
          </p:cNvCxnSpPr>
          <p:nvPr/>
        </p:nvCxnSpPr>
        <p:spPr>
          <a:xfrm>
            <a:off x="5966667" y="1288789"/>
            <a:ext cx="0" cy="4986313"/>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84466C73-8DA5-4D58-A3A3-31F5642740AF}"/>
              </a:ext>
            </a:extLst>
          </p:cNvPr>
          <p:cNvSpPr txBox="1"/>
          <p:nvPr/>
        </p:nvSpPr>
        <p:spPr>
          <a:xfrm>
            <a:off x="6374154" y="2050908"/>
            <a:ext cx="5032383" cy="1021883"/>
          </a:xfrm>
          <a:prstGeom prst="rect">
            <a:avLst/>
          </a:prstGeom>
          <a:solidFill>
            <a:srgbClr val="EFF3F0">
              <a:alpha val="40000"/>
            </a:srgb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4472C4"/>
              </a:buClr>
              <a:buSzTx/>
              <a:buFontTx/>
              <a:buNone/>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 compone de </a:t>
            </a:r>
            <a:r>
              <a:rPr kumimoji="0" lang="es-MX" sz="1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6 indicadores</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distribuidos en </a:t>
            </a:r>
            <a:r>
              <a:rPr kumimoji="0" lang="es-MX"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2 subpilares:</a:t>
            </a:r>
            <a:endParaRPr kumimoji="0" lang="es-MX" sz="14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Trámites y competencia</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Dinámica empresarial</a:t>
            </a:r>
          </a:p>
        </p:txBody>
      </p:sp>
      <p:sp>
        <p:nvSpPr>
          <p:cNvPr id="13" name="CuadroTexto 3">
            <a:extLst>
              <a:ext uri="{FF2B5EF4-FFF2-40B4-BE49-F238E27FC236}">
                <a16:creationId xmlns:a16="http://schemas.microsoft.com/office/drawing/2014/main" id="{F4101CC4-E400-8642-814B-7EF65F904F39}"/>
              </a:ext>
            </a:extLst>
          </p:cNvPr>
          <p:cNvSpPr txBox="1"/>
          <p:nvPr/>
        </p:nvSpPr>
        <p:spPr>
          <a:xfrm>
            <a:off x="6374154" y="4029018"/>
            <a:ext cx="5032393" cy="2637710"/>
          </a:xfrm>
          <a:prstGeom prst="rect">
            <a:avLst/>
          </a:prstGeom>
          <a:solidFill>
            <a:srgbClr val="EFF3F0">
              <a:alpha val="40000"/>
            </a:srgbClr>
          </a:solidFill>
        </p:spPr>
        <p:txBody>
          <a:bodyPr wrap="square" rtlCol="0">
            <a:spAutoFit/>
          </a:bodyPr>
          <a:lstStyle>
            <a:defPPr>
              <a:defRPr lang="es-ES"/>
            </a:defPPr>
            <a:lvl1pPr marL="285750" indent="-285750" algn="just">
              <a:lnSpc>
                <a:spcPct val="150000"/>
              </a:lnSpc>
              <a:buClr>
                <a:srgbClr val="0D7593"/>
              </a:buClr>
              <a:buFont typeface="Arial" panose="020B0604020202020204" pitchFamily="34" charset="0"/>
              <a:buChar char="•"/>
              <a:defRPr>
                <a:latin typeface="Arial" panose="020B0604020202020204" pitchFamily="34" charset="0"/>
                <a:cs typeface="Arial" panose="020B0604020202020204" pitchFamily="34" charset="0"/>
              </a:defRPr>
            </a:lvl1pPr>
          </a:lstStyle>
          <a:p>
            <a:pPr marL="0" marR="0" lvl="0" indent="0" algn="just" defTabSz="914400" rtl="0" eaLnBrk="1" fontAlgn="auto" latinLnBrk="0" hangingPunct="1">
              <a:lnSpc>
                <a:spcPct val="150000"/>
              </a:lnSpc>
              <a:spcBef>
                <a:spcPts val="0"/>
              </a:spcBef>
              <a:spcAft>
                <a:spcPts val="0"/>
              </a:spcAft>
              <a:buClr>
                <a:srgbClr val="0F3F23"/>
              </a:buClr>
              <a:buSzTx/>
              <a:buFont typeface="Arial" panose="020B0604020202020204" pitchFamily="34" charset="0"/>
              <a:buNone/>
              <a:tabLst/>
              <a:defRPr/>
            </a:pPr>
            <a:r>
              <a:rPr kumimoji="0" lang="es-MX" sz="1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Este pilar fue modificado en su totalidad con el propósito de ofrecer indicadores con actualización reciente</a:t>
            </a:r>
          </a:p>
          <a:p>
            <a:pPr marL="0" marR="0" lvl="0" indent="0" algn="just" defTabSz="914400" rtl="0" eaLnBrk="1" fontAlgn="auto" latinLnBrk="0" hangingPunct="1">
              <a:lnSpc>
                <a:spcPct val="150000"/>
              </a:lnSpc>
              <a:spcBef>
                <a:spcPts val="0"/>
              </a:spcBef>
              <a:spcAft>
                <a:spcPts val="0"/>
              </a:spcAft>
              <a:buClr>
                <a:srgbClr val="0F3F23"/>
              </a:buClr>
              <a:buSzTx/>
              <a:buFont typeface="Arial" panose="020B0604020202020204" pitchFamily="34" charset="0"/>
              <a:buNone/>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El subpilar de trámites y especialización empresarial integra las variables trámites, concentración en el mercado secundario y concentración en el mercado terciario.</a:t>
            </a:r>
          </a:p>
          <a:p>
            <a:pPr marL="0" marR="0" lvl="0" indent="0" algn="just" defTabSz="914400" rtl="0" eaLnBrk="1" fontAlgn="auto" latinLnBrk="0" hangingPunct="1">
              <a:lnSpc>
                <a:spcPct val="150000"/>
              </a:lnSpc>
              <a:spcBef>
                <a:spcPts val="0"/>
              </a:spcBef>
              <a:spcAft>
                <a:spcPts val="0"/>
              </a:spcAft>
              <a:buClr>
                <a:srgbClr val="0F3F23"/>
              </a:buClr>
              <a:buSzTx/>
              <a:buFont typeface="Arial" panose="020B0604020202020204" pitchFamily="34" charset="0"/>
              <a:buNone/>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MX" sz="1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Se incluye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antiguo subpilar de dinámica empresarial del pilar de innovación. </a:t>
            </a:r>
            <a:r>
              <a:rPr kumimoji="0" lang="es-MX" sz="1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Se modifica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variable tasa de natalidad empresarial, ahora se denomina tasa de registro empresarial.</a:t>
            </a:r>
          </a:p>
        </p:txBody>
      </p:sp>
      <p:pic>
        <p:nvPicPr>
          <p:cNvPr id="4" name="Gráfico 3" descr="Business Growth con relleno sólido">
            <a:extLst>
              <a:ext uri="{FF2B5EF4-FFF2-40B4-BE49-F238E27FC236}">
                <a16:creationId xmlns:a16="http://schemas.microsoft.com/office/drawing/2014/main" id="{E762CC8C-507A-E846-8476-7AD1EB7D66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60098" y="3571818"/>
            <a:ext cx="914400" cy="914400"/>
          </a:xfrm>
          <a:prstGeom prst="rect">
            <a:avLst/>
          </a:prstGeom>
        </p:spPr>
      </p:pic>
      <p:sp>
        <p:nvSpPr>
          <p:cNvPr id="2" name="CuadroTexto 1">
            <a:extLst>
              <a:ext uri="{FF2B5EF4-FFF2-40B4-BE49-F238E27FC236}">
                <a16:creationId xmlns:a16="http://schemas.microsoft.com/office/drawing/2014/main" id="{25900544-CF05-3AC7-CF63-BD7EA6C7934E}"/>
              </a:ext>
            </a:extLst>
          </p:cNvPr>
          <p:cNvSpPr txBox="1"/>
          <p:nvPr/>
        </p:nvSpPr>
        <p:spPr>
          <a:xfrm>
            <a:off x="7321923" y="1489096"/>
            <a:ext cx="3570354" cy="367827"/>
          </a:xfrm>
          <a:prstGeom prst="rect">
            <a:avLst/>
          </a:prstGeom>
          <a:solidFill>
            <a:srgbClr val="7030A0"/>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Estructura 2023</a:t>
            </a:r>
          </a:p>
        </p:txBody>
      </p:sp>
      <p:sp>
        <p:nvSpPr>
          <p:cNvPr id="5" name="CuadroTexto 4">
            <a:extLst>
              <a:ext uri="{FF2B5EF4-FFF2-40B4-BE49-F238E27FC236}">
                <a16:creationId xmlns:a16="http://schemas.microsoft.com/office/drawing/2014/main" id="{5088EAA8-48FF-C2D2-5B10-D3512103C0DC}"/>
              </a:ext>
            </a:extLst>
          </p:cNvPr>
          <p:cNvSpPr txBox="1"/>
          <p:nvPr/>
        </p:nvSpPr>
        <p:spPr>
          <a:xfrm>
            <a:off x="7321923" y="3414118"/>
            <a:ext cx="3570354" cy="367827"/>
          </a:xfrm>
          <a:prstGeom prst="rect">
            <a:avLst/>
          </a:prstGeom>
          <a:solidFill>
            <a:srgbClr val="7030A0"/>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Cambios IDC 2023</a:t>
            </a:r>
          </a:p>
        </p:txBody>
      </p:sp>
    </p:spTree>
    <p:extLst>
      <p:ext uri="{BB962C8B-B14F-4D97-AF65-F5344CB8AC3E}">
        <p14:creationId xmlns:p14="http://schemas.microsoft.com/office/powerpoint/2010/main" val="18210708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NEG-1-1 Facilitación de trámites</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2830744" y="3395151"/>
                <a:ext cx="7731347" cy="703847"/>
              </a:xfrm>
              <a:prstGeom prst="rect">
                <a:avLst/>
              </a:prstGeom>
              <a:noFill/>
              <a:ln>
                <a:solidFill>
                  <a:schemeClr val="tx1"/>
                </a:solidFill>
              </a:ln>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𝑁𝐸𝐺</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11=</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𝐶𝑜𝑛𝑡𝑒𝑜</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𝑡𝑟</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á</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𝑚𝑖𝑡𝑒𝑠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𝑟𝑎𝑐𝑖𝑜𝑛𝑎𝑙𝑖𝑧𝑎𝑑𝑜𝑠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𝑝𝑢𝑒𝑠𝑡𝑜𝑠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𝑙</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í</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𝑛𝑒𝑎</m:t>
                              </m:r>
                            </m:e>
                            <m:sub>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num>
                        <m:den>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𝑇𝑟</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á</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𝑚𝑖𝑡𝑒𝑠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𝑡𝑜𝑡𝑎𝑙𝑒𝑠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𝑒𝑛𝑡𝑒𝑠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𝑟𝑒𝑔𝑖𝑜𝑛𝑎𝑙𝑒𝑠</m:t>
                          </m:r>
                        </m:den>
                      </m:f>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2830744" y="3395151"/>
                <a:ext cx="7731347" cy="703847"/>
              </a:xfrm>
              <a:prstGeom prst="rect">
                <a:avLst/>
              </a:prstGeom>
              <a:blipFill>
                <a:blip r:embed="rId2"/>
                <a:stretch>
                  <a:fillRect/>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86148" y="1630127"/>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Porcentaje de trámites registrados por entidades del orden territorial ante el Sistema Único de Trámites (SUI) de Función Pública que </a:t>
            </a:r>
            <a:r>
              <a:rPr lang="es-CO" sz="2100" dirty="0">
                <a:solidFill>
                  <a:prstClr val="black"/>
                </a:solidFill>
                <a:latin typeface="Calibri" panose="020F0502020204030204"/>
              </a:rPr>
              <a:t>h</a:t>
            </a:r>
            <a:r>
              <a:rPr kumimoji="0" lang="es-CO" sz="21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an</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sido racionalizados.</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SUI - FURAP  Función Pública</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Proporción.</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Medir el número de procedimientos que afectan el día a día de personas y empresas para acceder a un servicio ofertado por una entidad del orden territorial.</a:t>
            </a:r>
          </a:p>
        </p:txBody>
      </p:sp>
    </p:spTree>
    <p:extLst>
      <p:ext uri="{BB962C8B-B14F-4D97-AF65-F5344CB8AC3E}">
        <p14:creationId xmlns:p14="http://schemas.microsoft.com/office/powerpoint/2010/main" val="1266299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INS-2-2  Capacidad local de recaudo</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3799709" y="2866255"/>
                <a:ext cx="3906198" cy="699807"/>
              </a:xfrm>
              <a:prstGeom prst="rect">
                <a:avLst/>
              </a:prstGeom>
              <a:noFill/>
              <a:ln>
                <a:solidFill>
                  <a:schemeClr val="tx1"/>
                </a:solidFill>
              </a:ln>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𝐼𝑁𝑆</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22</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𝑔𝑟𝑒𝑠𝑜𝑠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𝑡𝑟𝑖𝑏𝑢𝑡𝑎𝑟𝑖𝑜𝑠</m:t>
                              </m:r>
                            </m:e>
                            <m:sub>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𝑃𝐼𝐵</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𝑑𝑒𝑝𝑎𝑟𝑡𝑎𝑚𝑒𝑛𝑡𝑎𝑙</m:t>
                          </m:r>
                        </m:den>
                      </m:f>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3799709" y="2866255"/>
                <a:ext cx="3906198" cy="699807"/>
              </a:xfrm>
              <a:prstGeom prst="rect">
                <a:avLst/>
              </a:prstGeom>
              <a:blipFill>
                <a:blip r:embed="rId2"/>
                <a:stretch>
                  <a:fillRect/>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Participación de los ingresos tributarios en el PIB departamental.</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76793" y="4989387"/>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Ingresos tributarios – </a:t>
            </a:r>
            <a:r>
              <a:rPr kumimoji="0" lang="es-CO" sz="20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MinHacienda</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PIB departamental - DANE.</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9" y="229354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76793" y="399725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76793" y="446384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84017" y="399725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84016" y="446384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84015" y="49908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Mide la tasa efectiva de tributación de las economías locales.</a:t>
            </a:r>
          </a:p>
        </p:txBody>
      </p:sp>
    </p:spTree>
    <p:extLst>
      <p:ext uri="{BB962C8B-B14F-4D97-AF65-F5344CB8AC3E}">
        <p14:creationId xmlns:p14="http://schemas.microsoft.com/office/powerpoint/2010/main" val="26619511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NEG-1-2 / NEG-1-3: Concentración en el sector secundario / terciario</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669473" y="3410132"/>
                <a:ext cx="5154873" cy="819840"/>
              </a:xfrm>
              <a:prstGeom prst="rect">
                <a:avLst/>
              </a:prstGeom>
              <a:noFill/>
              <a:ln>
                <a:solidFill>
                  <a:schemeClr val="tx1"/>
                </a:solidFill>
              </a:ln>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𝑁𝐸𝐺</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subHide m:val="on"/>
                          <m:supHide m:val="on"/>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sup/>
                        <m:e>
                          <m:sSup>
                            <m:sSup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𝐼𝑛𝑔𝑟𝑒𝑠𝑜𝑠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𝑜𝑝𝑒𝑟𝑎𝑐𝑖𝑜𝑛𝑎𝑙𝑒𝑠</m:t>
                                      </m:r>
                                    </m:e>
                                    <m:sub>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num>
                                <m:den>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𝑔𝑟𝑒𝑠𝑜𝑠</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𝑡𝑜𝑡𝑎𝑙𝑒𝑠</m:t>
                                  </m:r>
                                </m:den>
                              </m:f>
                              <m:r>
                                <m:rPr>
                                  <m:nor/>
                                </m:rPr>
                                <a:rPr kumimoji="0" lang="es-CO" sz="2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sup>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e>
                      </m:nary>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669473" y="3410132"/>
                <a:ext cx="5154873" cy="819840"/>
              </a:xfrm>
              <a:prstGeom prst="rect">
                <a:avLst/>
              </a:prstGeom>
              <a:blipFill>
                <a:blip r:embed="rId2"/>
                <a:stretch>
                  <a:fillRect/>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117479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Índice IHH de los ingresos operaciones de las empresas que hacen parte del sector secundario (industria, construcción) / terciario (transporte, servicios, financiero, excepto servicios públicos, comunales y </a:t>
            </a:r>
            <a:r>
              <a:rPr kumimoji="0" lang="es-CO" sz="21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adm</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Pública) en las economías locales.</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RUES - Confecámaras</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Valor entre 0 y 1.</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Sí.</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Evaluar los niveles de competencia en el sector secundario / terciario de las economías locales.</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EF298AD0-31EB-B827-81B6-9714ABA0FC83}"/>
                  </a:ext>
                </a:extLst>
              </p:cNvPr>
              <p:cNvSpPr txBox="1"/>
              <p:nvPr/>
            </p:nvSpPr>
            <p:spPr>
              <a:xfrm>
                <a:off x="6376697" y="3429000"/>
                <a:ext cx="5154873" cy="819840"/>
              </a:xfrm>
              <a:prstGeom prst="rect">
                <a:avLst/>
              </a:prstGeom>
              <a:noFill/>
              <a:ln>
                <a:solidFill>
                  <a:schemeClr val="tx1"/>
                </a:solidFill>
              </a:ln>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𝑁𝐸𝐺</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subHide m:val="on"/>
                          <m:supHide m:val="on"/>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sup/>
                        <m:e>
                          <m:sSup>
                            <m:sSup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𝐼𝑛𝑔𝑟𝑒𝑠𝑜𝑠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𝑜𝑝𝑒𝑟𝑎𝑐𝑖𝑜𝑛𝑎𝑙𝑒𝑠</m:t>
                                      </m:r>
                                    </m:e>
                                    <m:sub>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num>
                                <m:den>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𝐼𝑛</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𝑔𝑟𝑒𝑠𝑜𝑠</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𝑡𝑜𝑡𝑎𝑙𝑒𝑠</m:t>
                                  </m:r>
                                </m:den>
                              </m:f>
                              <m:r>
                                <m:rPr>
                                  <m:nor/>
                                </m:rPr>
                                <a:rPr kumimoji="0" lang="es-CO" sz="22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sup>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e>
                      </m:nary>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CuadroTexto 12">
                <a:extLst>
                  <a:ext uri="{FF2B5EF4-FFF2-40B4-BE49-F238E27FC236}">
                    <a16:creationId xmlns:a16="http://schemas.microsoft.com/office/drawing/2014/main" id="{EF298AD0-31EB-B827-81B6-9714ABA0FC83}"/>
                  </a:ext>
                </a:extLst>
              </p:cNvPr>
              <p:cNvSpPr txBox="1">
                <a:spLocks noRot="1" noChangeAspect="1" noMove="1" noResize="1" noEditPoints="1" noAdjustHandles="1" noChangeArrowheads="1" noChangeShapeType="1" noTextEdit="1"/>
              </p:cNvSpPr>
              <p:nvPr/>
            </p:nvSpPr>
            <p:spPr>
              <a:xfrm>
                <a:off x="6376697" y="3429000"/>
                <a:ext cx="5154873" cy="819840"/>
              </a:xfrm>
              <a:prstGeom prst="rect">
                <a:avLst/>
              </a:prstGeom>
              <a:blipFill>
                <a:blip r:embed="rId3"/>
                <a:stretch>
                  <a:fillRect/>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20733520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b="1" dirty="0">
                <a:solidFill>
                  <a:schemeClr val="accent1">
                    <a:lumMod val="50000"/>
                  </a:schemeClr>
                </a:solidFill>
                <a:latin typeface="+mn-lt"/>
              </a:rPr>
              <a:t>NEG-</a:t>
            </a:r>
            <a:r>
              <a:rPr lang="es-ES" dirty="0">
                <a:solidFill>
                  <a:schemeClr val="accent1">
                    <a:lumMod val="50000"/>
                  </a:schemeClr>
                </a:solidFill>
                <a:latin typeface="+mn-lt"/>
              </a:rPr>
              <a:t>2-1</a:t>
            </a:r>
            <a:r>
              <a:rPr lang="es-ES" b="1" dirty="0">
                <a:solidFill>
                  <a:schemeClr val="accent1">
                    <a:lumMod val="50000"/>
                  </a:schemeClr>
                </a:solidFill>
                <a:latin typeface="+mn-lt"/>
              </a:rPr>
              <a:t>: Tasa de registro empresarial.</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86149" y="157249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Descripción: </a:t>
            </a:r>
            <a:r>
              <a:rPr lang="es-CO" sz="2100" dirty="0">
                <a:solidFill>
                  <a:schemeClr val="tx1"/>
                </a:solidFill>
                <a:latin typeface="+mn-lt"/>
              </a:rPr>
              <a:t>Diferencia entre el número de sociedades nacientes y canceladas por cada 10.000 habitantes</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454116"/>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Fuente:</a:t>
            </a:r>
            <a:r>
              <a:rPr lang="es-CO" sz="2000" dirty="0">
                <a:solidFill>
                  <a:schemeClr val="tx1">
                    <a:lumMod val="85000"/>
                    <a:lumOff val="15000"/>
                  </a:schemeClr>
                </a:solidFill>
                <a:latin typeface="+mn-lt"/>
              </a:rPr>
              <a:t>  </a:t>
            </a:r>
          </a:p>
          <a:p>
            <a:r>
              <a:rPr lang="es-CO" sz="2000" dirty="0">
                <a:solidFill>
                  <a:schemeClr val="tx1">
                    <a:lumMod val="85000"/>
                    <a:lumOff val="15000"/>
                  </a:schemeClr>
                </a:solidFill>
                <a:latin typeface="+mn-lt"/>
              </a:rPr>
              <a:t>Registro empresarial –Confecámaras</a:t>
            </a:r>
          </a:p>
          <a:p>
            <a:r>
              <a:rPr lang="es-CO" sz="2000" dirty="0">
                <a:solidFill>
                  <a:schemeClr val="tx1">
                    <a:lumMod val="85000"/>
                    <a:lumOff val="15000"/>
                  </a:schemeClr>
                </a:solidFill>
                <a:latin typeface="+mn-lt"/>
              </a:rPr>
              <a:t>Población total- DANE</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9" y="2095642"/>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Fórmula de cálculo:</a:t>
            </a:r>
            <a:endParaRPr lang="es-CO" sz="2000" dirty="0">
              <a:solidFill>
                <a:schemeClr val="tx1"/>
              </a:solidFill>
              <a:latin typeface="+mn-lt"/>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Unidad de medida: </a:t>
            </a:r>
            <a:r>
              <a:rPr lang="es-CO" sz="2000" dirty="0">
                <a:solidFill>
                  <a:schemeClr val="tx1">
                    <a:lumMod val="85000"/>
                    <a:lumOff val="15000"/>
                  </a:schemeClr>
                </a:solidFill>
              </a:rPr>
              <a:t>Tasa por diez mil hab.</a:t>
            </a:r>
            <a:endParaRPr lang="es-CO" sz="2000" dirty="0">
              <a:solidFill>
                <a:schemeClr val="tx1"/>
              </a:solidFill>
              <a:latin typeface="+mn-lt"/>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Periodicidad: </a:t>
            </a:r>
            <a:r>
              <a:rPr lang="es-CO" sz="2000" dirty="0">
                <a:solidFill>
                  <a:schemeClr val="tx1"/>
                </a:solidFill>
                <a:latin typeface="+mn-lt"/>
              </a:rPr>
              <a:t>Anual</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Variable inversa: </a:t>
            </a:r>
            <a:r>
              <a:rPr lang="es-CO" sz="2000" b="1" dirty="0">
                <a:solidFill>
                  <a:schemeClr val="tx1"/>
                </a:solidFill>
                <a:latin typeface="+mn-lt"/>
              </a:rPr>
              <a:t>No</a:t>
            </a:r>
            <a:endParaRPr lang="es-CO" sz="2000" dirty="0">
              <a:solidFill>
                <a:schemeClr val="tx1"/>
              </a:solidFill>
              <a:latin typeface="+mn-lt"/>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¿Tiene casos de No aplica?: </a:t>
            </a:r>
            <a:r>
              <a:rPr lang="es-CO" sz="2000" dirty="0">
                <a:solidFill>
                  <a:schemeClr val="tx1"/>
                </a:solidFill>
                <a:latin typeface="+mn-lt"/>
              </a:rPr>
              <a:t>No</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Requiere imputación: </a:t>
            </a:r>
            <a:r>
              <a:rPr lang="es-CO" sz="2000" dirty="0">
                <a:solidFill>
                  <a:schemeClr val="tx1"/>
                </a:solidFill>
                <a:latin typeface="+mn-lt"/>
              </a:rPr>
              <a:t>No</a:t>
            </a: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Objetivo</a:t>
            </a:r>
            <a:r>
              <a:rPr lang="es-CO" sz="2100" dirty="0">
                <a:solidFill>
                  <a:schemeClr val="tx1">
                    <a:lumMod val="85000"/>
                    <a:lumOff val="15000"/>
                  </a:schemeClr>
                </a:solidFill>
                <a:latin typeface="+mn-lt"/>
              </a:rPr>
              <a:t>: Esta variable hace parte de un diagnóstico de demografía empresarial del IDC, su uso permite establecer cuántas sociedades se registran descontando las que se cancelan.  </a:t>
            </a:r>
            <a:endParaRPr lang="es-CO" sz="2100" dirty="0">
              <a:solidFill>
                <a:schemeClr val="tx1"/>
              </a:solidFill>
              <a:latin typeface="+mn-lt"/>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A384FF3-72D6-139F-6612-953410593502}"/>
                  </a:ext>
                </a:extLst>
              </p:cNvPr>
              <p:cNvSpPr txBox="1"/>
              <p:nvPr/>
            </p:nvSpPr>
            <p:spPr>
              <a:xfrm>
                <a:off x="1217043" y="2954613"/>
                <a:ext cx="9297417" cy="763607"/>
              </a:xfrm>
              <a:prstGeom prst="rect">
                <a:avLst/>
              </a:prstGeom>
              <a:noFill/>
              <a:ln>
                <a:solidFill>
                  <a:schemeClr val="tx1"/>
                </a:solidFill>
              </a:ln>
            </p:spPr>
            <p:txBody>
              <a:bodyPr wrap="none" lIns="0" tIns="0" rIns="0" bIns="0" rtlCol="0">
                <a:spAutoFit/>
              </a:bodyPr>
              <a:lstStyle>
                <a:defPPr>
                  <a:defRPr lang="en-US"/>
                </a:defPPr>
                <a:lvl1pPr>
                  <a:defRPr sz="24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𝑁𝐸𝐺</m:t>
                      </m:r>
                      <m:r>
                        <a:rPr lang="es-ES" b="0" i="1" smtClean="0">
                          <a:latin typeface="Cambria Math" panose="02040503050406030204" pitchFamily="18" charset="0"/>
                        </a:rPr>
                        <m:t>21</m:t>
                      </m:r>
                      <m:r>
                        <a:rPr lang="es-ES" smtClean="0">
                          <a:latin typeface="Cambria Math" panose="02040503050406030204" pitchFamily="18" charset="0"/>
                        </a:rPr>
                        <m:t>=</m:t>
                      </m:r>
                      <m:f>
                        <m:fPr>
                          <m:ctrlPr>
                            <a:rPr lang="es-CO" i="1">
                              <a:latin typeface="Cambria Math" panose="02040503050406030204" pitchFamily="18" charset="0"/>
                            </a:rPr>
                          </m:ctrlPr>
                        </m:fPr>
                        <m:num>
                          <m:r>
                            <m:rPr>
                              <m:nor/>
                            </m:rPr>
                            <a:rPr lang="es-ES" dirty="0"/>
                            <m:t>Nacimiento</m:t>
                          </m:r>
                          <m:r>
                            <m:rPr>
                              <m:nor/>
                            </m:rPr>
                            <a:rPr lang="es-ES" dirty="0"/>
                            <m:t> </m:t>
                          </m:r>
                          <m:r>
                            <m:rPr>
                              <m:nor/>
                            </m:rPr>
                            <a:rPr lang="es-ES" dirty="0"/>
                            <m:t>de</m:t>
                          </m:r>
                          <m:r>
                            <m:rPr>
                              <m:nor/>
                            </m:rPr>
                            <a:rPr lang="es-ES" dirty="0"/>
                            <m:t> </m:t>
                          </m:r>
                          <m:r>
                            <m:rPr>
                              <m:nor/>
                            </m:rPr>
                            <a:rPr lang="es-ES" dirty="0"/>
                            <m:t>sociedades</m:t>
                          </m:r>
                          <m:r>
                            <m:rPr>
                              <m:nor/>
                            </m:rPr>
                            <a:rPr lang="es-ES" b="0" i="1" dirty="0" smtClean="0"/>
                            <m:t>− </m:t>
                          </m:r>
                          <m:r>
                            <m:rPr>
                              <m:nor/>
                            </m:rPr>
                            <a:rPr lang="es-ES" b="0" i="1" dirty="0" smtClean="0"/>
                            <m:t>Sociedades</m:t>
                          </m:r>
                          <m:r>
                            <m:rPr>
                              <m:nor/>
                            </m:rPr>
                            <a:rPr lang="es-ES" b="0" i="1" dirty="0" smtClean="0"/>
                            <m:t> </m:t>
                          </m:r>
                          <m:r>
                            <m:rPr>
                              <m:nor/>
                            </m:rPr>
                            <a:rPr lang="es-ES" b="0" i="1" dirty="0" smtClean="0"/>
                            <m:t>canceladas</m:t>
                          </m:r>
                        </m:num>
                        <m:den>
                          <m:r>
                            <m:rPr>
                              <m:nor/>
                            </m:rPr>
                            <a:rPr lang="es-ES" b="0" i="1" dirty="0" smtClean="0"/>
                            <m:t>Poblacion</m:t>
                          </m:r>
                          <m:r>
                            <m:rPr>
                              <m:nor/>
                            </m:rPr>
                            <a:rPr lang="es-ES" b="0" i="1" dirty="0" smtClean="0"/>
                            <m:t> </m:t>
                          </m:r>
                          <m:r>
                            <m:rPr>
                              <m:nor/>
                            </m:rPr>
                            <a:rPr lang="es-ES" b="0" i="1" dirty="0" smtClean="0"/>
                            <m:t>de</m:t>
                          </m:r>
                          <m:r>
                            <m:rPr>
                              <m:nor/>
                            </m:rPr>
                            <a:rPr lang="es-MX" b="0" i="1" dirty="0" smtClean="0"/>
                            <m:t>l</m:t>
                          </m:r>
                          <m:r>
                            <m:rPr>
                              <m:nor/>
                            </m:rPr>
                            <a:rPr lang="es-MX" b="0" i="1" dirty="0" smtClean="0"/>
                            <m:t> </m:t>
                          </m:r>
                          <m:r>
                            <m:rPr>
                              <m:nor/>
                            </m:rPr>
                            <a:rPr lang="es-MX" b="0" i="1" dirty="0" smtClean="0"/>
                            <m:t>departament</m:t>
                          </m:r>
                          <m:r>
                            <m:rPr>
                              <m:nor/>
                            </m:rPr>
                            <a:rPr lang="es-ES" b="0" i="1" dirty="0" smtClean="0"/>
                            <m:t>o</m:t>
                          </m:r>
                          <m:r>
                            <m:rPr>
                              <m:nor/>
                            </m:rPr>
                            <a:rPr lang="es-ES" b="0" i="1" dirty="0" smtClean="0"/>
                            <m:t> </m:t>
                          </m:r>
                        </m:den>
                      </m:f>
                      <m:r>
                        <a:rPr lang="es-ES">
                          <a:latin typeface="Cambria Math" panose="02040503050406030204" pitchFamily="18" charset="0"/>
                        </a:rPr>
                        <m:t>∗10</m:t>
                      </m:r>
                      <m:r>
                        <a:rPr lang="es-CO" b="0" i="1" smtClean="0">
                          <a:latin typeface="Cambria Math" panose="02040503050406030204" pitchFamily="18" charset="0"/>
                        </a:rPr>
                        <m:t>.</m:t>
                      </m:r>
                      <m:r>
                        <a:rPr lang="es-ES">
                          <a:latin typeface="Cambria Math" panose="02040503050406030204" pitchFamily="18" charset="0"/>
                        </a:rPr>
                        <m:t>0</m:t>
                      </m:r>
                      <m:r>
                        <a:rPr lang="es-CO" b="0" i="1" smtClean="0">
                          <a:latin typeface="Cambria Math" panose="02040503050406030204" pitchFamily="18" charset="0"/>
                        </a:rPr>
                        <m:t>00</m:t>
                      </m:r>
                    </m:oMath>
                  </m:oMathPara>
                </a14:m>
                <a:endParaRPr lang="es-CO" dirty="0"/>
              </a:p>
            </p:txBody>
          </p:sp>
        </mc:Choice>
        <mc:Fallback xmlns="">
          <p:sp>
            <p:nvSpPr>
              <p:cNvPr id="14" name="CuadroTexto 13">
                <a:extLst>
                  <a:ext uri="{FF2B5EF4-FFF2-40B4-BE49-F238E27FC236}">
                    <a16:creationId xmlns:a16="http://schemas.microsoft.com/office/drawing/2014/main" id="{DA384FF3-72D6-139F-6612-953410593502}"/>
                  </a:ext>
                </a:extLst>
              </p:cNvPr>
              <p:cNvSpPr txBox="1">
                <a:spLocks noRot="1" noChangeAspect="1" noMove="1" noResize="1" noEditPoints="1" noAdjustHandles="1" noChangeArrowheads="1" noChangeShapeType="1" noTextEdit="1"/>
              </p:cNvSpPr>
              <p:nvPr/>
            </p:nvSpPr>
            <p:spPr>
              <a:xfrm>
                <a:off x="1217043" y="2954613"/>
                <a:ext cx="9297417" cy="763607"/>
              </a:xfrm>
              <a:prstGeom prst="rect">
                <a:avLst/>
              </a:prstGeom>
              <a:blipFill>
                <a:blip r:embed="rId2"/>
                <a:stretch>
                  <a:fillRect/>
                </a:stretch>
              </a:blipFill>
              <a:ln>
                <a:solidFill>
                  <a:schemeClr val="tx1"/>
                </a:solidFill>
              </a:ln>
            </p:spPr>
            <p:txBody>
              <a:bodyPr/>
              <a:lstStyle/>
              <a:p>
                <a:r>
                  <a:rPr lang="es-CO">
                    <a:noFill/>
                  </a:rPr>
                  <a:t> </a:t>
                </a:r>
              </a:p>
            </p:txBody>
          </p:sp>
        </mc:Fallback>
      </mc:AlternateContent>
      <p:sp>
        <p:nvSpPr>
          <p:cNvPr id="2" name="CuadroTexto 1">
            <a:extLst>
              <a:ext uri="{FF2B5EF4-FFF2-40B4-BE49-F238E27FC236}">
                <a16:creationId xmlns:a16="http://schemas.microsoft.com/office/drawing/2014/main" id="{18275A21-DBF9-914B-A852-D8A896B901D7}"/>
              </a:ext>
            </a:extLst>
          </p:cNvPr>
          <p:cNvSpPr txBox="1"/>
          <p:nvPr/>
        </p:nvSpPr>
        <p:spPr>
          <a:xfrm>
            <a:off x="2340617" y="196154"/>
            <a:ext cx="184731" cy="369332"/>
          </a:xfrm>
          <a:prstGeom prst="rect">
            <a:avLst/>
          </a:prstGeom>
          <a:noFill/>
        </p:spPr>
        <p:txBody>
          <a:bodyPr wrap="none" rtlCol="0">
            <a:spAutoFit/>
          </a:bodyPr>
          <a:lstStyle/>
          <a:p>
            <a:endParaRPr lang="es-CO" dirty="0"/>
          </a:p>
        </p:txBody>
      </p:sp>
    </p:spTree>
    <p:extLst>
      <p:ext uri="{BB962C8B-B14F-4D97-AF65-F5344CB8AC3E}">
        <p14:creationId xmlns:p14="http://schemas.microsoft.com/office/powerpoint/2010/main" val="30186180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b="1" dirty="0">
                <a:solidFill>
                  <a:schemeClr val="accent1">
                    <a:lumMod val="50000"/>
                  </a:schemeClr>
                </a:solidFill>
                <a:latin typeface="+mn-lt"/>
              </a:rPr>
              <a:t>NEG-</a:t>
            </a:r>
            <a:r>
              <a:rPr lang="es-ES" dirty="0">
                <a:solidFill>
                  <a:schemeClr val="accent1">
                    <a:lumMod val="50000"/>
                  </a:schemeClr>
                </a:solidFill>
                <a:latin typeface="+mn-lt"/>
              </a:rPr>
              <a:t>2-2</a:t>
            </a:r>
            <a:r>
              <a:rPr lang="es-ES" b="1" dirty="0">
                <a:solidFill>
                  <a:schemeClr val="accent1">
                    <a:lumMod val="50000"/>
                  </a:schemeClr>
                </a:solidFill>
                <a:latin typeface="+mn-lt"/>
              </a:rPr>
              <a:t>: Densidad empresarial.</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518960"/>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Descripción: </a:t>
            </a:r>
            <a:r>
              <a:rPr lang="es-CO" sz="2100" dirty="0">
                <a:solidFill>
                  <a:schemeClr val="tx1"/>
                </a:solidFill>
                <a:latin typeface="+mn-lt"/>
              </a:rPr>
              <a:t>Sociedades empresariales en el departamento por cada 100.000 habitantes</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Fuente:</a:t>
            </a:r>
            <a:r>
              <a:rPr lang="es-CO" sz="2000" dirty="0">
                <a:solidFill>
                  <a:schemeClr val="tx1">
                    <a:lumMod val="85000"/>
                    <a:lumOff val="15000"/>
                  </a:schemeClr>
                </a:solidFill>
                <a:latin typeface="+mn-lt"/>
              </a:rPr>
              <a:t>  </a:t>
            </a:r>
          </a:p>
          <a:p>
            <a:r>
              <a:rPr lang="es-CO" sz="2000" dirty="0">
                <a:solidFill>
                  <a:schemeClr val="tx1"/>
                </a:solidFill>
                <a:latin typeface="+mn-lt"/>
              </a:rPr>
              <a:t>Sociedades empresariales-Confecámaras</a:t>
            </a:r>
          </a:p>
          <a:p>
            <a:r>
              <a:rPr lang="es-CO" sz="2000" dirty="0">
                <a:solidFill>
                  <a:schemeClr val="tx1"/>
                </a:solidFill>
                <a:latin typeface="+mn-lt"/>
              </a:rPr>
              <a:t>Población Total-DANE</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9" y="2095642"/>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Fórmula de cálculo:</a:t>
            </a:r>
            <a:endParaRPr lang="es-CO" sz="2000" dirty="0">
              <a:solidFill>
                <a:schemeClr val="tx1"/>
              </a:solidFill>
              <a:latin typeface="+mn-lt"/>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Unidad de medida: </a:t>
            </a:r>
            <a:r>
              <a:rPr lang="es-CO" sz="2000" dirty="0">
                <a:solidFill>
                  <a:schemeClr val="tx1">
                    <a:lumMod val="85000"/>
                    <a:lumOff val="15000"/>
                  </a:schemeClr>
                </a:solidFill>
              </a:rPr>
              <a:t>Tasa por cien mil hab.</a:t>
            </a:r>
            <a:endParaRPr lang="es-CO" sz="2000" dirty="0">
              <a:solidFill>
                <a:schemeClr val="tx1"/>
              </a:solidFill>
              <a:latin typeface="+mn-lt"/>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Periodicidad: </a:t>
            </a:r>
            <a:r>
              <a:rPr lang="es-CO" sz="2000" dirty="0">
                <a:solidFill>
                  <a:schemeClr val="tx1"/>
                </a:solidFill>
                <a:latin typeface="+mn-lt"/>
              </a:rPr>
              <a:t>Anual</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Variable inversa: </a:t>
            </a:r>
            <a:r>
              <a:rPr lang="es-CO" sz="2000" b="1" dirty="0">
                <a:solidFill>
                  <a:schemeClr val="tx1"/>
                </a:solidFill>
                <a:latin typeface="+mn-lt"/>
              </a:rPr>
              <a:t>No</a:t>
            </a:r>
            <a:endParaRPr lang="es-CO" sz="2000" dirty="0">
              <a:solidFill>
                <a:schemeClr val="tx1"/>
              </a:solidFill>
              <a:latin typeface="+mn-lt"/>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¿Tiene casos de No aplica?: </a:t>
            </a:r>
            <a:r>
              <a:rPr lang="es-CO" sz="2000" dirty="0">
                <a:solidFill>
                  <a:schemeClr val="tx1"/>
                </a:solidFill>
                <a:latin typeface="+mn-lt"/>
              </a:rPr>
              <a:t>No</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Requiere imputación: </a:t>
            </a:r>
            <a:r>
              <a:rPr lang="es-CO" sz="2000" dirty="0">
                <a:solidFill>
                  <a:schemeClr val="tx1"/>
                </a:solidFill>
                <a:latin typeface="+mn-lt"/>
              </a:rPr>
              <a:t>No</a:t>
            </a: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9" y="696939"/>
            <a:ext cx="1201970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Objetivo</a:t>
            </a:r>
            <a:r>
              <a:rPr lang="es-CO" sz="2100" dirty="0">
                <a:solidFill>
                  <a:schemeClr val="tx1">
                    <a:lumMod val="85000"/>
                    <a:lumOff val="15000"/>
                  </a:schemeClr>
                </a:solidFill>
                <a:latin typeface="+mn-lt"/>
              </a:rPr>
              <a:t>: </a:t>
            </a:r>
            <a:r>
              <a:rPr lang="es-CO" sz="2100" dirty="0">
                <a:solidFill>
                  <a:schemeClr val="tx1"/>
                </a:solidFill>
                <a:latin typeface="+mn-lt"/>
              </a:rPr>
              <a:t>Este indicador también hace parte del grupo de variables de demografía empresarial del IDC, su objetivo es identificar el tamaño del tejido empresarial existente en los departamentos.</a:t>
            </a: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A384FF3-72D6-139F-6612-953410593502}"/>
                  </a:ext>
                </a:extLst>
              </p:cNvPr>
              <p:cNvSpPr txBox="1"/>
              <p:nvPr/>
            </p:nvSpPr>
            <p:spPr>
              <a:xfrm>
                <a:off x="1878756" y="3079096"/>
                <a:ext cx="8434488" cy="69980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𝑁𝐸𝐺</m:t>
                      </m:r>
                      <m:r>
                        <a:rPr lang="es-ES" sz="2200" b="0" i="1" smtClean="0">
                          <a:latin typeface="Cambria Math" panose="02040503050406030204" pitchFamily="18" charset="0"/>
                        </a:rPr>
                        <m:t>22=</m:t>
                      </m:r>
                      <m:f>
                        <m:fPr>
                          <m:ctrlPr>
                            <a:rPr lang="es-CO" sz="2200" b="0" i="1" smtClean="0">
                              <a:latin typeface="Cambria Math" panose="02040503050406030204" pitchFamily="18" charset="0"/>
                            </a:rPr>
                          </m:ctrlPr>
                        </m:fPr>
                        <m:num>
                          <m:r>
                            <a:rPr lang="es-ES" sz="2200" i="1">
                              <a:latin typeface="Cambria Math" panose="02040503050406030204" pitchFamily="18" charset="0"/>
                            </a:rPr>
                            <m:t>𝑆𝑜𝑐𝑖𝑒𝑑𝑎𝑑𝑒𝑠</m:t>
                          </m:r>
                          <m:r>
                            <a:rPr lang="es-ES" sz="2200" i="1">
                              <a:latin typeface="Cambria Math" panose="02040503050406030204" pitchFamily="18" charset="0"/>
                            </a:rPr>
                            <m:t> </m:t>
                          </m:r>
                          <m:r>
                            <a:rPr lang="es-ES" sz="2200" i="1">
                              <a:latin typeface="Cambria Math" panose="02040503050406030204" pitchFamily="18" charset="0"/>
                            </a:rPr>
                            <m:t>𝑒𝑚𝑝𝑟𝑒𝑠𝑎𝑟𝑖𝑎𝑙𝑒𝑠</m:t>
                          </m:r>
                          <m:r>
                            <a:rPr lang="es-ES" sz="2200" i="1">
                              <a:latin typeface="Cambria Math" panose="02040503050406030204" pitchFamily="18" charset="0"/>
                            </a:rPr>
                            <m:t> </m:t>
                          </m:r>
                          <m:r>
                            <a:rPr lang="es-MX" sz="2200" b="0" i="1" smtClean="0">
                              <a:latin typeface="Cambria Math" panose="02040503050406030204" pitchFamily="18" charset="0"/>
                            </a:rPr>
                            <m:t>𝑒𝑛</m:t>
                          </m:r>
                          <m:r>
                            <a:rPr lang="es-MX" sz="2200" b="0" i="1" smtClean="0">
                              <a:latin typeface="Cambria Math" panose="02040503050406030204" pitchFamily="18" charset="0"/>
                            </a:rPr>
                            <m:t> </m:t>
                          </m:r>
                          <m:r>
                            <a:rPr lang="es-MX" sz="2200" b="0" i="1" smtClean="0">
                              <a:latin typeface="Cambria Math" panose="02040503050406030204" pitchFamily="18" charset="0"/>
                            </a:rPr>
                            <m:t>𝑒𝑙</m:t>
                          </m:r>
                          <m:r>
                            <a:rPr lang="es-MX" sz="2200" b="0" i="1" smtClean="0">
                              <a:latin typeface="Cambria Math" panose="02040503050406030204" pitchFamily="18" charset="0"/>
                            </a:rPr>
                            <m:t> </m:t>
                          </m:r>
                          <m:r>
                            <a:rPr lang="es-MX" sz="2200" b="0" i="1" smtClean="0">
                              <a:latin typeface="Cambria Math" panose="02040503050406030204" pitchFamily="18" charset="0"/>
                            </a:rPr>
                            <m:t>𝑑𝑒𝑝𝑎𝑟𝑡𝑎𝑚𝑒𝑛𝑡𝑜</m:t>
                          </m:r>
                        </m:num>
                        <m:den>
                          <m:r>
                            <a:rPr lang="es-ES" sz="2200" b="0" i="1" smtClean="0">
                              <a:latin typeface="Cambria Math" panose="02040503050406030204" pitchFamily="18" charset="0"/>
                            </a:rPr>
                            <m:t>𝑃𝑜𝑏𝑙𝑎𝑐𝑖</m:t>
                          </m:r>
                          <m:r>
                            <a:rPr lang="es-ES" sz="2200" i="1">
                              <a:latin typeface="Cambria Math" panose="02040503050406030204" pitchFamily="18" charset="0"/>
                            </a:rPr>
                            <m:t>ó</m:t>
                          </m:r>
                          <m:r>
                            <a:rPr lang="es-ES" sz="2200" b="0" i="1" smtClean="0">
                              <a:latin typeface="Cambria Math" panose="02040503050406030204" pitchFamily="18" charset="0"/>
                            </a:rPr>
                            <m:t>𝑛</m:t>
                          </m:r>
                          <m:r>
                            <a:rPr lang="es-ES" sz="2200" b="0" i="1" smtClean="0">
                              <a:latin typeface="Cambria Math" panose="02040503050406030204" pitchFamily="18" charset="0"/>
                            </a:rPr>
                            <m:t> </m:t>
                          </m:r>
                          <m:r>
                            <a:rPr lang="es-ES" sz="2200" b="0" i="1" smtClean="0">
                              <a:latin typeface="Cambria Math" panose="02040503050406030204" pitchFamily="18" charset="0"/>
                            </a:rPr>
                            <m:t>𝑑𝑒𝑙</m:t>
                          </m:r>
                          <m:r>
                            <a:rPr lang="es-MX" sz="2200" b="0" i="1" smtClean="0">
                              <a:latin typeface="Cambria Math" panose="02040503050406030204" pitchFamily="18" charset="0"/>
                            </a:rPr>
                            <m:t> </m:t>
                          </m:r>
                          <m:r>
                            <a:rPr lang="es-MX" sz="2200" b="0" i="1" smtClean="0">
                              <a:latin typeface="Cambria Math" panose="02040503050406030204" pitchFamily="18" charset="0"/>
                            </a:rPr>
                            <m:t>𝑑𝑒𝑝𝑎𝑟𝑡𝑎𝑚𝑒𝑛𝑡𝑜</m:t>
                          </m:r>
                        </m:den>
                      </m:f>
                      <m:r>
                        <a:rPr lang="es-ES" sz="2200" b="0" i="1" smtClean="0">
                          <a:latin typeface="Cambria Math" panose="02040503050406030204" pitchFamily="18" charset="0"/>
                        </a:rPr>
                        <m:t>∗100.000</m:t>
                      </m:r>
                    </m:oMath>
                  </m:oMathPara>
                </a14:m>
                <a:endParaRPr lang="es-CO" sz="2200" dirty="0"/>
              </a:p>
            </p:txBody>
          </p:sp>
        </mc:Choice>
        <mc:Fallback xmlns="">
          <p:sp>
            <p:nvSpPr>
              <p:cNvPr id="14" name="CuadroTexto 13">
                <a:extLst>
                  <a:ext uri="{FF2B5EF4-FFF2-40B4-BE49-F238E27FC236}">
                    <a16:creationId xmlns:a16="http://schemas.microsoft.com/office/drawing/2014/main" id="{DA384FF3-72D6-139F-6612-953410593502}"/>
                  </a:ext>
                </a:extLst>
              </p:cNvPr>
              <p:cNvSpPr txBox="1">
                <a:spLocks noRot="1" noChangeAspect="1" noMove="1" noResize="1" noEditPoints="1" noAdjustHandles="1" noChangeArrowheads="1" noChangeShapeType="1" noTextEdit="1"/>
              </p:cNvSpPr>
              <p:nvPr/>
            </p:nvSpPr>
            <p:spPr>
              <a:xfrm>
                <a:off x="1878756" y="3079096"/>
                <a:ext cx="8434488" cy="699807"/>
              </a:xfrm>
              <a:prstGeom prst="rect">
                <a:avLst/>
              </a:prstGeom>
              <a:blipFill>
                <a:blip r:embed="rId2"/>
                <a:stretch>
                  <a:fillRect/>
                </a:stretch>
              </a:blipFill>
              <a:ln>
                <a:solidFill>
                  <a:schemeClr val="tx1"/>
                </a:solidFill>
              </a:ln>
            </p:spPr>
            <p:txBody>
              <a:bodyPr/>
              <a:lstStyle/>
              <a:p>
                <a:r>
                  <a:rPr lang="es-CO">
                    <a:noFill/>
                  </a:rPr>
                  <a:t> </a:t>
                </a:r>
              </a:p>
            </p:txBody>
          </p:sp>
        </mc:Fallback>
      </mc:AlternateContent>
      <p:sp>
        <p:nvSpPr>
          <p:cNvPr id="2" name="CuadroTexto 1">
            <a:extLst>
              <a:ext uri="{FF2B5EF4-FFF2-40B4-BE49-F238E27FC236}">
                <a16:creationId xmlns:a16="http://schemas.microsoft.com/office/drawing/2014/main" id="{18275A21-DBF9-914B-A852-D8A896B901D7}"/>
              </a:ext>
            </a:extLst>
          </p:cNvPr>
          <p:cNvSpPr txBox="1"/>
          <p:nvPr/>
        </p:nvSpPr>
        <p:spPr>
          <a:xfrm>
            <a:off x="2383971" y="179614"/>
            <a:ext cx="184731" cy="369332"/>
          </a:xfrm>
          <a:prstGeom prst="rect">
            <a:avLst/>
          </a:prstGeom>
          <a:noFill/>
        </p:spPr>
        <p:txBody>
          <a:bodyPr wrap="none" rtlCol="0">
            <a:spAutoFit/>
          </a:bodyPr>
          <a:lstStyle/>
          <a:p>
            <a:endParaRPr lang="es-CO" dirty="0"/>
          </a:p>
        </p:txBody>
      </p:sp>
    </p:spTree>
    <p:extLst>
      <p:ext uri="{BB962C8B-B14F-4D97-AF65-F5344CB8AC3E}">
        <p14:creationId xmlns:p14="http://schemas.microsoft.com/office/powerpoint/2010/main" val="6088049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b="1" dirty="0">
                <a:solidFill>
                  <a:schemeClr val="accent1">
                    <a:lumMod val="50000"/>
                  </a:schemeClr>
                </a:solidFill>
                <a:latin typeface="+mn-lt"/>
              </a:rPr>
              <a:t>NEG-</a:t>
            </a:r>
            <a:r>
              <a:rPr lang="es-ES" dirty="0">
                <a:solidFill>
                  <a:schemeClr val="accent1">
                    <a:lumMod val="50000"/>
                  </a:schemeClr>
                </a:solidFill>
                <a:latin typeface="+mn-lt"/>
              </a:rPr>
              <a:t>2-3</a:t>
            </a:r>
            <a:r>
              <a:rPr lang="es-ES" b="1" dirty="0">
                <a:solidFill>
                  <a:schemeClr val="accent1">
                    <a:lumMod val="50000"/>
                  </a:schemeClr>
                </a:solidFill>
                <a:latin typeface="+mn-lt"/>
              </a:rPr>
              <a:t>: Participación de medianas y grandes empresas.</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8" y="138913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Descripción: </a:t>
            </a:r>
            <a:r>
              <a:rPr lang="es-CO" sz="2100" dirty="0">
                <a:solidFill>
                  <a:schemeClr val="tx1"/>
                </a:solidFill>
                <a:latin typeface="+mn-lt"/>
              </a:rPr>
              <a:t>Sociedades empresariales medianas y grandes como porcentaje del total de sociedades empresariales en el territorio.</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Fuente:</a:t>
            </a:r>
            <a:r>
              <a:rPr lang="es-CO" sz="2000" dirty="0">
                <a:solidFill>
                  <a:schemeClr val="tx1">
                    <a:lumMod val="85000"/>
                    <a:lumOff val="15000"/>
                  </a:schemeClr>
                </a:solidFill>
                <a:latin typeface="+mn-lt"/>
              </a:rPr>
              <a:t>  </a:t>
            </a:r>
          </a:p>
          <a:p>
            <a:r>
              <a:rPr lang="es-CO" sz="2000" dirty="0">
                <a:solidFill>
                  <a:schemeClr val="tx1"/>
                </a:solidFill>
                <a:latin typeface="+mn-lt"/>
              </a:rPr>
              <a:t>Total de sociedades medianas y grandes-Confecámaras</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9" y="2355111"/>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Fórmula de cálculo:</a:t>
            </a:r>
            <a:endParaRPr lang="es-CO" sz="2000" dirty="0">
              <a:solidFill>
                <a:schemeClr val="tx1"/>
              </a:solidFill>
              <a:latin typeface="+mn-lt"/>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Unidad de medida: </a:t>
            </a:r>
            <a:r>
              <a:rPr lang="es-CO" sz="2000" dirty="0">
                <a:solidFill>
                  <a:schemeClr val="tx1">
                    <a:lumMod val="85000"/>
                    <a:lumOff val="15000"/>
                  </a:schemeClr>
                </a:solidFill>
              </a:rPr>
              <a:t>Porcentaje</a:t>
            </a:r>
            <a:endParaRPr lang="es-CO" sz="2000" dirty="0">
              <a:solidFill>
                <a:schemeClr val="tx1"/>
              </a:solidFill>
              <a:latin typeface="+mn-lt"/>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Periodicidad: </a:t>
            </a:r>
            <a:r>
              <a:rPr lang="es-CO" sz="2000" dirty="0">
                <a:solidFill>
                  <a:schemeClr val="tx1"/>
                </a:solidFill>
                <a:latin typeface="+mn-lt"/>
              </a:rPr>
              <a:t>Anual</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Variable inversa: </a:t>
            </a:r>
            <a:r>
              <a:rPr lang="es-CO" sz="2000" dirty="0">
                <a:solidFill>
                  <a:schemeClr val="tx1"/>
                </a:solidFill>
                <a:latin typeface="+mn-lt"/>
              </a:rPr>
              <a:t>No</a:t>
            </a: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¿Tiene casos de No aplica?: </a:t>
            </a:r>
            <a:r>
              <a:rPr lang="es-CO" sz="2000" dirty="0">
                <a:solidFill>
                  <a:schemeClr val="tx1"/>
                </a:solidFill>
                <a:latin typeface="+mn-lt"/>
              </a:rPr>
              <a:t>No</a:t>
            </a: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000" b="1" dirty="0">
                <a:solidFill>
                  <a:schemeClr val="accent1"/>
                </a:solidFill>
                <a:latin typeface="+mn-lt"/>
              </a:rPr>
              <a:t>Requiere imputación: </a:t>
            </a:r>
            <a:r>
              <a:rPr lang="es-CO" sz="2000" dirty="0">
                <a:solidFill>
                  <a:schemeClr val="tx1"/>
                </a:solidFill>
                <a:latin typeface="+mn-lt"/>
              </a:rPr>
              <a:t>No</a:t>
            </a: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738664"/>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r>
              <a:rPr lang="es-CO" sz="2100" b="1" dirty="0">
                <a:solidFill>
                  <a:schemeClr val="accent1"/>
                </a:solidFill>
                <a:latin typeface="+mn-lt"/>
              </a:rPr>
              <a:t>Objetivo</a:t>
            </a:r>
            <a:r>
              <a:rPr lang="es-CO" sz="2100" dirty="0">
                <a:solidFill>
                  <a:schemeClr val="tx1">
                    <a:lumMod val="85000"/>
                    <a:lumOff val="15000"/>
                  </a:schemeClr>
                </a:solidFill>
                <a:latin typeface="+mn-lt"/>
              </a:rPr>
              <a:t>: Medir la concentración de las unidades empresariales que más aportan a la dinámica económica del departamento.</a:t>
            </a:r>
            <a:endParaRPr lang="es-CO" sz="2100" dirty="0">
              <a:solidFill>
                <a:schemeClr val="tx1"/>
              </a:solidFill>
              <a:latin typeface="+mn-lt"/>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A384FF3-72D6-139F-6612-953410593502}"/>
                  </a:ext>
                </a:extLst>
              </p:cNvPr>
              <p:cNvSpPr txBox="1"/>
              <p:nvPr/>
            </p:nvSpPr>
            <p:spPr>
              <a:xfrm>
                <a:off x="1590632" y="2952400"/>
                <a:ext cx="9010736" cy="101970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𝑁𝐸𝐺</m:t>
                      </m:r>
                      <m:r>
                        <a:rPr lang="es-ES" sz="2200" b="0" i="1" smtClean="0">
                          <a:latin typeface="Cambria Math" panose="02040503050406030204" pitchFamily="18" charset="0"/>
                        </a:rPr>
                        <m:t>23=</m:t>
                      </m:r>
                      <m:f>
                        <m:fPr>
                          <m:ctrlPr>
                            <a:rPr lang="es-CO" sz="2200" b="0" i="1" smtClean="0">
                              <a:latin typeface="Cambria Math" panose="02040503050406030204" pitchFamily="18" charset="0"/>
                            </a:rPr>
                          </m:ctrlPr>
                        </m:fPr>
                        <m:num>
                          <m:eqArr>
                            <m:eqArrPr>
                              <m:ctrlPr>
                                <a:rPr lang="es-CO" sz="2200" i="1">
                                  <a:latin typeface="Cambria Math" panose="02040503050406030204" pitchFamily="18" charset="0"/>
                                </a:rPr>
                              </m:ctrlPr>
                            </m:eqArrPr>
                            <m:e>
                              <m:r>
                                <a:rPr lang="es-CO" sz="2200" i="1">
                                  <a:latin typeface="Cambria Math" panose="02040503050406030204" pitchFamily="18" charset="0"/>
                                </a:rPr>
                                <m:t>𝑇𝑜𝑡𝑎𝑙</m:t>
                              </m:r>
                              <m:r>
                                <a:rPr lang="es-CO" sz="2200" i="1">
                                  <a:latin typeface="Cambria Math" panose="02040503050406030204" pitchFamily="18" charset="0"/>
                                </a:rPr>
                                <m:t> </m:t>
                              </m:r>
                              <m:r>
                                <a:rPr lang="es-ES" sz="2200" b="0" i="1" smtClean="0">
                                  <a:latin typeface="Cambria Math" panose="02040503050406030204" pitchFamily="18" charset="0"/>
                                </a:rPr>
                                <m:t>𝑑𝑒</m:t>
                              </m:r>
                              <m:r>
                                <a:rPr lang="es-CO" sz="2200" i="1">
                                  <a:latin typeface="Cambria Math" panose="02040503050406030204" pitchFamily="18" charset="0"/>
                                </a:rPr>
                                <m:t> </m:t>
                              </m:r>
                              <m:r>
                                <a:rPr lang="es-CO" sz="2200" i="1">
                                  <a:latin typeface="Cambria Math" panose="02040503050406030204" pitchFamily="18" charset="0"/>
                                </a:rPr>
                                <m:t>𝑠𝑜𝑐𝑖𝑒𝑑𝑎𝑑𝑒𝑠</m:t>
                              </m:r>
                              <m:r>
                                <a:rPr lang="es-CO" sz="2200" i="1">
                                  <a:latin typeface="Cambria Math" panose="02040503050406030204" pitchFamily="18" charset="0"/>
                                </a:rPr>
                                <m:t> </m:t>
                              </m:r>
                              <m:r>
                                <a:rPr lang="es-CO" sz="2200" i="1">
                                  <a:latin typeface="Cambria Math" panose="02040503050406030204" pitchFamily="18" charset="0"/>
                                </a:rPr>
                                <m:t>𝑒𝑚𝑝𝑟𝑒𝑠𝑎𝑟𝑖𝑎𝑙𝑒𝑠</m:t>
                              </m:r>
                              <m:r>
                                <a:rPr lang="es-CO" sz="2200" i="1">
                                  <a:latin typeface="Cambria Math" panose="02040503050406030204" pitchFamily="18" charset="0"/>
                                </a:rPr>
                                <m:t> </m:t>
                              </m:r>
                              <m:r>
                                <a:rPr lang="es-CO" sz="2200" i="1">
                                  <a:latin typeface="Cambria Math" panose="02040503050406030204" pitchFamily="18" charset="0"/>
                                </a:rPr>
                                <m:t>𝑚𝑒𝑑𝑖𝑎𝑛𝑎𝑠</m:t>
                              </m:r>
                              <m:r>
                                <a:rPr lang="es-CO" sz="2200" i="1">
                                  <a:latin typeface="Cambria Math" panose="02040503050406030204" pitchFamily="18" charset="0"/>
                                </a:rPr>
                                <m:t> </m:t>
                              </m:r>
                            </m:e>
                            <m:e>
                              <m:r>
                                <a:rPr lang="es-CO" sz="2200" i="1">
                                  <a:latin typeface="Cambria Math" panose="02040503050406030204" pitchFamily="18" charset="0"/>
                                </a:rPr>
                                <m:t>𝑦</m:t>
                              </m:r>
                              <m:r>
                                <a:rPr lang="es-CO" sz="2200" i="1">
                                  <a:latin typeface="Cambria Math" panose="02040503050406030204" pitchFamily="18" charset="0"/>
                                </a:rPr>
                                <m:t> </m:t>
                              </m:r>
                              <m:r>
                                <a:rPr lang="es-CO" sz="2200" i="1">
                                  <a:latin typeface="Cambria Math" panose="02040503050406030204" pitchFamily="18" charset="0"/>
                                </a:rPr>
                                <m:t>𝑔𝑟𝑎𝑛𝑑𝑒𝑠</m:t>
                              </m:r>
                              <m:r>
                                <a:rPr lang="es-CO" sz="2200" i="1">
                                  <a:latin typeface="Cambria Math" panose="02040503050406030204" pitchFamily="18" charset="0"/>
                                </a:rPr>
                                <m:t> </m:t>
                              </m:r>
                              <m:r>
                                <a:rPr lang="es-CO" sz="2200" i="1">
                                  <a:latin typeface="Cambria Math" panose="02040503050406030204" pitchFamily="18" charset="0"/>
                                </a:rPr>
                                <m:t>𝑒𝑛</m:t>
                              </m:r>
                              <m:r>
                                <a:rPr lang="es-CO" sz="2200" i="1">
                                  <a:latin typeface="Cambria Math" panose="02040503050406030204" pitchFamily="18" charset="0"/>
                                </a:rPr>
                                <m:t> </m:t>
                              </m:r>
                              <m:r>
                                <a:rPr lang="es-MX" sz="2200" b="0" i="1" smtClean="0">
                                  <a:latin typeface="Cambria Math" panose="02040503050406030204" pitchFamily="18" charset="0"/>
                                </a:rPr>
                                <m:t>𝑒𝑙</m:t>
                              </m:r>
                              <m:r>
                                <a:rPr lang="es-MX" sz="2200" b="0" i="1" smtClean="0">
                                  <a:latin typeface="Cambria Math" panose="02040503050406030204" pitchFamily="18" charset="0"/>
                                </a:rPr>
                                <m:t> </m:t>
                              </m:r>
                              <m:r>
                                <a:rPr lang="es-MX" sz="2200" b="0" i="1" smtClean="0">
                                  <a:latin typeface="Cambria Math" panose="02040503050406030204" pitchFamily="18" charset="0"/>
                                </a:rPr>
                                <m:t>𝑑𝑒𝑝𝑎𝑟𝑡𝑎𝑚𝑒𝑛𝑡𝑜</m:t>
                              </m:r>
                            </m:e>
                          </m:eqArr>
                        </m:num>
                        <m:den>
                          <m:r>
                            <a:rPr lang="es-CO" sz="2200" i="1">
                              <a:latin typeface="Cambria Math" panose="02040503050406030204" pitchFamily="18" charset="0"/>
                            </a:rPr>
                            <m:t>𝑇𝑜𝑡𝑎𝑙</m:t>
                          </m:r>
                          <m:r>
                            <a:rPr lang="es-CO" sz="2200" i="1">
                              <a:latin typeface="Cambria Math" panose="02040503050406030204" pitchFamily="18" charset="0"/>
                            </a:rPr>
                            <m:t> </m:t>
                          </m:r>
                          <m:r>
                            <a:rPr lang="es-CO" sz="2200" i="1">
                              <a:latin typeface="Cambria Math" panose="02040503050406030204" pitchFamily="18" charset="0"/>
                            </a:rPr>
                            <m:t>𝑑𝑒</m:t>
                          </m:r>
                          <m:r>
                            <a:rPr lang="es-CO" sz="2200" i="1">
                              <a:latin typeface="Cambria Math" panose="02040503050406030204" pitchFamily="18" charset="0"/>
                            </a:rPr>
                            <m:t> </m:t>
                          </m:r>
                          <m:r>
                            <a:rPr lang="es-CO" sz="2200" i="1">
                              <a:latin typeface="Cambria Math" panose="02040503050406030204" pitchFamily="18" charset="0"/>
                            </a:rPr>
                            <m:t>𝑠𝑜𝑐𝑖𝑒𝑑𝑎𝑑𝑒𝑠</m:t>
                          </m:r>
                          <m:r>
                            <a:rPr lang="es-CO" sz="2200" i="1">
                              <a:latin typeface="Cambria Math" panose="02040503050406030204" pitchFamily="18" charset="0"/>
                            </a:rPr>
                            <m:t> </m:t>
                          </m:r>
                          <m:r>
                            <a:rPr lang="es-CO" sz="2200" i="1">
                              <a:latin typeface="Cambria Math" panose="02040503050406030204" pitchFamily="18" charset="0"/>
                            </a:rPr>
                            <m:t>𝑒𝑚𝑝𝑟𝑒𝑠𝑎𝑟𝑖𝑎𝑙𝑒𝑠</m:t>
                          </m:r>
                          <m:r>
                            <a:rPr lang="es-CO" sz="2200" i="1">
                              <a:latin typeface="Cambria Math" panose="02040503050406030204" pitchFamily="18" charset="0"/>
                            </a:rPr>
                            <m:t> </m:t>
                          </m:r>
                          <m:r>
                            <a:rPr lang="es-CO" sz="2200" i="1">
                              <a:latin typeface="Cambria Math" panose="02040503050406030204" pitchFamily="18" charset="0"/>
                            </a:rPr>
                            <m:t>𝑒𝑛</m:t>
                          </m:r>
                          <m:r>
                            <a:rPr lang="es-CO" sz="2200" i="1">
                              <a:latin typeface="Cambria Math" panose="02040503050406030204" pitchFamily="18" charset="0"/>
                            </a:rPr>
                            <m:t> </m:t>
                          </m:r>
                          <m:r>
                            <a:rPr lang="es-MX" sz="2200" b="0" i="1" smtClean="0">
                              <a:latin typeface="Cambria Math" panose="02040503050406030204" pitchFamily="18" charset="0"/>
                            </a:rPr>
                            <m:t>𝑒𝑙</m:t>
                          </m:r>
                          <m:r>
                            <a:rPr lang="es-MX" sz="2200" b="0" i="1" smtClean="0">
                              <a:latin typeface="Cambria Math" panose="02040503050406030204" pitchFamily="18" charset="0"/>
                            </a:rPr>
                            <m:t> </m:t>
                          </m:r>
                          <m:r>
                            <a:rPr lang="es-MX" sz="2200" b="0" i="1" smtClean="0">
                              <a:latin typeface="Cambria Math" panose="02040503050406030204" pitchFamily="18" charset="0"/>
                            </a:rPr>
                            <m:t>𝑑𝑒𝑝𝑎𝑟𝑡𝑎𝑚𝑒𝑛𝑡𝑜</m:t>
                          </m:r>
                        </m:den>
                      </m:f>
                      <m:r>
                        <a:rPr lang="es-ES" sz="2200" b="0" i="1" smtClean="0">
                          <a:latin typeface="Cambria Math" panose="02040503050406030204" pitchFamily="18" charset="0"/>
                        </a:rPr>
                        <m:t>∗100</m:t>
                      </m:r>
                    </m:oMath>
                  </m:oMathPara>
                </a14:m>
                <a:endParaRPr lang="es-CO" sz="2200" dirty="0"/>
              </a:p>
            </p:txBody>
          </p:sp>
        </mc:Choice>
        <mc:Fallback xmlns="">
          <p:sp>
            <p:nvSpPr>
              <p:cNvPr id="14" name="CuadroTexto 13">
                <a:extLst>
                  <a:ext uri="{FF2B5EF4-FFF2-40B4-BE49-F238E27FC236}">
                    <a16:creationId xmlns:a16="http://schemas.microsoft.com/office/drawing/2014/main" id="{DA384FF3-72D6-139F-6612-953410593502}"/>
                  </a:ext>
                </a:extLst>
              </p:cNvPr>
              <p:cNvSpPr txBox="1">
                <a:spLocks noRot="1" noChangeAspect="1" noMove="1" noResize="1" noEditPoints="1" noAdjustHandles="1" noChangeArrowheads="1" noChangeShapeType="1" noTextEdit="1"/>
              </p:cNvSpPr>
              <p:nvPr/>
            </p:nvSpPr>
            <p:spPr>
              <a:xfrm>
                <a:off x="1590632" y="2952400"/>
                <a:ext cx="9010736" cy="1019703"/>
              </a:xfrm>
              <a:prstGeom prst="rect">
                <a:avLst/>
              </a:prstGeom>
              <a:blipFill>
                <a:blip r:embed="rId2"/>
                <a:stretch>
                  <a:fillRect/>
                </a:stretch>
              </a:blipFill>
              <a:ln>
                <a:solidFill>
                  <a:schemeClr val="tx1"/>
                </a:solidFill>
              </a:ln>
            </p:spPr>
            <p:txBody>
              <a:bodyPr/>
              <a:lstStyle/>
              <a:p>
                <a:r>
                  <a:rPr lang="es-CO">
                    <a:noFill/>
                  </a:rPr>
                  <a:t> </a:t>
                </a:r>
              </a:p>
            </p:txBody>
          </p:sp>
        </mc:Fallback>
      </mc:AlternateContent>
      <p:sp>
        <p:nvSpPr>
          <p:cNvPr id="2" name="CuadroTexto 1">
            <a:extLst>
              <a:ext uri="{FF2B5EF4-FFF2-40B4-BE49-F238E27FC236}">
                <a16:creationId xmlns:a16="http://schemas.microsoft.com/office/drawing/2014/main" id="{18275A21-DBF9-914B-A852-D8A896B901D7}"/>
              </a:ext>
            </a:extLst>
          </p:cNvPr>
          <p:cNvSpPr txBox="1"/>
          <p:nvPr/>
        </p:nvSpPr>
        <p:spPr>
          <a:xfrm>
            <a:off x="2383971" y="179614"/>
            <a:ext cx="184731" cy="369332"/>
          </a:xfrm>
          <a:prstGeom prst="rect">
            <a:avLst/>
          </a:prstGeom>
          <a:noFill/>
        </p:spPr>
        <p:txBody>
          <a:bodyPr wrap="none" rtlCol="0">
            <a:spAutoFit/>
          </a:bodyPr>
          <a:lstStyle/>
          <a:p>
            <a:endParaRPr lang="es-CO" dirty="0"/>
          </a:p>
        </p:txBody>
      </p:sp>
    </p:spTree>
    <p:extLst>
      <p:ext uri="{BB962C8B-B14F-4D97-AF65-F5344CB8AC3E}">
        <p14:creationId xmlns:p14="http://schemas.microsoft.com/office/powerpoint/2010/main" val="3299775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ipse 9">
            <a:extLst>
              <a:ext uri="{FF2B5EF4-FFF2-40B4-BE49-F238E27FC236}">
                <a16:creationId xmlns:a16="http://schemas.microsoft.com/office/drawing/2014/main" id="{912B9262-CADC-4F0A-A22B-8DAFA3D0BDA9}"/>
              </a:ext>
            </a:extLst>
          </p:cNvPr>
          <p:cNvSpPr/>
          <p:nvPr/>
        </p:nvSpPr>
        <p:spPr>
          <a:xfrm>
            <a:off x="1799160" y="3131634"/>
            <a:ext cx="1836277" cy="1806419"/>
          </a:xfrm>
          <a:prstGeom prst="ellipse">
            <a:avLst/>
          </a:prstGeom>
          <a:solidFill>
            <a:srgbClr val="EFF3F0"/>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793" b="0" i="0" u="none" strike="noStrike" kern="1200" cap="none" spc="0" normalizeH="0" baseline="0" noProof="0">
              <a:ln>
                <a:noFill/>
              </a:ln>
              <a:solidFill>
                <a:srgbClr val="0F3F23"/>
              </a:solidFill>
              <a:effectLst/>
              <a:uLnTx/>
              <a:uFillTx/>
              <a:latin typeface="Calibri" panose="020F0502020204030204"/>
              <a:ea typeface="+mn-ea"/>
              <a:cs typeface="+mn-cs"/>
            </a:endParaRPr>
          </a:p>
        </p:txBody>
      </p:sp>
      <p:sp>
        <p:nvSpPr>
          <p:cNvPr id="3" name="Título 2"/>
          <p:cNvSpPr>
            <a:spLocks noGrp="1"/>
          </p:cNvSpPr>
          <p:nvPr>
            <p:ph type="title"/>
          </p:nvPr>
        </p:nvSpPr>
        <p:spPr>
          <a:xfrm>
            <a:off x="-128168" y="2365155"/>
            <a:ext cx="5985015" cy="597164"/>
          </a:xfrm>
          <a:ln>
            <a:noFill/>
          </a:ln>
        </p:spPr>
        <p:txBody>
          <a:bodyPr>
            <a:noAutofit/>
          </a:bodyPr>
          <a:lstStyle/>
          <a:p>
            <a:pPr algn="ctr">
              <a:buClr>
                <a:srgbClr val="0D6775"/>
              </a:buClr>
            </a:pPr>
            <a:r>
              <a:rPr lang="es-CO" sz="3995" b="1" dirty="0">
                <a:solidFill>
                  <a:srgbClr val="7030A0"/>
                </a:solidFill>
                <a:latin typeface="Arial" panose="020B0604020202020204" pitchFamily="34" charset="0"/>
                <a:cs typeface="Arial" panose="020B0604020202020204" pitchFamily="34" charset="0"/>
              </a:rPr>
              <a:t>MERCADO LABORAL</a:t>
            </a:r>
          </a:p>
        </p:txBody>
      </p:sp>
      <p:cxnSp>
        <p:nvCxnSpPr>
          <p:cNvPr id="9" name="Conector recto 8">
            <a:extLst>
              <a:ext uri="{FF2B5EF4-FFF2-40B4-BE49-F238E27FC236}">
                <a16:creationId xmlns:a16="http://schemas.microsoft.com/office/drawing/2014/main" id="{2B0D71DC-1503-485C-A88F-1117EE249FA1}"/>
              </a:ext>
            </a:extLst>
          </p:cNvPr>
          <p:cNvCxnSpPr>
            <a:cxnSpLocks/>
          </p:cNvCxnSpPr>
          <p:nvPr/>
        </p:nvCxnSpPr>
        <p:spPr>
          <a:xfrm>
            <a:off x="5966667" y="1085589"/>
            <a:ext cx="0" cy="4986313"/>
          </a:xfrm>
          <a:prstGeom prst="line">
            <a:avLst/>
          </a:prstGeom>
          <a:ln w="19050">
            <a:solidFill>
              <a:srgbClr val="0F3F23"/>
            </a:solidFill>
            <a:prstDash val="sysDot"/>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46E7E855-0B96-44CC-ADA9-0D04BE9EB7A3}"/>
              </a:ext>
            </a:extLst>
          </p:cNvPr>
          <p:cNvSpPr txBox="1"/>
          <p:nvPr/>
        </p:nvSpPr>
        <p:spPr>
          <a:xfrm>
            <a:off x="6476818" y="1940436"/>
            <a:ext cx="4827064" cy="1021883"/>
          </a:xfrm>
          <a:prstGeom prst="rect">
            <a:avLst/>
          </a:prstGeom>
          <a:solidFill>
            <a:srgbClr val="EFF3F0">
              <a:alpha val="40000"/>
            </a:srgb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4472C4"/>
              </a:buClr>
              <a:buSzTx/>
              <a:buFontTx/>
              <a:buNone/>
              <a:tabLst/>
              <a:defRPr/>
            </a:pPr>
            <a:r>
              <a:rPr kumimoji="0" lang="es-MX"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9</a:t>
            </a:r>
            <a:r>
              <a:rPr kumimoji="0" lang="es-MX" sz="1400" b="1" i="0" u="none" strike="noStrike" kern="1200" cap="none" spc="0" normalizeH="0" baseline="0" noProof="0" dirty="0">
                <a:ln>
                  <a:noFill/>
                </a:ln>
                <a:solidFill>
                  <a:srgbClr val="0F3F23"/>
                </a:solidFill>
                <a:effectLst/>
                <a:uLnTx/>
                <a:uFillTx/>
                <a:latin typeface="Arial" panose="020B0604020202020204" pitchFamily="34" charset="0"/>
                <a:ea typeface="+mn-ea"/>
                <a:cs typeface="Arial" panose="020B0604020202020204" pitchFamily="34" charset="0"/>
              </a:rPr>
              <a:t>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indicadores distribuidos en </a:t>
            </a:r>
            <a:r>
              <a:rPr kumimoji="0" lang="es-MX"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2 subpilares</a:t>
            </a:r>
            <a:r>
              <a:rPr kumimoji="0" lang="es-MX" sz="1400" b="1" i="0" u="none" strike="noStrike" kern="1200" cap="none" spc="0" normalizeH="0" baseline="0" noProof="0" dirty="0">
                <a:ln>
                  <a:noFill/>
                </a:ln>
                <a:solidFill>
                  <a:srgbClr val="0F3F23"/>
                </a:solidFill>
                <a:effectLst/>
                <a:uLnTx/>
                <a:uFillTx/>
                <a:latin typeface="Arial" panose="020B0604020202020204" pitchFamily="34" charset="0"/>
                <a:ea typeface="+mn-ea"/>
                <a:cs typeface="Arial" panose="020B0604020202020204" pitchFamily="34" charset="0"/>
              </a:rPr>
              <a:t>:</a:t>
            </a:r>
            <a:endParaRPr kumimoji="0" lang="es-MX" sz="1400" b="0" i="1" u="none" strike="noStrike" kern="1200" cap="none" spc="0" normalizeH="0" baseline="0" noProof="0" dirty="0">
              <a:ln>
                <a:noFill/>
              </a:ln>
              <a:solidFill>
                <a:srgbClr val="0F3F23"/>
              </a:solidFill>
              <a:effectLst/>
              <a:uLnTx/>
              <a:uFillTx/>
              <a:latin typeface="Arial" panose="020B0604020202020204" pitchFamily="34" charset="0"/>
              <a:ea typeface="+mn-ea"/>
              <a:cs typeface="Arial" panose="020B0604020202020204" pitchFamily="34" charset="0"/>
            </a:endParaRP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Desempeño del mercado laboral</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Utilización del talento</a:t>
            </a:r>
          </a:p>
        </p:txBody>
      </p:sp>
      <p:pic>
        <p:nvPicPr>
          <p:cNvPr id="4" name="Gráfico 3" descr="Group brainstorm con relleno sólido">
            <a:extLst>
              <a:ext uri="{FF2B5EF4-FFF2-40B4-BE49-F238E27FC236}">
                <a16:creationId xmlns:a16="http://schemas.microsoft.com/office/drawing/2014/main" id="{169E0E6D-5BC9-AB42-A916-6014CE46AC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60098" y="3578745"/>
            <a:ext cx="914400" cy="914400"/>
          </a:xfrm>
          <a:prstGeom prst="rect">
            <a:avLst/>
          </a:prstGeom>
        </p:spPr>
      </p:pic>
      <p:sp>
        <p:nvSpPr>
          <p:cNvPr id="2" name="CuadroTexto 1">
            <a:extLst>
              <a:ext uri="{FF2B5EF4-FFF2-40B4-BE49-F238E27FC236}">
                <a16:creationId xmlns:a16="http://schemas.microsoft.com/office/drawing/2014/main" id="{10FA185F-E189-9E2F-8B44-FE5338ACC15E}"/>
              </a:ext>
            </a:extLst>
          </p:cNvPr>
          <p:cNvSpPr txBox="1"/>
          <p:nvPr/>
        </p:nvSpPr>
        <p:spPr>
          <a:xfrm>
            <a:off x="7052112" y="1396258"/>
            <a:ext cx="3570354" cy="367827"/>
          </a:xfrm>
          <a:prstGeom prst="rect">
            <a:avLst/>
          </a:prstGeom>
          <a:solidFill>
            <a:srgbClr val="7030A0"/>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Estructura 2023</a:t>
            </a:r>
          </a:p>
        </p:txBody>
      </p:sp>
      <p:sp>
        <p:nvSpPr>
          <p:cNvPr id="8" name="CuadroTexto 3">
            <a:extLst>
              <a:ext uri="{FF2B5EF4-FFF2-40B4-BE49-F238E27FC236}">
                <a16:creationId xmlns:a16="http://schemas.microsoft.com/office/drawing/2014/main" id="{A861057C-8792-4CFB-BAFF-499B207754B9}"/>
              </a:ext>
            </a:extLst>
          </p:cNvPr>
          <p:cNvSpPr txBox="1"/>
          <p:nvPr/>
        </p:nvSpPr>
        <p:spPr>
          <a:xfrm>
            <a:off x="6374153" y="3737186"/>
            <a:ext cx="5032393" cy="1021883"/>
          </a:xfrm>
          <a:prstGeom prst="rect">
            <a:avLst/>
          </a:prstGeom>
          <a:solidFill>
            <a:srgbClr val="EFF3F0">
              <a:alpha val="40000"/>
            </a:srgbClr>
          </a:solidFill>
        </p:spPr>
        <p:txBody>
          <a:bodyPr wrap="square" rtlCol="0">
            <a:spAutoFit/>
          </a:bodyPr>
          <a:lstStyle>
            <a:defPPr>
              <a:defRPr lang="es-ES"/>
            </a:defPPr>
            <a:lvl1pPr marL="285750" indent="-285750" algn="just">
              <a:lnSpc>
                <a:spcPct val="150000"/>
              </a:lnSpc>
              <a:buClr>
                <a:srgbClr val="0D7593"/>
              </a:buClr>
              <a:buFont typeface="Arial" panose="020B0604020202020204" pitchFamily="34" charset="0"/>
              <a:buChar char="•"/>
              <a:defRPr>
                <a:latin typeface="Arial" panose="020B0604020202020204" pitchFamily="34" charset="0"/>
                <a:cs typeface="Arial" panose="020B0604020202020204" pitchFamily="34" charset="0"/>
              </a:defRPr>
            </a:lvl1pPr>
          </a:lstStyle>
          <a:p>
            <a:pPr>
              <a:buClr>
                <a:srgbClr val="0F3F23"/>
              </a:buClr>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 ajustan los resultados de este pilar con las nuevas estadísticas de mercado laboral de la GEIH a partir del nuevo marco censal de 2018.</a:t>
            </a:r>
          </a:p>
        </p:txBody>
      </p:sp>
      <p:sp>
        <p:nvSpPr>
          <p:cNvPr id="12" name="CuadroTexto 11">
            <a:extLst>
              <a:ext uri="{FF2B5EF4-FFF2-40B4-BE49-F238E27FC236}">
                <a16:creationId xmlns:a16="http://schemas.microsoft.com/office/drawing/2014/main" id="{EACEF625-17F7-41DA-9F7B-0C99044C9586}"/>
              </a:ext>
            </a:extLst>
          </p:cNvPr>
          <p:cNvSpPr txBox="1"/>
          <p:nvPr/>
        </p:nvSpPr>
        <p:spPr>
          <a:xfrm>
            <a:off x="7105173" y="3230204"/>
            <a:ext cx="3570354" cy="367827"/>
          </a:xfrm>
          <a:prstGeom prst="rect">
            <a:avLst/>
          </a:prstGeom>
          <a:solidFill>
            <a:srgbClr val="7030A0"/>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Cambios IDC 2023</a:t>
            </a:r>
          </a:p>
        </p:txBody>
      </p:sp>
    </p:spTree>
    <p:extLst>
      <p:ext uri="{BB962C8B-B14F-4D97-AF65-F5344CB8AC3E}">
        <p14:creationId xmlns:p14="http://schemas.microsoft.com/office/powerpoint/2010/main" val="22866936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LAB-1-1 : </a:t>
            </a:r>
            <a:r>
              <a:rPr lang="es-MX" b="1" dirty="0">
                <a:solidFill>
                  <a:schemeClr val="accent1">
                    <a:lumMod val="50000"/>
                  </a:schemeClr>
                </a:solidFill>
                <a:latin typeface="+mn-lt"/>
              </a:rPr>
              <a:t>Tasa global de participación en el mercado laboral</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86148" y="3364412"/>
                <a:ext cx="12105851" cy="533672"/>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𝐿𝐴𝐵</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−1−1=</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𝑃𝑜𝑏𝑙𝑎𝑐𝑖</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ó</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𝑒𝑐𝑜𝑛𝑜𝑚𝑖𝑐𝑎𝑚𝑒𝑛𝑡𝑒</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𝑎𝑐𝑡𝑖𝑣𝑎</m:t>
                        </m:r>
                      </m:num>
                      <m:den>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𝑃𝑜𝑏𝑙𝑎𝑐𝑖</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ó</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𝑒𝑑𝑎𝑑</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𝑑𝑒</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𝑡𝑟𝑎𝑏𝑎𝑗𝑎𝑟</m:t>
                        </m:r>
                      </m:den>
                    </m:f>
                  </m:oMath>
                </a14:m>
                <a:r>
                  <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86148" y="3364412"/>
                <a:ext cx="12105851" cy="533672"/>
              </a:xfrm>
              <a:prstGeom prst="rect">
                <a:avLst/>
              </a:prstGeom>
              <a:blipFill>
                <a:blip r:embed="rId2"/>
                <a:stretch>
                  <a:fillRect b="-10112"/>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Población económicamente activa sobre la población en edad de trabajar</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Gran Encuesta Integrada de Hogares - DANE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la población que trabaja o busca empleo.</a:t>
            </a:r>
          </a:p>
        </p:txBody>
      </p:sp>
    </p:spTree>
    <p:extLst>
      <p:ext uri="{BB962C8B-B14F-4D97-AF65-F5344CB8AC3E}">
        <p14:creationId xmlns:p14="http://schemas.microsoft.com/office/powerpoint/2010/main" val="5170322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LAB-1-2 : Tasa de desempleo</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 de desocupación entre la población económicamente activa</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Gran Encuesta Integrada de Hogares - DANE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Porcentaje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Si.</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el desempleo.</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A160B8DF-6A41-6CEA-DBD6-DE7EBA6B41CC}"/>
                  </a:ext>
                </a:extLst>
              </p:cNvPr>
              <p:cNvSpPr txBox="1"/>
              <p:nvPr/>
            </p:nvSpPr>
            <p:spPr>
              <a:xfrm>
                <a:off x="86148" y="3364412"/>
                <a:ext cx="12105851" cy="487698"/>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𝐿𝐴𝐵</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𝐷𝑒𝑠𝑜𝑐𝑢𝑝𝑎𝑑𝑜𝑠</m:t>
                        </m:r>
                      </m:num>
                      <m:den>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𝑃𝑜𝑏𝑙𝑎𝑐𝑖</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ó</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r>
                          <a:rPr kumimoji="0" lang="es-MX" sz="2200" b="0" i="1" u="none" strike="noStrike" kern="1200" cap="none" spc="0" normalizeH="0" baseline="0" noProof="0">
                            <a:ln>
                              <a:noFill/>
                            </a:ln>
                            <a:solidFill>
                              <a:prstClr val="black"/>
                            </a:solidFill>
                            <a:effectLst/>
                            <a:highlight>
                              <a:srgbClr val="FFFF00"/>
                            </a:highligh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𝑒𝑐𝑜𝑛𝑜𝑚𝑖𝑐𝑎𝑚𝑒𝑛𝑡𝑒</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𝑎𝑐𝑡𝑖𝑣𝑎</m:t>
                        </m:r>
                      </m:den>
                    </m:f>
                  </m:oMath>
                </a14:m>
                <a:r>
                  <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mc:Choice>
        <mc:Fallback xmlns="">
          <p:sp>
            <p:nvSpPr>
              <p:cNvPr id="13" name="CuadroTexto 12">
                <a:extLst>
                  <a:ext uri="{FF2B5EF4-FFF2-40B4-BE49-F238E27FC236}">
                    <a16:creationId xmlns:a16="http://schemas.microsoft.com/office/drawing/2014/main" id="{A160B8DF-6A41-6CEA-DBD6-DE7EBA6B41CC}"/>
                  </a:ext>
                </a:extLst>
              </p:cNvPr>
              <p:cNvSpPr txBox="1">
                <a:spLocks noRot="1" noChangeAspect="1" noMove="1" noResize="1" noEditPoints="1" noAdjustHandles="1" noChangeArrowheads="1" noChangeShapeType="1" noTextEdit="1"/>
              </p:cNvSpPr>
              <p:nvPr/>
            </p:nvSpPr>
            <p:spPr>
              <a:xfrm>
                <a:off x="86148" y="3364412"/>
                <a:ext cx="12105851" cy="487698"/>
              </a:xfrm>
              <a:prstGeom prst="rect">
                <a:avLst/>
              </a:prstGeom>
              <a:blipFill>
                <a:blip r:embed="rId2"/>
                <a:stretch>
                  <a:fillRect b="-18293"/>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3662166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 LAB-1-3 : Formalidad laboral</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 de ocupados que contribuyen a salud y pensión</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Gran Encuesta Integrada de Hogares - DANE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Porcentaje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el nivel de formalización laboral.</a:t>
            </a: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C368DF8C-FECF-FABE-DCCF-042D1F806FAE}"/>
                  </a:ext>
                </a:extLst>
              </p:cNvPr>
              <p:cNvSpPr txBox="1"/>
              <p:nvPr/>
            </p:nvSpPr>
            <p:spPr>
              <a:xfrm>
                <a:off x="86148" y="3364412"/>
                <a:ext cx="12105851" cy="532646"/>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𝐿𝐴𝐵</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−1−3=</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𝐶𝑜𝑡𝑖𝑧𝑎𝑛𝑡𝑒𝑠</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𝑠𝑎𝑙𝑢𝑑</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𝑝𝑒𝑛𝑠𝑖</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ó</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num>
                      <m:den>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𝑃𝑜𝑏𝑙𝑎𝑐𝑖</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ó</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𝑜𝑐𝑢𝑝𝑎𝑑𝑎</m:t>
                        </m:r>
                      </m:den>
                    </m:f>
                  </m:oMath>
                </a14:m>
                <a:r>
                  <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mc:Choice>
        <mc:Fallback xmlns="">
          <p:sp>
            <p:nvSpPr>
              <p:cNvPr id="14" name="CuadroTexto 13">
                <a:extLst>
                  <a:ext uri="{FF2B5EF4-FFF2-40B4-BE49-F238E27FC236}">
                    <a16:creationId xmlns:a16="http://schemas.microsoft.com/office/drawing/2014/main" id="{C368DF8C-FECF-FABE-DCCF-042D1F806FAE}"/>
                  </a:ext>
                </a:extLst>
              </p:cNvPr>
              <p:cNvSpPr txBox="1">
                <a:spLocks noRot="1" noChangeAspect="1" noMove="1" noResize="1" noEditPoints="1" noAdjustHandles="1" noChangeArrowheads="1" noChangeShapeType="1" noTextEdit="1"/>
              </p:cNvSpPr>
              <p:nvPr/>
            </p:nvSpPr>
            <p:spPr>
              <a:xfrm>
                <a:off x="86148" y="3364412"/>
                <a:ext cx="12105851" cy="532646"/>
              </a:xfrm>
              <a:prstGeom prst="rect">
                <a:avLst/>
              </a:prstGeom>
              <a:blipFill>
                <a:blip r:embed="rId2"/>
                <a:stretch>
                  <a:fillRect b="-10112"/>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4350373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LAB-1-4 : Subocupación</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Ocupados que se consideran subempleados en términos de ingresos, horas y competencias, y que han hecho una gestión para cambiar esta situación</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Gran Encuesta Integrada de Hogares - DANE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Si.</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la proporción de subocupación entre la población económicamente activa.</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1F0AC755-A5A3-A992-D8D5-7BA729369DA3}"/>
                  </a:ext>
                </a:extLst>
              </p:cNvPr>
              <p:cNvSpPr txBox="1"/>
              <p:nvPr/>
            </p:nvSpPr>
            <p:spPr>
              <a:xfrm>
                <a:off x="24839" y="3364412"/>
                <a:ext cx="12105851" cy="496739"/>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𝐿𝐴𝐵</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−1−4=</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𝑆𝑢𝑏𝑜𝑐𝑢𝑝𝑎𝑑𝑜𝑠</m:t>
                        </m:r>
                      </m:num>
                      <m:den>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𝑃𝑜𝑏𝑙𝑎𝑐𝑖</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ó</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𝑒𝑐𝑜𝑛𝑜𝑚𝑖𝑐𝑎𝑚𝑒𝑛𝑡𝑒</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𝑎𝑐𝑡𝑖𝑣𝑎</m:t>
                        </m:r>
                      </m:den>
                    </m:f>
                  </m:oMath>
                </a14:m>
                <a:r>
                  <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mc:Choice>
        <mc:Fallback xmlns="">
          <p:sp>
            <p:nvSpPr>
              <p:cNvPr id="13" name="CuadroTexto 12">
                <a:extLst>
                  <a:ext uri="{FF2B5EF4-FFF2-40B4-BE49-F238E27FC236}">
                    <a16:creationId xmlns:a16="http://schemas.microsoft.com/office/drawing/2014/main" id="{1F0AC755-A5A3-A992-D8D5-7BA729369DA3}"/>
                  </a:ext>
                </a:extLst>
              </p:cNvPr>
              <p:cNvSpPr txBox="1">
                <a:spLocks noRot="1" noChangeAspect="1" noMove="1" noResize="1" noEditPoints="1" noAdjustHandles="1" noChangeArrowheads="1" noChangeShapeType="1" noTextEdit="1"/>
              </p:cNvSpPr>
              <p:nvPr/>
            </p:nvSpPr>
            <p:spPr>
              <a:xfrm>
                <a:off x="24839" y="3364412"/>
                <a:ext cx="12105851" cy="496739"/>
              </a:xfrm>
              <a:prstGeom prst="rect">
                <a:avLst/>
              </a:prstGeom>
              <a:blipFill>
                <a:blip r:embed="rId2"/>
                <a:stretch>
                  <a:fillRect b="-16867"/>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15042668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LAB-1-5 Empleo vulnerable</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1667159" y="3375625"/>
                <a:ext cx="8857681" cy="700641"/>
              </a:xfrm>
              <a:prstGeom prst="rect">
                <a:avLst/>
              </a:prstGeom>
              <a:noFill/>
              <a:ln>
                <a:solidFill>
                  <a:schemeClr val="tx1"/>
                </a:solidFill>
              </a:ln>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𝐿𝐴𝐵</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15=</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𝐶𝑢𝑒𝑛𝑡𝑎</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𝑝𝑟𝑜𝑝𝑖𝑎</m:t>
                              </m:r>
                            </m:e>
                            <m:sub>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𝑇𝑟𝑎𝑏𝑎𝑗𝑎𝑑𝑜𝑟𝑒𝑠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𝑓𝑎𝑚𝑖𝑙𝑖𝑎𝑟𝑒𝑠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𝑛𝑜</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𝑟𝑒𝑚𝑢𝑛𝑒𝑟𝑎𝑑𝑜𝑠</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𝑜𝑡𝑎𝑙</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𝑜𝑐𝑢𝑝𝑎𝑑𝑜𝑠</m:t>
                          </m:r>
                        </m:den>
                      </m:f>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1667159" y="3375625"/>
                <a:ext cx="8857681" cy="700641"/>
              </a:xfrm>
              <a:prstGeom prst="rect">
                <a:avLst/>
              </a:prstGeom>
              <a:blipFill>
                <a:blip r:embed="rId2"/>
                <a:stretch>
                  <a:fillRect/>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Porcentaje de los ocupados que se clasifican como cuenta propia o trabajadores familiares no remunerados.</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Sí.</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Medir la prevalencia de posiciones ocupaciones precarias en el mercado laboral.</a:t>
            </a:r>
          </a:p>
        </p:txBody>
      </p:sp>
      <p:sp>
        <p:nvSpPr>
          <p:cNvPr id="13" name="CuadroTexto 12">
            <a:extLst>
              <a:ext uri="{FF2B5EF4-FFF2-40B4-BE49-F238E27FC236}">
                <a16:creationId xmlns:a16="http://schemas.microsoft.com/office/drawing/2014/main" id="{7009D0A1-CE48-9AC5-E598-DCF95F25D8DD}"/>
              </a:ext>
            </a:extLst>
          </p:cNvPr>
          <p:cNvSpPr txBox="1"/>
          <p:nvPr/>
        </p:nvSpPr>
        <p:spPr>
          <a:xfrm>
            <a:off x="669473" y="5513077"/>
            <a:ext cx="4969751" cy="1323439"/>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Gran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Encuesta Integrada de Hogares - DANE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Módulo GEIH para departamentos de Amazonía, Orinoquía y San Andrés.</a:t>
            </a:r>
          </a:p>
        </p:txBody>
      </p:sp>
    </p:spTree>
    <p:extLst>
      <p:ext uri="{BB962C8B-B14F-4D97-AF65-F5344CB8AC3E}">
        <p14:creationId xmlns:p14="http://schemas.microsoft.com/office/powerpoint/2010/main" val="330557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INS-2-3  Capacidad de ahorro</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117479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Promedio del i</a:t>
            </a:r>
            <a:r>
              <a:rPr kumimoji="0" lang="es-ES" sz="21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ndicador</a:t>
            </a:r>
            <a:r>
              <a:rPr lang="es-ES" sz="2100" dirty="0">
                <a:solidFill>
                  <a:prstClr val="black"/>
                </a:solidFill>
                <a:latin typeface="Calibri" panose="020F0502020204030204"/>
              </a:rPr>
              <a:t> </a:t>
            </a:r>
            <a:r>
              <a:rPr kumimoji="0" lang="es-ES"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 capacidad de ahorro de las alcaldías municipales que conforman el departamento (proveniente del Índice de Desempeño Fiscal)</a:t>
            </a:r>
            <a:r>
              <a:rPr lang="es-ES" sz="2100" dirty="0">
                <a:solidFill>
                  <a:prstClr val="black"/>
                </a:solidFill>
                <a:latin typeface="Calibri" panose="020F0502020204030204"/>
              </a:rPr>
              <a:t>, </a:t>
            </a:r>
            <a:r>
              <a:rPr kumimoji="0" lang="es-ES"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ponderado por la participación de los ingresos corrientes de cada ente territorial en el total del departamento</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1015663"/>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Índice de Desempeño Fiscal </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DNP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Ingresos corrientes - </a:t>
            </a:r>
            <a:r>
              <a:rPr kumimoji="0" lang="es-CO" sz="20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MinHacienda</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Puntaje entre 0 y 100.</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Mide la proporción de los ingresos corrientes que son destinados a ahorro.</a:t>
            </a:r>
          </a:p>
        </p:txBody>
      </p:sp>
      <p:pic>
        <p:nvPicPr>
          <p:cNvPr id="2" name="Image 3">
            <a:extLst>
              <a:ext uri="{FF2B5EF4-FFF2-40B4-BE49-F238E27FC236}">
                <a16:creationId xmlns:a16="http://schemas.microsoft.com/office/drawing/2014/main" id="{F8724DC4-7772-7E92-58AE-CB3AA3ABCE6E}"/>
              </a:ext>
            </a:extLst>
          </p:cNvPr>
          <p:cNvPicPr>
            <a:picLocks noChangeAspect="1"/>
          </p:cNvPicPr>
          <p:nvPr/>
        </p:nvPicPr>
        <p:blipFill>
          <a:blip r:embed="rId3"/>
          <a:stretch>
            <a:fillRect/>
          </a:stretch>
        </p:blipFill>
        <p:spPr>
          <a:xfrm>
            <a:off x="2610928" y="3219457"/>
            <a:ext cx="7976558" cy="792896"/>
          </a:xfrm>
          <a:prstGeom prst="rect">
            <a:avLst/>
          </a:prstGeom>
        </p:spPr>
      </p:pic>
    </p:spTree>
    <p:extLst>
      <p:ext uri="{BB962C8B-B14F-4D97-AF65-F5344CB8AC3E}">
        <p14:creationId xmlns:p14="http://schemas.microsoft.com/office/powerpoint/2010/main" val="39925594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2167161" cy="502920"/>
          </a:xfrm>
          <a:noFill/>
        </p:spPr>
        <p:txBody>
          <a:bodyPr>
            <a:noAutofit/>
          </a:bodyPr>
          <a:lstStyle/>
          <a:p>
            <a:r>
              <a:rPr lang="es-ES" b="1" dirty="0">
                <a:solidFill>
                  <a:schemeClr val="accent1">
                    <a:lumMod val="50000"/>
                  </a:schemeClr>
                </a:solidFill>
                <a:latin typeface="+mn-lt"/>
              </a:rPr>
              <a:t>LAB-2-1/ LAB-2-2/ LAB-2-3/ LAB-2-4: Brecha de género en TGP/TD/Informalidad/</a:t>
            </a:r>
            <a:r>
              <a:rPr lang="es-ES" b="1" dirty="0" err="1">
                <a:solidFill>
                  <a:schemeClr val="accent1">
                    <a:lumMod val="50000"/>
                  </a:schemeClr>
                </a:solidFill>
                <a:latin typeface="+mn-lt"/>
              </a:rPr>
              <a:t>Empl</a:t>
            </a:r>
            <a:r>
              <a:rPr lang="es-ES" b="1" dirty="0">
                <a:solidFill>
                  <a:schemeClr val="accent1">
                    <a:lumMod val="50000"/>
                  </a:schemeClr>
                </a:solidFill>
                <a:latin typeface="+mn-lt"/>
              </a:rPr>
              <a:t>. </a:t>
            </a:r>
            <a:r>
              <a:rPr lang="es-ES" b="1" dirty="0" err="1">
                <a:solidFill>
                  <a:schemeClr val="accent1">
                    <a:lumMod val="50000"/>
                  </a:schemeClr>
                </a:solidFill>
                <a:latin typeface="+mn-lt"/>
              </a:rPr>
              <a:t>Vulner</a:t>
            </a:r>
            <a:r>
              <a:rPr lang="es-ES" b="1" dirty="0">
                <a:solidFill>
                  <a:schemeClr val="accent1">
                    <a:lumMod val="50000"/>
                  </a:schemeClr>
                </a:solidFill>
                <a:latin typeface="+mn-lt"/>
              </a:rPr>
              <a:t>.</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669473" y="2733740"/>
                <a:ext cx="3123227" cy="338554"/>
              </a:xfrm>
              <a:prstGeom prst="rect">
                <a:avLst/>
              </a:prstGeom>
              <a:noFill/>
              <a:ln>
                <a:solidFill>
                  <a:schemeClr val="tx1"/>
                </a:solidFill>
              </a:ln>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𝐿𝐴𝐵</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21</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𝑇𝐺𝑃</m:t>
                        </m:r>
                      </m:e>
                      <m:sub>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sub>
                    </m:sSub>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𝑇𝐺𝑃</m:t>
                        </m:r>
                      </m:e>
                      <m:sub>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sub>
                    </m:sSub>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669473" y="2733740"/>
                <a:ext cx="3123227" cy="338554"/>
              </a:xfrm>
              <a:prstGeom prst="rect">
                <a:avLst/>
              </a:prstGeom>
              <a:blipFill>
                <a:blip r:embed="rId2"/>
                <a:stretch>
                  <a:fillRect l="-2918" r="-1167" b="-31034"/>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Diferencia absoluta de la TGP/TD/Informalidad/Empleo vulnerable entre hombres y mujeres.</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1323439"/>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Gran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Encuesta Integrada de Hogares - DANE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Módulo GEIH para departamentos de Amazonía, Orinoquía y San Andrés.</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93469" y="2095642"/>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Puntos porcentuales.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Sí.</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Evaluar las brechas de género en el mercado laboral.</a:t>
            </a: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217910F2-4C3C-4515-6E9F-6A54FDA13A3B}"/>
                  </a:ext>
                </a:extLst>
              </p:cNvPr>
              <p:cNvSpPr txBox="1"/>
              <p:nvPr/>
            </p:nvSpPr>
            <p:spPr>
              <a:xfrm>
                <a:off x="669472" y="3429000"/>
                <a:ext cx="2836610" cy="338554"/>
              </a:xfrm>
              <a:prstGeom prst="rect">
                <a:avLst/>
              </a:prstGeom>
              <a:noFill/>
              <a:ln>
                <a:solidFill>
                  <a:schemeClr val="tx1"/>
                </a:solidFill>
              </a:ln>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𝐿𝐴𝐵</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22</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𝑇𝐷</m:t>
                        </m:r>
                      </m:e>
                      <m:sub>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sub>
                    </m:sSub>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𝑇𝐷</m:t>
                        </m:r>
                      </m:e>
                      <m:sub>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sub>
                    </m:sSub>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13" name="CuadroTexto 12">
                <a:extLst>
                  <a:ext uri="{FF2B5EF4-FFF2-40B4-BE49-F238E27FC236}">
                    <a16:creationId xmlns:a16="http://schemas.microsoft.com/office/drawing/2014/main" id="{217910F2-4C3C-4515-6E9F-6A54FDA13A3B}"/>
                  </a:ext>
                </a:extLst>
              </p:cNvPr>
              <p:cNvSpPr txBox="1">
                <a:spLocks noRot="1" noChangeAspect="1" noMove="1" noResize="1" noEditPoints="1" noAdjustHandles="1" noChangeArrowheads="1" noChangeShapeType="1" noTextEdit="1"/>
              </p:cNvSpPr>
              <p:nvPr/>
            </p:nvSpPr>
            <p:spPr>
              <a:xfrm>
                <a:off x="669472" y="3429000"/>
                <a:ext cx="2836610" cy="338554"/>
              </a:xfrm>
              <a:prstGeom prst="rect">
                <a:avLst/>
              </a:prstGeom>
              <a:blipFill>
                <a:blip r:embed="rId3"/>
                <a:stretch>
                  <a:fillRect l="-3212" r="-1285" b="-31579"/>
                </a:stretch>
              </a:blipFill>
              <a:ln>
                <a:solidFill>
                  <a:schemeClr val="tx1"/>
                </a:solid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A384FF3-72D6-139F-6612-953410593502}"/>
                  </a:ext>
                </a:extLst>
              </p:cNvPr>
              <p:cNvSpPr txBox="1"/>
              <p:nvPr/>
            </p:nvSpPr>
            <p:spPr>
              <a:xfrm>
                <a:off x="4552665" y="2725291"/>
                <a:ext cx="7378045" cy="338554"/>
              </a:xfrm>
              <a:prstGeom prst="rect">
                <a:avLst/>
              </a:prstGeom>
              <a:noFill/>
              <a:ln>
                <a:solidFill>
                  <a:schemeClr val="tx1"/>
                </a:solidFill>
              </a:ln>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𝐿𝐴𝐵</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23</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𝑇𝑎𝑠𝑎</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𝑖𝑛𝑓𝑜𝑟𝑚𝑎𝑙𝑖𝑑𝑎𝑑</m:t>
                        </m:r>
                      </m:e>
                      <m:sub>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sub>
                    </m:sSub>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𝑇𝑎𝑠𝑎</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𝑖𝑛𝑓𝑜𝑟𝑚𝑎𝑙𝑖𝑑𝑎𝑑</m:t>
                        </m:r>
                      </m:e>
                      <m:sub>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sub>
                    </m:sSub>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14" name="CuadroTexto 13">
                <a:extLst>
                  <a:ext uri="{FF2B5EF4-FFF2-40B4-BE49-F238E27FC236}">
                    <a16:creationId xmlns:a16="http://schemas.microsoft.com/office/drawing/2014/main" id="{DA384FF3-72D6-139F-6612-953410593502}"/>
                  </a:ext>
                </a:extLst>
              </p:cNvPr>
              <p:cNvSpPr txBox="1">
                <a:spLocks noRot="1" noChangeAspect="1" noMove="1" noResize="1" noEditPoints="1" noAdjustHandles="1" noChangeArrowheads="1" noChangeShapeType="1" noTextEdit="1"/>
              </p:cNvSpPr>
              <p:nvPr/>
            </p:nvSpPr>
            <p:spPr>
              <a:xfrm>
                <a:off x="4552665" y="2725291"/>
                <a:ext cx="7378045" cy="338554"/>
              </a:xfrm>
              <a:prstGeom prst="rect">
                <a:avLst/>
              </a:prstGeom>
              <a:blipFill>
                <a:blip r:embed="rId4"/>
                <a:stretch>
                  <a:fillRect l="-1238" b="-31034"/>
                </a:stretch>
              </a:blipFill>
              <a:ln>
                <a:solidFill>
                  <a:schemeClr val="tx1"/>
                </a:solid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BEFB61BE-9495-20AE-0055-B68B4EF61DF8}"/>
                  </a:ext>
                </a:extLst>
              </p:cNvPr>
              <p:cNvSpPr txBox="1"/>
              <p:nvPr/>
            </p:nvSpPr>
            <p:spPr>
              <a:xfrm>
                <a:off x="4552665" y="3414365"/>
                <a:ext cx="7639335" cy="338554"/>
              </a:xfrm>
              <a:prstGeom prst="rect">
                <a:avLst/>
              </a:prstGeom>
              <a:noFill/>
              <a:ln>
                <a:solidFill>
                  <a:schemeClr val="tx1"/>
                </a:solidFill>
              </a:ln>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𝐿𝐴𝐵</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24</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𝑇𝑎𝑠𝑎</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𝑒𝑚𝑝𝑙</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𝑣𝑢𝑙𝑛𝑒𝑟𝑎𝑏𝑙𝑒</m:t>
                        </m:r>
                      </m:e>
                      <m:sub>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sub>
                    </m:sSub>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𝑇𝑎𝑠𝑎</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𝑒𝑚𝑝𝑙</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𝑣𝑢𝑙𝑛𝑒𝑟𝑎𝑏𝑙𝑒</m:t>
                        </m:r>
                      </m:e>
                      <m:sub>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sub>
                    </m:sSub>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15" name="CuadroTexto 14">
                <a:extLst>
                  <a:ext uri="{FF2B5EF4-FFF2-40B4-BE49-F238E27FC236}">
                    <a16:creationId xmlns:a16="http://schemas.microsoft.com/office/drawing/2014/main" id="{BEFB61BE-9495-20AE-0055-B68B4EF61DF8}"/>
                  </a:ext>
                </a:extLst>
              </p:cNvPr>
              <p:cNvSpPr txBox="1">
                <a:spLocks noRot="1" noChangeAspect="1" noMove="1" noResize="1" noEditPoints="1" noAdjustHandles="1" noChangeArrowheads="1" noChangeShapeType="1" noTextEdit="1"/>
              </p:cNvSpPr>
              <p:nvPr/>
            </p:nvSpPr>
            <p:spPr>
              <a:xfrm>
                <a:off x="4552665" y="3414365"/>
                <a:ext cx="7639335" cy="338554"/>
              </a:xfrm>
              <a:prstGeom prst="rect">
                <a:avLst/>
              </a:prstGeom>
              <a:blipFill>
                <a:blip r:embed="rId5"/>
                <a:stretch>
                  <a:fillRect l="-1195" b="-31034"/>
                </a:stretch>
              </a:blipFill>
              <a:ln>
                <a:solidFill>
                  <a:schemeClr val="tx1"/>
                </a:solidFill>
              </a:ln>
            </p:spPr>
            <p:txBody>
              <a:bodyPr/>
              <a:lstStyle/>
              <a:p>
                <a:r>
                  <a:rPr lang="es-CO">
                    <a:noFill/>
                  </a:rPr>
                  <a:t> </a:t>
                </a:r>
              </a:p>
            </p:txBody>
          </p:sp>
        </mc:Fallback>
      </mc:AlternateContent>
    </p:spTree>
    <p:extLst>
      <p:ext uri="{BB962C8B-B14F-4D97-AF65-F5344CB8AC3E}">
        <p14:creationId xmlns:p14="http://schemas.microsoft.com/office/powerpoint/2010/main" val="41818807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ipse 9">
            <a:extLst>
              <a:ext uri="{FF2B5EF4-FFF2-40B4-BE49-F238E27FC236}">
                <a16:creationId xmlns:a16="http://schemas.microsoft.com/office/drawing/2014/main" id="{912B9262-CADC-4F0A-A22B-8DAFA3D0BDA9}"/>
              </a:ext>
            </a:extLst>
          </p:cNvPr>
          <p:cNvSpPr/>
          <p:nvPr/>
        </p:nvSpPr>
        <p:spPr>
          <a:xfrm>
            <a:off x="1799160" y="3131634"/>
            <a:ext cx="1836277" cy="1806419"/>
          </a:xfrm>
          <a:prstGeom prst="ellipse">
            <a:avLst/>
          </a:prstGeom>
          <a:solidFill>
            <a:srgbClr val="EFF3F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793" b="0" i="0" u="none" strike="noStrike" kern="1200" cap="none" spc="0" normalizeH="0" baseline="0" noProof="0">
              <a:ln>
                <a:noFill/>
              </a:ln>
              <a:solidFill>
                <a:srgbClr val="0F3F23"/>
              </a:solidFill>
              <a:effectLst/>
              <a:uLnTx/>
              <a:uFillTx/>
              <a:latin typeface="Calibri" panose="020F0502020204030204"/>
              <a:ea typeface="+mn-ea"/>
              <a:cs typeface="+mn-cs"/>
            </a:endParaRPr>
          </a:p>
        </p:txBody>
      </p:sp>
      <p:sp>
        <p:nvSpPr>
          <p:cNvPr id="3" name="Título 2"/>
          <p:cNvSpPr>
            <a:spLocks noGrp="1"/>
          </p:cNvSpPr>
          <p:nvPr>
            <p:ph type="title"/>
          </p:nvPr>
        </p:nvSpPr>
        <p:spPr>
          <a:xfrm>
            <a:off x="-235569" y="2031839"/>
            <a:ext cx="6474222" cy="597164"/>
          </a:xfrm>
        </p:spPr>
        <p:txBody>
          <a:bodyPr>
            <a:noAutofit/>
          </a:bodyPr>
          <a:lstStyle/>
          <a:p>
            <a:pPr algn="ctr">
              <a:buClr>
                <a:srgbClr val="0D6775"/>
              </a:buClr>
            </a:pPr>
            <a:r>
              <a:rPr lang="es-CO" sz="3995" b="1" dirty="0">
                <a:solidFill>
                  <a:srgbClr val="7030A0"/>
                </a:solidFill>
                <a:latin typeface="Arial" panose="020B0604020202020204" pitchFamily="34" charset="0"/>
                <a:cs typeface="Arial" panose="020B0604020202020204" pitchFamily="34" charset="0"/>
              </a:rPr>
              <a:t>SISTEMA FINANCIERO</a:t>
            </a:r>
          </a:p>
        </p:txBody>
      </p:sp>
      <p:sp>
        <p:nvSpPr>
          <p:cNvPr id="8" name="CuadroTexto 7">
            <a:extLst>
              <a:ext uri="{FF2B5EF4-FFF2-40B4-BE49-F238E27FC236}">
                <a16:creationId xmlns:a16="http://schemas.microsoft.com/office/drawing/2014/main" id="{B71A645F-FBB2-4D6C-A565-4BAB0199FF49}"/>
              </a:ext>
            </a:extLst>
          </p:cNvPr>
          <p:cNvSpPr txBox="1"/>
          <p:nvPr/>
        </p:nvSpPr>
        <p:spPr>
          <a:xfrm>
            <a:off x="6522361" y="1603590"/>
            <a:ext cx="4827064" cy="1991379"/>
          </a:xfrm>
          <a:prstGeom prst="rect">
            <a:avLst/>
          </a:prstGeom>
          <a:solidFill>
            <a:srgbClr val="EFF3F0">
              <a:alpha val="40000"/>
            </a:srgb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4472C4"/>
              </a:buClr>
              <a:buSzTx/>
              <a:buFontTx/>
              <a:buNone/>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 compone de </a:t>
            </a:r>
            <a:r>
              <a:rPr kumimoji="0" lang="es-MX"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4 indicadores:</a:t>
            </a:r>
            <a:endParaRPr kumimoji="0" lang="es-MX" sz="14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Cobertura establecimientos financieros</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Inclusión financiera</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Cobertura de seguros</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Índice de profundización financiera de la cartera comercial</a:t>
            </a:r>
          </a:p>
        </p:txBody>
      </p:sp>
      <p:cxnSp>
        <p:nvCxnSpPr>
          <p:cNvPr id="9" name="Conector recto 8">
            <a:extLst>
              <a:ext uri="{FF2B5EF4-FFF2-40B4-BE49-F238E27FC236}">
                <a16:creationId xmlns:a16="http://schemas.microsoft.com/office/drawing/2014/main" id="{2B0D71DC-1503-485C-A88F-1117EE249FA1}"/>
              </a:ext>
            </a:extLst>
          </p:cNvPr>
          <p:cNvCxnSpPr>
            <a:cxnSpLocks/>
          </p:cNvCxnSpPr>
          <p:nvPr/>
        </p:nvCxnSpPr>
        <p:spPr>
          <a:xfrm>
            <a:off x="5966667" y="1085589"/>
            <a:ext cx="0" cy="4986313"/>
          </a:xfrm>
          <a:prstGeom prst="line">
            <a:avLst/>
          </a:prstGeom>
          <a:ln w="19050">
            <a:solidFill>
              <a:srgbClr val="0F3F23"/>
            </a:solidFill>
            <a:prstDash val="sysDot"/>
          </a:ln>
        </p:spPr>
        <p:style>
          <a:lnRef idx="1">
            <a:schemeClr val="accent1"/>
          </a:lnRef>
          <a:fillRef idx="0">
            <a:schemeClr val="accent1"/>
          </a:fillRef>
          <a:effectRef idx="0">
            <a:schemeClr val="accent1"/>
          </a:effectRef>
          <a:fontRef idx="minor">
            <a:schemeClr val="tx1"/>
          </a:fontRef>
        </p:style>
      </p:cxnSp>
      <p:sp>
        <p:nvSpPr>
          <p:cNvPr id="12" name="CuadroTexto 3">
            <a:extLst>
              <a:ext uri="{FF2B5EF4-FFF2-40B4-BE49-F238E27FC236}">
                <a16:creationId xmlns:a16="http://schemas.microsoft.com/office/drawing/2014/main" id="{85763A12-3398-5E4D-AD3B-7FBB87F4BF29}"/>
              </a:ext>
            </a:extLst>
          </p:cNvPr>
          <p:cNvSpPr txBox="1"/>
          <p:nvPr/>
        </p:nvSpPr>
        <p:spPr>
          <a:xfrm>
            <a:off x="6463552" y="4554402"/>
            <a:ext cx="5032393" cy="698717"/>
          </a:xfrm>
          <a:prstGeom prst="rect">
            <a:avLst/>
          </a:prstGeom>
          <a:solidFill>
            <a:srgbClr val="EFF3F0">
              <a:alpha val="40000"/>
            </a:srgbClr>
          </a:solidFill>
        </p:spPr>
        <p:txBody>
          <a:bodyPr wrap="square" rtlCol="0">
            <a:spAutoFit/>
          </a:bodyPr>
          <a:lstStyle>
            <a:defPPr>
              <a:defRPr lang="es-ES"/>
            </a:defPPr>
            <a:lvl1pPr marL="285750" indent="-285750" algn="just">
              <a:lnSpc>
                <a:spcPct val="150000"/>
              </a:lnSpc>
              <a:buClr>
                <a:srgbClr val="0D7593"/>
              </a:buClr>
              <a:buFont typeface="Arial" panose="020B0604020202020204" pitchFamily="34" charset="0"/>
              <a:buChar char="•"/>
              <a:defRPr>
                <a:latin typeface="Arial" panose="020B0604020202020204" pitchFamily="34" charset="0"/>
                <a:cs typeface="Arial" panose="020B0604020202020204" pitchFamily="34" charset="0"/>
              </a:defRPr>
            </a:lvl1pPr>
          </a:lstStyle>
          <a:p>
            <a:pPr marL="0" marR="0" lvl="0" indent="0" algn="just" defTabSz="914400" rtl="0" eaLnBrk="1" fontAlgn="auto" latinLnBrk="0" hangingPunct="1">
              <a:lnSpc>
                <a:spcPct val="150000"/>
              </a:lnSpc>
              <a:spcBef>
                <a:spcPts val="0"/>
              </a:spcBef>
              <a:spcAft>
                <a:spcPts val="0"/>
              </a:spcAft>
              <a:buClr>
                <a:srgbClr val="0F3F23"/>
              </a:buClr>
              <a:buSzTx/>
              <a:buFont typeface="Arial" panose="020B0604020202020204" pitchFamily="34" charset="0"/>
              <a:buNone/>
              <a:tabLst/>
              <a:defRPr/>
            </a:pPr>
            <a:r>
              <a:rPr kumimoji="0" lang="es-MX" sz="1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Se renombra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indicador índice de bancarización por inclusión financiera.</a:t>
            </a:r>
          </a:p>
        </p:txBody>
      </p:sp>
      <p:pic>
        <p:nvPicPr>
          <p:cNvPr id="4" name="Gráfico 3" descr="Coins con relleno sólido">
            <a:extLst>
              <a:ext uri="{FF2B5EF4-FFF2-40B4-BE49-F238E27FC236}">
                <a16:creationId xmlns:a16="http://schemas.microsoft.com/office/drawing/2014/main" id="{39E7ACF7-FC37-D74C-B450-F0F4F9FCAF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60098" y="3488270"/>
            <a:ext cx="914400" cy="914400"/>
          </a:xfrm>
          <a:prstGeom prst="rect">
            <a:avLst/>
          </a:prstGeom>
        </p:spPr>
      </p:pic>
      <p:sp>
        <p:nvSpPr>
          <p:cNvPr id="2" name="CuadroTexto 1">
            <a:extLst>
              <a:ext uri="{FF2B5EF4-FFF2-40B4-BE49-F238E27FC236}">
                <a16:creationId xmlns:a16="http://schemas.microsoft.com/office/drawing/2014/main" id="{6912F768-0B49-4EE3-727F-CFD21D270BD0}"/>
              </a:ext>
            </a:extLst>
          </p:cNvPr>
          <p:cNvSpPr txBox="1"/>
          <p:nvPr/>
        </p:nvSpPr>
        <p:spPr>
          <a:xfrm>
            <a:off x="7343957" y="1152600"/>
            <a:ext cx="3570354" cy="367827"/>
          </a:xfrm>
          <a:prstGeom prst="rect">
            <a:avLst/>
          </a:prstGeom>
          <a:solidFill>
            <a:srgbClr val="7030A0"/>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Estructura 2023</a:t>
            </a:r>
          </a:p>
        </p:txBody>
      </p:sp>
      <p:sp>
        <p:nvSpPr>
          <p:cNvPr id="5" name="CuadroTexto 4">
            <a:extLst>
              <a:ext uri="{FF2B5EF4-FFF2-40B4-BE49-F238E27FC236}">
                <a16:creationId xmlns:a16="http://schemas.microsoft.com/office/drawing/2014/main" id="{1DCE0F38-20B4-6045-021C-860E0DA52217}"/>
              </a:ext>
            </a:extLst>
          </p:cNvPr>
          <p:cNvSpPr txBox="1"/>
          <p:nvPr/>
        </p:nvSpPr>
        <p:spPr>
          <a:xfrm>
            <a:off x="7343957" y="3990444"/>
            <a:ext cx="3570354" cy="367827"/>
          </a:xfrm>
          <a:prstGeom prst="rect">
            <a:avLst/>
          </a:prstGeom>
          <a:solidFill>
            <a:srgbClr val="7030A0"/>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Cambios IDC 2023</a:t>
            </a:r>
          </a:p>
        </p:txBody>
      </p:sp>
    </p:spTree>
    <p:extLst>
      <p:ext uri="{BB962C8B-B14F-4D97-AF65-F5344CB8AC3E}">
        <p14:creationId xmlns:p14="http://schemas.microsoft.com/office/powerpoint/2010/main" val="9136491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dirty="0">
                <a:solidFill>
                  <a:schemeClr val="accent1">
                    <a:lumMod val="50000"/>
                  </a:schemeClr>
                </a:solidFill>
                <a:latin typeface="+mn-lt"/>
              </a:rPr>
              <a:t>FIN-1-1 Cobertura de establecimientos financieros</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2333296" y="3202706"/>
                <a:ext cx="7130017" cy="530402"/>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FIN-1-1 </a:t>
                </a:r>
                <a14:m>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𝑂𝑓𝑖𝑐𝑖𝑛𝑎𝑠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𝑐𝑜𝑟𝑟𝑒𝑠𝑝𝑜𝑛𝑠𝑎𝑙𝑒𝑠</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𝑏𝑎𝑛𝑐𝑎𝑟𝑖𝑜𝑠</m:t>
                        </m:r>
                      </m:num>
                      <m:den>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𝑃𝑜𝑏𝑙𝑎𝑐𝑖</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ó</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𝑚𝑎𝑦𝑜𝑟</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18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ñ</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𝑜𝑠</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𝑑𝑒𝑙</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𝑑𝑒𝑝𝑎𝑟𝑡𝑎𝑚𝑒𝑛𝑡𝑜</m:t>
                        </m:r>
                      </m:den>
                    </m:f>
                  </m:oMath>
                </a14:m>
                <a:r>
                  <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rPr>
                  <a:t> * 10.000</a:t>
                </a: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2333296" y="3202706"/>
                <a:ext cx="7130017" cy="530402"/>
              </a:xfrm>
              <a:prstGeom prst="rect">
                <a:avLst/>
              </a:prstGeom>
              <a:blipFill>
                <a:blip r:embed="rId2"/>
                <a:stretch>
                  <a:fillRect l="-2306" b="-10112"/>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49692"/>
            <a:ext cx="12019701" cy="817245"/>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Número de oficinas de establecimientos financieros y corresponsales bancarios por cada diez mil adultos.</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357800"/>
            <a:ext cx="4969751" cy="707886"/>
          </a:xfrm>
          <a:prstGeom prst="rect">
            <a:avLst/>
          </a:prstGeom>
          <a:solidFill>
            <a:schemeClr val="accent2">
              <a:lumMod val="20000"/>
              <a:lumOff val="80000"/>
            </a:schemeClr>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a:defRPr/>
            </a:pPr>
            <a:r>
              <a:rPr kumimoji="0" lang="es-CO" sz="2000" b="0" i="0" u="none" strike="noStrike" kern="1200" cap="none" spc="0" normalizeH="0" baseline="0" noProof="0" dirty="0">
                <a:ln>
                  <a:noFill/>
                </a:ln>
                <a:solidFill>
                  <a:schemeClr val="tx1"/>
                </a:solidFill>
                <a:effectLst/>
                <a:uLnTx/>
                <a:uFillTx/>
                <a:latin typeface="Calibri" panose="020F0502020204030204"/>
                <a:ea typeface="+mn-ea"/>
                <a:cs typeface="Arial"/>
              </a:rPr>
              <a:t>Banca de las oportunidades</a:t>
            </a:r>
            <a:r>
              <a:rPr lang="es-CO" sz="2000" dirty="0">
                <a:solidFill>
                  <a:schemeClr val="tx1"/>
                </a:solidFill>
                <a:latin typeface="Calibri" panose="020F0502020204030204"/>
                <a:cs typeface="Arial"/>
              </a:rPr>
              <a:t>, DANE</a:t>
            </a:r>
            <a:endParaRPr lang="es-CO" sz="2000" b="0" i="0" u="none" strike="noStrike" kern="1200" cap="none" spc="0" normalizeH="0" baseline="0" noProof="0">
              <a:ln>
                <a:noFill/>
              </a:ln>
              <a:solidFill>
                <a:schemeClr val="tx1"/>
              </a:solidFill>
              <a:effectLst/>
              <a:uLnTx/>
              <a:uFillTx/>
              <a:latin typeface="Calibri" panose="020F0502020204030204"/>
              <a:cs typeface="Arial" panose="020B0604020202020204" pitchFamily="34" charset="0"/>
            </a:endParaRP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661958"/>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2" y="4266303"/>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Tasa por 10 mil </a:t>
            </a:r>
            <a:r>
              <a:rPr lang="es-CO" sz="2000" dirty="0">
                <a:solidFill>
                  <a:prstClr val="black">
                    <a:lumMod val="85000"/>
                    <a:lumOff val="15000"/>
                  </a:prstClr>
                </a:solidFill>
                <a:latin typeface="Calibri" panose="020F0502020204030204"/>
              </a:rPr>
              <a:t>adultos</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832253"/>
            <a:ext cx="4969751" cy="400110"/>
          </a:xfrm>
          <a:prstGeom prst="rect">
            <a:avLst/>
          </a:prstGeom>
          <a:solidFill>
            <a:srgbClr val="EADBF5"/>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a:rPr>
              <a:t>Periodicidad:</a:t>
            </a:r>
            <a:r>
              <a:rPr lang="es-CO" sz="2000" dirty="0">
                <a:latin typeface="Calibri" panose="020F0502020204030204"/>
                <a:cs typeface="Arial"/>
              </a:rPr>
              <a:t>  </a:t>
            </a:r>
            <a:r>
              <a:rPr lang="es-CO" sz="2000" dirty="0">
                <a:solidFill>
                  <a:schemeClr val="tx1"/>
                </a:solidFill>
                <a:latin typeface="Calibri" panose="020F0502020204030204"/>
                <a:cs typeface="Arial"/>
              </a:rPr>
              <a:t>Trimestral y anual</a:t>
            </a:r>
            <a:r>
              <a:rPr kumimoji="0" lang="es-CO" sz="2000" b="0" i="0" u="none" strike="noStrike" kern="1200" cap="none" spc="0" normalizeH="0" baseline="0" noProof="0" dirty="0">
                <a:ln>
                  <a:noFill/>
                </a:ln>
                <a:solidFill>
                  <a:schemeClr val="tx1"/>
                </a:solidFill>
                <a:effectLst/>
                <a:uLnTx/>
                <a:uFillTx/>
                <a:latin typeface="Calibri" panose="020F0502020204030204"/>
                <a:ea typeface="+mn-ea"/>
                <a:cs typeface="Arial"/>
              </a:rPr>
              <a:t>.</a:t>
            </a: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365667"/>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832253"/>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359257"/>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738722"/>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Evaluar la disponibilidad de puntos de atención del sistema financiero en el territorio.</a:t>
            </a:r>
          </a:p>
        </p:txBody>
      </p:sp>
    </p:spTree>
    <p:extLst>
      <p:ext uri="{BB962C8B-B14F-4D97-AF65-F5344CB8AC3E}">
        <p14:creationId xmlns:p14="http://schemas.microsoft.com/office/powerpoint/2010/main" val="31668056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dirty="0">
                <a:solidFill>
                  <a:schemeClr val="accent1">
                    <a:lumMod val="50000"/>
                  </a:schemeClr>
                </a:solidFill>
                <a:latin typeface="+mn-lt"/>
              </a:rPr>
              <a:t>FIN-1-2 Inclusión financiera</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2333296" y="3202706"/>
                <a:ext cx="6999389" cy="530402"/>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FIN-1-2 </a:t>
                </a:r>
                <a14:m>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𝐶𝑢𝑒𝑛𝑡𝑎𝑠</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𝑑𝑒</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𝑎h𝑜𝑟𝑟𝑜</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𝑎𝑐𝑡𝑖𝑣𝑎𝑠</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𝑒𝑛</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𝑒𝑙</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𝑑𝑒𝑝𝑎𝑟𝑡𝑎𝑚𝑒𝑛𝑡𝑜</m:t>
                        </m:r>
                      </m:num>
                      <m:den>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𝑃𝑜𝑏𝑙𝑎𝑐𝑖</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ó</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𝑚𝑎𝑦𝑜𝑟</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18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ñ</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𝑜𝑠</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𝑑𝑒𝑙</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𝑑𝑒𝑝𝑎𝑟𝑡𝑎𝑚𝑒𝑛𝑡𝑜</m:t>
                        </m:r>
                      </m:den>
                    </m:f>
                  </m:oMath>
                </a14:m>
                <a:r>
                  <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rPr>
                  <a:t> * 100</a:t>
                </a: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2333296" y="3202706"/>
                <a:ext cx="6999389" cy="530402"/>
              </a:xfrm>
              <a:prstGeom prst="rect">
                <a:avLst/>
              </a:prstGeom>
              <a:blipFill>
                <a:blip r:embed="rId2"/>
                <a:stretch>
                  <a:fillRect l="-2348" b="-10112"/>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49692"/>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cuentas de ahorro activas por cada 100 personas mayores </a:t>
            </a:r>
            <a:r>
              <a:rPr lang="es-CO" sz="2100" dirty="0">
                <a:solidFill>
                  <a:prstClr val="black">
                    <a:lumMod val="85000"/>
                    <a:lumOff val="15000"/>
                  </a:prstClr>
                </a:solidFill>
                <a:latin typeface="Calibri" panose="020F0502020204030204"/>
              </a:rPr>
              <a:t>de </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18 años.</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357800"/>
            <a:ext cx="4969751" cy="707886"/>
          </a:xfrm>
          <a:prstGeom prst="rect">
            <a:avLst/>
          </a:prstGeom>
          <a:solidFill>
            <a:schemeClr val="accent2">
              <a:lumMod val="20000"/>
              <a:lumOff val="80000"/>
            </a:schemeClr>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a:defRPr/>
            </a:pPr>
            <a:r>
              <a:rPr kumimoji="0" lang="es-CO" sz="2000" b="0" i="0" u="none" strike="noStrike" kern="1200" cap="none" spc="0" normalizeH="0" baseline="0" noProof="0" dirty="0">
                <a:ln>
                  <a:noFill/>
                </a:ln>
                <a:solidFill>
                  <a:schemeClr val="tx1"/>
                </a:solidFill>
                <a:effectLst/>
                <a:uLnTx/>
                <a:uFillTx/>
                <a:latin typeface="Calibri" panose="020F0502020204030204"/>
                <a:ea typeface="+mn-ea"/>
                <a:cs typeface="Arial"/>
              </a:rPr>
              <a:t>Banca de las oportunidades</a:t>
            </a:r>
            <a:r>
              <a:rPr lang="es-CO" sz="2000" dirty="0">
                <a:solidFill>
                  <a:schemeClr val="tx1"/>
                </a:solidFill>
                <a:latin typeface="Calibri" panose="020F0502020204030204"/>
                <a:cs typeface="Arial"/>
              </a:rPr>
              <a:t>, DANE</a:t>
            </a:r>
            <a:endParaRPr lang="es-CO" sz="2000" b="0" i="0" u="none" strike="noStrike" kern="1200" cap="none" spc="0" normalizeH="0" baseline="0" noProof="0">
              <a:ln>
                <a:noFill/>
              </a:ln>
              <a:solidFill>
                <a:schemeClr val="tx1"/>
              </a:solidFill>
              <a:effectLst/>
              <a:uLnTx/>
              <a:uFillTx/>
              <a:latin typeface="Calibri" panose="020F0502020204030204"/>
              <a:cs typeface="Arial" panose="020B0604020202020204" pitchFamily="34" charset="0"/>
            </a:endParaRP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661958"/>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2" y="4266303"/>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Tasa por cien adultos.</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832253"/>
            <a:ext cx="4969751" cy="400110"/>
          </a:xfrm>
          <a:prstGeom prst="rect">
            <a:avLst/>
          </a:prstGeom>
          <a:solidFill>
            <a:srgbClr val="EADBF5"/>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a:rPr>
              <a:t>Periodicidad:</a:t>
            </a:r>
            <a:r>
              <a:rPr lang="es-CO" sz="2000" dirty="0">
                <a:latin typeface="Calibri" panose="020F0502020204030204"/>
                <a:cs typeface="Arial"/>
              </a:rPr>
              <a:t>  </a:t>
            </a:r>
            <a:r>
              <a:rPr lang="es-CO" sz="2000">
                <a:solidFill>
                  <a:schemeClr val="tx1"/>
                </a:solidFill>
                <a:latin typeface="Calibri" panose="020F0502020204030204"/>
                <a:cs typeface="Arial"/>
              </a:rPr>
              <a:t>Trimestral y anual.</a:t>
            </a:r>
            <a:endParaRPr lang="es-CO" sz="2000" dirty="0">
              <a:solidFill>
                <a:schemeClr val="tx1"/>
              </a:solidFill>
              <a:latin typeface="Calibri" panose="020F0502020204030204"/>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365667"/>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832253"/>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359257"/>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738722"/>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Evaluar la tasa de bancarización en los departamentos</a:t>
            </a:r>
          </a:p>
        </p:txBody>
      </p:sp>
    </p:spTree>
    <p:extLst>
      <p:ext uri="{BB962C8B-B14F-4D97-AF65-F5344CB8AC3E}">
        <p14:creationId xmlns:p14="http://schemas.microsoft.com/office/powerpoint/2010/main" val="34112441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dirty="0">
                <a:solidFill>
                  <a:schemeClr val="accent1">
                    <a:lumMod val="50000"/>
                  </a:schemeClr>
                </a:solidFill>
                <a:latin typeface="+mn-lt"/>
              </a:rPr>
              <a:t>FIN-1-3 Cobertura de seguros</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2871803" y="3334829"/>
                <a:ext cx="6448394" cy="529825"/>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a:ln>
                      <a:noFill/>
                    </a:ln>
                    <a:solidFill>
                      <a:prstClr val="black"/>
                    </a:solidFill>
                    <a:effectLst/>
                    <a:uLnTx/>
                    <a:uFillTx/>
                    <a:latin typeface="Calibri" panose="020F0502020204030204"/>
                    <a:ea typeface="+mn-ea"/>
                    <a:cs typeface="+mn-cs"/>
                  </a:rPr>
                  <a:t>FIN-1-3 </a:t>
                </a:r>
                <a14:m>
                  <m:oMath xmlns:m="http://schemas.openxmlformats.org/officeDocument/2006/math">
                    <m: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s-E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𝑀𝑜𝑛𝑡𝑜</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𝑡𝑜𝑡𝑎𝑙</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𝑑𝑒</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𝑝𝑟𝑖𝑚𝑎𝑠</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𝑒𝑚𝑖𝑡𝑖𝑑𝑎𝑠</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𝑒𝑛</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𝑒𝑙</m:t>
                        </m:r>
                        <m:r>
                          <a:rPr kumimoji="0" lang="es-CO"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𝑑𝑒𝑝𝑎𝑟𝑡𝑎𝑚𝑒𝑛𝑡𝑜</m:t>
                        </m:r>
                      </m:num>
                      <m:den>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𝑃𝐼𝐵</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s-CO"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𝑑𝑒𝑝𝑎𝑟𝑡𝑎𝑚𝑒𝑛𝑡𝑎𝑙</m:t>
                        </m:r>
                      </m:den>
                    </m:f>
                  </m:oMath>
                </a14:m>
                <a:r>
                  <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2871803" y="3334829"/>
                <a:ext cx="6448394" cy="529825"/>
              </a:xfrm>
              <a:prstGeom prst="rect">
                <a:avLst/>
              </a:prstGeom>
              <a:blipFill>
                <a:blip r:embed="rId3"/>
                <a:stretch>
                  <a:fillRect l="-2547" b="-10112"/>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49692"/>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Monto total de primas emitidas en el municipio sobre el PIB departamental.</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357800"/>
            <a:ext cx="4969751" cy="400110"/>
          </a:xfrm>
          <a:prstGeom prst="rect">
            <a:avLst/>
          </a:prstGeom>
          <a:solidFill>
            <a:schemeClr val="accent2">
              <a:lumMod val="20000"/>
              <a:lumOff val="80000"/>
            </a:schemeClr>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a:rPr>
              <a:t>Fuente:</a:t>
            </a:r>
            <a:r>
              <a:rPr lang="es-CO" sz="2000" dirty="0">
                <a:latin typeface="Calibri" panose="020F0502020204030204"/>
                <a:cs typeface="Arial"/>
              </a:rPr>
              <a:t>  </a:t>
            </a:r>
            <a:r>
              <a:rPr kumimoji="0" lang="es-CO" sz="2000" b="0" i="0" u="none" strike="noStrike" kern="1200" cap="none" spc="0" normalizeH="0" baseline="0" noProof="0" dirty="0" err="1">
                <a:ln>
                  <a:noFill/>
                </a:ln>
                <a:solidFill>
                  <a:schemeClr val="tx1"/>
                </a:solidFill>
                <a:effectLst/>
                <a:uLnTx/>
                <a:uFillTx/>
                <a:latin typeface="Calibri" panose="020F0502020204030204"/>
                <a:ea typeface="+mn-ea"/>
                <a:cs typeface="Arial"/>
              </a:rPr>
              <a:t>Fasecolda</a:t>
            </a:r>
            <a:r>
              <a:rPr lang="es-CO" sz="2000" dirty="0">
                <a:solidFill>
                  <a:schemeClr val="tx1"/>
                </a:solidFill>
                <a:latin typeface="Calibri" panose="020F0502020204030204"/>
                <a:cs typeface="Arial"/>
              </a:rPr>
              <a:t>, DANE.</a:t>
            </a:r>
            <a:endParaRPr lang="es-CO" sz="2000" b="0" i="0" u="none" strike="noStrike" kern="1200" cap="none" spc="0" normalizeH="0" baseline="0" noProof="0" dirty="0">
              <a:ln>
                <a:noFill/>
              </a:ln>
              <a:solidFill>
                <a:schemeClr val="tx1"/>
              </a:solidFill>
              <a:effectLst/>
              <a:uLnTx/>
              <a:uFillTx/>
              <a:latin typeface="Calibri" panose="020F0502020204030204"/>
              <a:cs typeface="Arial"/>
            </a:endParaRP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661958"/>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2" y="4266303"/>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832253"/>
            <a:ext cx="4969751" cy="400110"/>
          </a:xfrm>
          <a:prstGeom prst="rect">
            <a:avLst/>
          </a:prstGeom>
          <a:solidFill>
            <a:srgbClr val="EADBF5"/>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a:rPr>
              <a:t>Periodicidad:</a:t>
            </a:r>
            <a:r>
              <a:rPr lang="es-CO" sz="2000" dirty="0">
                <a:latin typeface="Calibri" panose="020F0502020204030204"/>
                <a:cs typeface="Arial"/>
              </a:rPr>
              <a:t>  </a:t>
            </a:r>
            <a:r>
              <a:rPr lang="es-CO" sz="2000" dirty="0">
                <a:solidFill>
                  <a:schemeClr val="tx1"/>
                </a:solidFill>
                <a:latin typeface="Calibri" panose="020F0502020204030204"/>
                <a:cs typeface="Arial"/>
              </a:rPr>
              <a:t>Mensual y Trimestral.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365667"/>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832253"/>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359257"/>
            <a:ext cx="4969751" cy="400110"/>
          </a:xfrm>
          <a:prstGeom prst="rect">
            <a:avLst/>
          </a:prstGeom>
          <a:solidFill>
            <a:schemeClr val="accent6">
              <a:lumMod val="20000"/>
              <a:lumOff val="80000"/>
            </a:schemeClr>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a:rPr>
              <a:t>Requiere imputación:</a:t>
            </a:r>
            <a:r>
              <a:rPr lang="es-CO" sz="2000" dirty="0">
                <a:latin typeface="Calibri" panose="020F0502020204030204"/>
                <a:cs typeface="Arial"/>
              </a:rPr>
              <a:t>  </a:t>
            </a:r>
            <a:r>
              <a:rPr lang="es-CO" sz="2000" dirty="0">
                <a:solidFill>
                  <a:schemeClr val="tx1"/>
                </a:solidFill>
                <a:latin typeface="Calibri" panose="020F0502020204030204"/>
                <a:cs typeface="Arial"/>
              </a:rPr>
              <a:t>sí</a:t>
            </a:r>
            <a:endParaRPr kumimoji="0" lang="es-CO" sz="20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738722"/>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Evaluar la participación de las primas emitidas en el PIB departamental</a:t>
            </a:r>
          </a:p>
        </p:txBody>
      </p:sp>
    </p:spTree>
    <p:extLst>
      <p:ext uri="{BB962C8B-B14F-4D97-AF65-F5344CB8AC3E}">
        <p14:creationId xmlns:p14="http://schemas.microsoft.com/office/powerpoint/2010/main" val="33673981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dirty="0">
                <a:solidFill>
                  <a:schemeClr val="accent1">
                    <a:lumMod val="50000"/>
                  </a:schemeClr>
                </a:solidFill>
                <a:latin typeface="+mn-lt"/>
              </a:rPr>
              <a:t>FIN-1-4 Índice de profundización financiera</a:t>
            </a:r>
            <a:endParaRPr lang="es-419" b="1" dirty="0">
              <a:solidFill>
                <a:schemeClr val="accent1">
                  <a:lumMod val="50000"/>
                </a:schemeClr>
              </a:solidFill>
              <a:latin typeface="+mn-lt"/>
            </a:endParaRPr>
          </a:p>
        </p:txBody>
      </p:sp>
      <p:sp>
        <p:nvSpPr>
          <p:cNvPr id="21" name="CuadroTexto 20">
            <a:extLst>
              <a:ext uri="{FF2B5EF4-FFF2-40B4-BE49-F238E27FC236}">
                <a16:creationId xmlns:a16="http://schemas.microsoft.com/office/drawing/2014/main" id="{B8983146-58D8-84F5-E600-5AFC44DCA36C}"/>
              </a:ext>
            </a:extLst>
          </p:cNvPr>
          <p:cNvSpPr txBox="1"/>
          <p:nvPr/>
        </p:nvSpPr>
        <p:spPr>
          <a:xfrm>
            <a:off x="93469" y="1349692"/>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 de cartera total con respecto al PIB departamental.</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357800"/>
            <a:ext cx="4969751" cy="400110"/>
          </a:xfrm>
          <a:prstGeom prst="rect">
            <a:avLst/>
          </a:prstGeom>
          <a:solidFill>
            <a:schemeClr val="accent2">
              <a:lumMod val="20000"/>
              <a:lumOff val="80000"/>
            </a:schemeClr>
          </a:solidFill>
        </p:spPr>
        <p:txBody>
          <a:bodyPr wrap="square" lIns="91440" tIns="45720" rIns="91440" bIns="45720" rtlCol="0" anchor="t">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a:rPr>
              <a:t>Fuente:</a:t>
            </a:r>
            <a:r>
              <a:rPr lang="es-CO" sz="2000" dirty="0">
                <a:latin typeface="Calibri" panose="020F0502020204030204"/>
                <a:cs typeface="Arial"/>
              </a:rPr>
              <a:t>  </a:t>
            </a:r>
            <a:r>
              <a:rPr kumimoji="0" lang="es-CO" sz="2000" b="0" i="0" u="none" strike="noStrike" kern="1200" cap="none" spc="0" normalizeH="0" baseline="0" noProof="0" dirty="0">
                <a:ln>
                  <a:noFill/>
                </a:ln>
                <a:solidFill>
                  <a:schemeClr val="tx1"/>
                </a:solidFill>
                <a:effectLst/>
                <a:uLnTx/>
                <a:uFillTx/>
                <a:latin typeface="Calibri" panose="020F0502020204030204"/>
                <a:ea typeface="+mn-ea"/>
                <a:cs typeface="Arial"/>
              </a:rPr>
              <a:t>Superintendencia financiera</a:t>
            </a:r>
            <a:r>
              <a:rPr lang="es-CO" sz="2000" dirty="0">
                <a:solidFill>
                  <a:schemeClr val="tx1"/>
                </a:solidFill>
                <a:latin typeface="Calibri" panose="020F0502020204030204"/>
                <a:cs typeface="Arial"/>
              </a:rPr>
              <a:t>, DANE</a:t>
            </a:r>
            <a:endParaRPr lang="es-CO" sz="2000" b="0" i="0" u="none" strike="noStrike" kern="1200" cap="none" spc="0" normalizeH="0" baseline="0" noProof="0">
              <a:ln>
                <a:noFill/>
              </a:ln>
              <a:effectLst/>
              <a:uLnTx/>
              <a:uFillTx/>
              <a:latin typeface="Calibri" panose="020F0502020204030204"/>
              <a:cs typeface="Arial"/>
            </a:endParaRP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661958"/>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2" y="4266303"/>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832253"/>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365667"/>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832253"/>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359257"/>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738722"/>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Evaluar la participación de la cartera crediticia en el PIB departamental.</a:t>
            </a:r>
          </a:p>
        </p:txBody>
      </p:sp>
      <p:pic>
        <p:nvPicPr>
          <p:cNvPr id="6" name="Image 6">
            <a:extLst>
              <a:ext uri="{FF2B5EF4-FFF2-40B4-BE49-F238E27FC236}">
                <a16:creationId xmlns:a16="http://schemas.microsoft.com/office/drawing/2014/main" id="{EB27F55D-9339-8B15-AD6C-2C3929B32D93}"/>
              </a:ext>
            </a:extLst>
          </p:cNvPr>
          <p:cNvPicPr>
            <a:picLocks noChangeAspect="1"/>
          </p:cNvPicPr>
          <p:nvPr/>
        </p:nvPicPr>
        <p:blipFill>
          <a:blip r:embed="rId3"/>
          <a:stretch>
            <a:fillRect/>
          </a:stretch>
        </p:blipFill>
        <p:spPr>
          <a:xfrm>
            <a:off x="612475" y="3517385"/>
            <a:ext cx="11283350" cy="412703"/>
          </a:xfrm>
          <a:prstGeom prst="rect">
            <a:avLst/>
          </a:prstGeom>
        </p:spPr>
      </p:pic>
    </p:spTree>
    <p:extLst>
      <p:ext uri="{BB962C8B-B14F-4D97-AF65-F5344CB8AC3E}">
        <p14:creationId xmlns:p14="http://schemas.microsoft.com/office/powerpoint/2010/main" val="33732338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ipse 9">
            <a:extLst>
              <a:ext uri="{FF2B5EF4-FFF2-40B4-BE49-F238E27FC236}">
                <a16:creationId xmlns:a16="http://schemas.microsoft.com/office/drawing/2014/main" id="{912B9262-CADC-4F0A-A22B-8DAFA3D0BDA9}"/>
              </a:ext>
            </a:extLst>
          </p:cNvPr>
          <p:cNvSpPr/>
          <p:nvPr/>
        </p:nvSpPr>
        <p:spPr>
          <a:xfrm>
            <a:off x="1799160" y="3131634"/>
            <a:ext cx="1836277" cy="1806419"/>
          </a:xfrm>
          <a:prstGeom prst="ellipse">
            <a:avLst/>
          </a:prstGeom>
          <a:solidFill>
            <a:srgbClr val="EFF3F0"/>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793" b="0" i="0" u="none" strike="noStrike" kern="1200" cap="none" spc="0" normalizeH="0" baseline="0" noProof="0">
              <a:ln>
                <a:noFill/>
              </a:ln>
              <a:solidFill>
                <a:srgbClr val="0F3F23"/>
              </a:solidFill>
              <a:effectLst/>
              <a:uLnTx/>
              <a:uFillTx/>
              <a:latin typeface="Calibri" panose="020F0502020204030204"/>
              <a:ea typeface="+mn-ea"/>
              <a:cs typeface="+mn-cs"/>
            </a:endParaRPr>
          </a:p>
        </p:txBody>
      </p:sp>
      <p:sp>
        <p:nvSpPr>
          <p:cNvPr id="3" name="Título 2"/>
          <p:cNvSpPr>
            <a:spLocks noGrp="1"/>
          </p:cNvSpPr>
          <p:nvPr>
            <p:ph type="title"/>
          </p:nvPr>
        </p:nvSpPr>
        <p:spPr>
          <a:xfrm>
            <a:off x="-378222" y="2350417"/>
            <a:ext cx="6474222" cy="597164"/>
          </a:xfrm>
        </p:spPr>
        <p:txBody>
          <a:bodyPr>
            <a:noAutofit/>
          </a:bodyPr>
          <a:lstStyle/>
          <a:p>
            <a:pPr algn="ctr">
              <a:buClr>
                <a:srgbClr val="0D6775"/>
              </a:buClr>
            </a:pPr>
            <a:r>
              <a:rPr lang="es-CO" sz="4394" b="1" dirty="0">
                <a:solidFill>
                  <a:srgbClr val="7030A0"/>
                </a:solidFill>
                <a:latin typeface="Arial" panose="020B0604020202020204" pitchFamily="34" charset="0"/>
                <a:cs typeface="Arial" panose="020B0604020202020204" pitchFamily="34" charset="0"/>
              </a:rPr>
              <a:t>TAMAÑO DEL MERCADO</a:t>
            </a:r>
          </a:p>
        </p:txBody>
      </p:sp>
      <p:sp>
        <p:nvSpPr>
          <p:cNvPr id="8" name="CuadroTexto 7">
            <a:extLst>
              <a:ext uri="{FF2B5EF4-FFF2-40B4-BE49-F238E27FC236}">
                <a16:creationId xmlns:a16="http://schemas.microsoft.com/office/drawing/2014/main" id="{B71A645F-FBB2-4D6C-A565-4BAB0199FF49}"/>
              </a:ext>
            </a:extLst>
          </p:cNvPr>
          <p:cNvSpPr txBox="1"/>
          <p:nvPr/>
        </p:nvSpPr>
        <p:spPr>
          <a:xfrm>
            <a:off x="6585168" y="2746319"/>
            <a:ext cx="5032387" cy="1021883"/>
          </a:xfrm>
          <a:prstGeom prst="rect">
            <a:avLst/>
          </a:prstGeom>
          <a:solidFill>
            <a:srgbClr val="EFF3F0">
              <a:alpha val="40000"/>
            </a:srgb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4472C4"/>
              </a:buClr>
              <a:buSzTx/>
              <a:buFontTx/>
              <a:buNone/>
              <a:tabLst/>
              <a:defRPr/>
            </a:pPr>
            <a:r>
              <a:rPr kumimoji="0" lang="es-MX" sz="1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3</a:t>
            </a:r>
            <a:r>
              <a:rPr kumimoji="0" lang="es-MX" sz="1400" b="1" i="0" u="none" strike="noStrike" kern="1200" cap="none" spc="0" normalizeH="0" baseline="0" noProof="0" dirty="0">
                <a:ln>
                  <a:noFill/>
                </a:ln>
                <a:solidFill>
                  <a:srgbClr val="0F3F23"/>
                </a:solidFill>
                <a:effectLst/>
                <a:uLnTx/>
                <a:uFillTx/>
                <a:latin typeface="Arial" panose="020B0604020202020204" pitchFamily="34" charset="0"/>
                <a:ea typeface="+mn-ea"/>
                <a:cs typeface="Arial" panose="020B0604020202020204" pitchFamily="34" charset="0"/>
              </a:rPr>
              <a:t> </a:t>
            </a: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indicadores distribuidos en </a:t>
            </a:r>
            <a:r>
              <a:rPr kumimoji="0" lang="es-MX"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2 subpilares</a:t>
            </a:r>
            <a:r>
              <a:rPr kumimoji="0" lang="es-MX" sz="1400" b="1" i="0" u="none" strike="noStrike" kern="1200" cap="none" spc="0" normalizeH="0" baseline="0" noProof="0" dirty="0">
                <a:ln>
                  <a:noFill/>
                </a:ln>
                <a:solidFill>
                  <a:srgbClr val="0F3F23"/>
                </a:solidFill>
                <a:effectLst/>
                <a:uLnTx/>
                <a:uFillTx/>
                <a:latin typeface="Arial" panose="020B0604020202020204" pitchFamily="34" charset="0"/>
                <a:ea typeface="+mn-ea"/>
                <a:cs typeface="Arial" panose="020B0604020202020204" pitchFamily="34" charset="0"/>
              </a:rPr>
              <a:t>:</a:t>
            </a:r>
            <a:endParaRPr kumimoji="0" lang="es-MX" sz="1400" b="0" i="1" u="none" strike="noStrike" kern="1200" cap="none" spc="0" normalizeH="0" baseline="0" noProof="0" dirty="0">
              <a:ln>
                <a:noFill/>
              </a:ln>
              <a:solidFill>
                <a:srgbClr val="0F3F23"/>
              </a:solidFill>
              <a:effectLst/>
              <a:uLnTx/>
              <a:uFillTx/>
              <a:latin typeface="Arial" panose="020B0604020202020204" pitchFamily="34" charset="0"/>
              <a:ea typeface="+mn-ea"/>
              <a:cs typeface="Arial" panose="020B0604020202020204" pitchFamily="34" charset="0"/>
            </a:endParaRP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Mercado interno</a:t>
            </a:r>
          </a:p>
          <a:p>
            <a:pPr marL="341495" marR="0" lvl="0" indent="-341495" algn="just" defTabSz="914400" rtl="0" eaLnBrk="1" fontAlgn="auto" latinLnBrk="0" hangingPunct="1">
              <a:lnSpc>
                <a:spcPct val="150000"/>
              </a:lnSpc>
              <a:spcBef>
                <a:spcPts val="0"/>
              </a:spcBef>
              <a:spcAft>
                <a:spcPts val="0"/>
              </a:spcAft>
              <a:buClr>
                <a:srgbClr val="4472C4"/>
              </a:buClr>
              <a:buSzTx/>
              <a:buFont typeface="+mj-lt"/>
              <a:buAutoNum type="arabicPeriod"/>
              <a:tabLst/>
              <a:defRPr/>
            </a:pPr>
            <a:r>
              <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Mercado externo</a:t>
            </a:r>
          </a:p>
        </p:txBody>
      </p:sp>
      <p:cxnSp>
        <p:nvCxnSpPr>
          <p:cNvPr id="9" name="Conector recto 8">
            <a:extLst>
              <a:ext uri="{FF2B5EF4-FFF2-40B4-BE49-F238E27FC236}">
                <a16:creationId xmlns:a16="http://schemas.microsoft.com/office/drawing/2014/main" id="{2B0D71DC-1503-485C-A88F-1117EE249FA1}"/>
              </a:ext>
            </a:extLst>
          </p:cNvPr>
          <p:cNvCxnSpPr>
            <a:cxnSpLocks/>
          </p:cNvCxnSpPr>
          <p:nvPr/>
        </p:nvCxnSpPr>
        <p:spPr>
          <a:xfrm>
            <a:off x="5966667" y="1085589"/>
            <a:ext cx="0" cy="4986313"/>
          </a:xfrm>
          <a:prstGeom prst="line">
            <a:avLst/>
          </a:prstGeom>
          <a:ln w="19050">
            <a:solidFill>
              <a:srgbClr val="7030A0"/>
            </a:solidFill>
            <a:prstDash val="sysDot"/>
          </a:ln>
        </p:spPr>
        <p:style>
          <a:lnRef idx="1">
            <a:schemeClr val="accent1"/>
          </a:lnRef>
          <a:fillRef idx="0">
            <a:schemeClr val="accent1"/>
          </a:fillRef>
          <a:effectRef idx="0">
            <a:schemeClr val="accent1"/>
          </a:effectRef>
          <a:fontRef idx="minor">
            <a:schemeClr val="tx1"/>
          </a:fontRef>
        </p:style>
      </p:cxnSp>
      <p:pic>
        <p:nvPicPr>
          <p:cNvPr id="4" name="Gráfico 3" descr="Bar graph with upward trend con relleno sólido">
            <a:extLst>
              <a:ext uri="{FF2B5EF4-FFF2-40B4-BE49-F238E27FC236}">
                <a16:creationId xmlns:a16="http://schemas.microsoft.com/office/drawing/2014/main" id="{6FF820D9-CE8D-BF46-A295-7B100DC2D7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50019" y="3553480"/>
            <a:ext cx="914400" cy="914400"/>
          </a:xfrm>
          <a:prstGeom prst="rect">
            <a:avLst/>
          </a:prstGeom>
        </p:spPr>
      </p:pic>
      <p:sp>
        <p:nvSpPr>
          <p:cNvPr id="2" name="CuadroTexto 1">
            <a:extLst>
              <a:ext uri="{FF2B5EF4-FFF2-40B4-BE49-F238E27FC236}">
                <a16:creationId xmlns:a16="http://schemas.microsoft.com/office/drawing/2014/main" id="{88946F84-D120-6565-9F96-BB1E685BDB55}"/>
              </a:ext>
            </a:extLst>
          </p:cNvPr>
          <p:cNvSpPr txBox="1"/>
          <p:nvPr/>
        </p:nvSpPr>
        <p:spPr>
          <a:xfrm>
            <a:off x="7316184" y="2166503"/>
            <a:ext cx="3570354" cy="367827"/>
          </a:xfrm>
          <a:prstGeom prst="rect">
            <a:avLst/>
          </a:prstGeom>
          <a:solidFill>
            <a:srgbClr val="7030A0"/>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Estructura 2023</a:t>
            </a:r>
          </a:p>
        </p:txBody>
      </p:sp>
      <p:sp>
        <p:nvSpPr>
          <p:cNvPr id="11" name="CuadroTexto 10">
            <a:extLst>
              <a:ext uri="{FF2B5EF4-FFF2-40B4-BE49-F238E27FC236}">
                <a16:creationId xmlns:a16="http://schemas.microsoft.com/office/drawing/2014/main" id="{16FDC467-537A-4E38-938F-531269AFD4F4}"/>
              </a:ext>
            </a:extLst>
          </p:cNvPr>
          <p:cNvSpPr txBox="1"/>
          <p:nvPr/>
        </p:nvSpPr>
        <p:spPr>
          <a:xfrm>
            <a:off x="7316184" y="3973822"/>
            <a:ext cx="3570354" cy="367827"/>
          </a:xfrm>
          <a:prstGeom prst="rect">
            <a:avLst/>
          </a:prstGeom>
          <a:solidFill>
            <a:srgbClr val="7030A0"/>
          </a:solidFill>
          <a:ln>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793"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Cambios IDC 2023</a:t>
            </a:r>
          </a:p>
        </p:txBody>
      </p:sp>
      <p:sp>
        <p:nvSpPr>
          <p:cNvPr id="12" name="CuadroTexto 3">
            <a:extLst>
              <a:ext uri="{FF2B5EF4-FFF2-40B4-BE49-F238E27FC236}">
                <a16:creationId xmlns:a16="http://schemas.microsoft.com/office/drawing/2014/main" id="{C5F1129E-3A88-46B2-82EF-C0E7EE5C151B}"/>
              </a:ext>
            </a:extLst>
          </p:cNvPr>
          <p:cNvSpPr txBox="1"/>
          <p:nvPr/>
        </p:nvSpPr>
        <p:spPr>
          <a:xfrm>
            <a:off x="6463552" y="4554402"/>
            <a:ext cx="5032393" cy="698717"/>
          </a:xfrm>
          <a:prstGeom prst="rect">
            <a:avLst/>
          </a:prstGeom>
          <a:solidFill>
            <a:srgbClr val="EFF3F0">
              <a:alpha val="40000"/>
            </a:srgbClr>
          </a:solidFill>
        </p:spPr>
        <p:txBody>
          <a:bodyPr wrap="square" rtlCol="0">
            <a:spAutoFit/>
          </a:bodyPr>
          <a:lstStyle>
            <a:defPPr>
              <a:defRPr lang="es-ES"/>
            </a:defPPr>
            <a:lvl1pPr marL="285750" indent="-285750" algn="just">
              <a:lnSpc>
                <a:spcPct val="150000"/>
              </a:lnSpc>
              <a:buClr>
                <a:srgbClr val="0D7593"/>
              </a:buClr>
              <a:buFont typeface="Arial" panose="020B0604020202020204" pitchFamily="34" charset="0"/>
              <a:buChar char="•"/>
              <a:defRPr>
                <a:latin typeface="Arial" panose="020B0604020202020204" pitchFamily="34" charset="0"/>
                <a:cs typeface="Arial" panose="020B0604020202020204" pitchFamily="34" charset="0"/>
              </a:defRPr>
            </a:lvl1pPr>
          </a:lstStyle>
          <a:p>
            <a:pPr>
              <a:buClr>
                <a:srgbClr val="0F3F23"/>
              </a:buClr>
              <a:defRPr/>
            </a:pPr>
            <a:r>
              <a:rPr kumimoji="0" lang="es-MX" sz="14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Se agrega como fuente para este pilar la información de exportaciones e importaciones de la DIAN.</a:t>
            </a:r>
          </a:p>
        </p:txBody>
      </p:sp>
    </p:spTree>
    <p:extLst>
      <p:ext uri="{BB962C8B-B14F-4D97-AF65-F5344CB8AC3E}">
        <p14:creationId xmlns:p14="http://schemas.microsoft.com/office/powerpoint/2010/main" val="31571910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TAM-1-1 : Tamaño del mercado interno</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86148" y="3364411"/>
                <a:ext cx="12105851" cy="338554"/>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𝑇𝐴𝑀</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−1−1=</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𝐿𝑜𝑔</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𝑃𝐼𝐵</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 </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𝐼𝑚𝑝𝑜𝑟𝑡𝑎𝑐𝑖𝑜𝑛𝑒𝑠</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 </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𝐸𝑥𝑝𝑜𝑟𝑡𝑎𝑐𝑖𝑜𝑛𝑒𝑠</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86148" y="3364411"/>
                <a:ext cx="12105851" cy="338554"/>
              </a:xfrm>
              <a:prstGeom prst="rect">
                <a:avLst/>
              </a:prstGeom>
              <a:blipFill>
                <a:blip r:embed="rId2"/>
                <a:stretch>
                  <a:fillRect b="-31579"/>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Logaritmo natural de la suma del PIB y las importaciones menos las exportaciones</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DANE, Banco de la Republica</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Valor.</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el mercado interno de la ciudad.</a:t>
            </a:r>
          </a:p>
        </p:txBody>
      </p:sp>
    </p:spTree>
    <p:extLst>
      <p:ext uri="{BB962C8B-B14F-4D97-AF65-F5344CB8AC3E}">
        <p14:creationId xmlns:p14="http://schemas.microsoft.com/office/powerpoint/2010/main" val="16420049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TAM-2-1 : Tamaño del mercado externo</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0" y="3364412"/>
                <a:ext cx="12191999" cy="338554"/>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𝑇𝐴𝑀</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−2−1=</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𝐿𝑜𝑔</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𝐸𝑥𝑝𝑜𝑟𝑡𝑎𝑐𝑖𝑜𝑛𝑒𝑠</m:t>
                      </m:r>
                      <m:r>
                        <a:rPr kumimoji="0" lang="es-ES" sz="2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m:oMathPara>
                </a14:m>
                <a:endParaRPr kumimoji="0" lang="es-CO"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0" y="3364412"/>
                <a:ext cx="12191999" cy="338554"/>
              </a:xfrm>
              <a:prstGeom prst="rect">
                <a:avLst/>
              </a:prstGeom>
              <a:blipFill>
                <a:blip r:embed="rId2"/>
                <a:stretch>
                  <a:fillRect b="-31579"/>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Logaritmo natural de las exportaciones</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DANE, Banco de la Republica</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Valor.</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las exportaciones del departamento.</a:t>
            </a:r>
          </a:p>
        </p:txBody>
      </p:sp>
    </p:spTree>
    <p:extLst>
      <p:ext uri="{BB962C8B-B14F-4D97-AF65-F5344CB8AC3E}">
        <p14:creationId xmlns:p14="http://schemas.microsoft.com/office/powerpoint/2010/main" val="4338328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DB24E-D7AA-4857-8A41-EE042D3858C3}"/>
              </a:ext>
            </a:extLst>
          </p:cNvPr>
          <p:cNvSpPr>
            <a:spLocks noGrp="1"/>
          </p:cNvSpPr>
          <p:nvPr>
            <p:ph type="title"/>
          </p:nvPr>
        </p:nvSpPr>
        <p:spPr>
          <a:xfrm>
            <a:off x="24839" y="1"/>
            <a:ext cx="11537069" cy="502920"/>
          </a:xfrm>
          <a:noFill/>
        </p:spPr>
        <p:txBody>
          <a:bodyPr>
            <a:noAutofit/>
          </a:bodyPr>
          <a:lstStyle/>
          <a:p>
            <a:r>
              <a:rPr lang="es-ES" b="1" dirty="0">
                <a:solidFill>
                  <a:schemeClr val="accent1">
                    <a:lumMod val="50000"/>
                  </a:schemeClr>
                </a:solidFill>
                <a:latin typeface="+mn-lt"/>
              </a:rPr>
              <a:t>TAM-2-2 : Grado de apertura comercial</a:t>
            </a:r>
            <a:endParaRPr lang="es-419" b="1" dirty="0">
              <a:solidFill>
                <a:schemeClr val="accent1">
                  <a:lumMod val="50000"/>
                </a:schemeClr>
              </a:solidFill>
              <a:latin typeface="+mn-lt"/>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60D470E-E19E-34A6-A564-8AAB46A85173}"/>
                  </a:ext>
                </a:extLst>
              </p:cNvPr>
              <p:cNvSpPr txBox="1"/>
              <p:nvPr/>
            </p:nvSpPr>
            <p:spPr>
              <a:xfrm>
                <a:off x="50392" y="3334194"/>
                <a:ext cx="12105851" cy="525913"/>
              </a:xfrm>
              <a:prstGeom prst="rect">
                <a:avLst/>
              </a:prstGeom>
              <a:noFill/>
              <a:ln>
                <a:solidFill>
                  <a:schemeClr val="tx1"/>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𝑇𝐴𝑀</m:t>
                      </m:r>
                      <m:r>
                        <a:rPr kumimoji="0" lang="es-E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−2−2=</m:t>
                      </m:r>
                      <m:f>
                        <m:fPr>
                          <m:ctrlPr>
                            <a:rPr kumimoji="0" lang="es-E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𝑀𝑜𝑛𝑡𝑜</m:t>
                          </m:r>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𝑑𝑒</m:t>
                          </m:r>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𝐸𝑥𝑝𝑜𝑟𝑡𝑎𝑐𝑖𝑜𝑛𝑒𝑠</m:t>
                          </m:r>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 </m:t>
                          </m:r>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𝑀𝑜𝑛𝑡𝑜</m:t>
                          </m:r>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𝑑𝑒</m:t>
                          </m:r>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𝐼𝑚𝑝𝑜𝑟𝑡𝑎𝑐𝑖𝑜𝑛𝑒𝑠</m:t>
                          </m:r>
                          <m:r>
                            <a:rPr kumimoji="0" lang="es-MX"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num>
                        <m:den>
                          <m:r>
                            <a:rPr kumimoji="0" lang="es-E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𝑃𝐼𝐵</m:t>
                          </m:r>
                          <m:r>
                            <a:rPr kumimoji="0" lang="es-E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den>
                      </m:f>
                    </m:oMath>
                  </m:oMathPara>
                </a14:m>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CuadroTexto 2">
                <a:extLst>
                  <a:ext uri="{FF2B5EF4-FFF2-40B4-BE49-F238E27FC236}">
                    <a16:creationId xmlns:a16="http://schemas.microsoft.com/office/drawing/2014/main" id="{560D470E-E19E-34A6-A564-8AAB46A85173}"/>
                  </a:ext>
                </a:extLst>
              </p:cNvPr>
              <p:cNvSpPr txBox="1">
                <a:spLocks noRot="1" noChangeAspect="1" noMove="1" noResize="1" noEditPoints="1" noAdjustHandles="1" noChangeArrowheads="1" noChangeShapeType="1" noTextEdit="1"/>
              </p:cNvSpPr>
              <p:nvPr/>
            </p:nvSpPr>
            <p:spPr>
              <a:xfrm>
                <a:off x="50392" y="3334194"/>
                <a:ext cx="12105851" cy="525913"/>
              </a:xfrm>
              <a:prstGeom prst="rect">
                <a:avLst/>
              </a:prstGeom>
              <a:blipFill>
                <a:blip r:embed="rId2"/>
                <a:stretch>
                  <a:fillRect/>
                </a:stretch>
              </a:blipFill>
              <a:ln>
                <a:solidFill>
                  <a:schemeClr val="tx1"/>
                </a:solidFill>
              </a:ln>
            </p:spPr>
            <p:txBody>
              <a:bodyPr/>
              <a:lstStyle/>
              <a:p>
                <a:r>
                  <a:rPr lang="es-CO">
                    <a:noFill/>
                  </a:rPr>
                  <a:t> </a:t>
                </a:r>
              </a:p>
            </p:txBody>
          </p:sp>
        </mc:Fallback>
      </mc:AlternateContent>
      <p:sp>
        <p:nvSpPr>
          <p:cNvPr id="21" name="CuadroTexto 20">
            <a:extLst>
              <a:ext uri="{FF2B5EF4-FFF2-40B4-BE49-F238E27FC236}">
                <a16:creationId xmlns:a16="http://schemas.microsoft.com/office/drawing/2014/main" id="{B8983146-58D8-84F5-E600-5AFC44DCA36C}"/>
              </a:ext>
            </a:extLst>
          </p:cNvPr>
          <p:cNvSpPr txBox="1"/>
          <p:nvPr/>
        </p:nvSpPr>
        <p:spPr>
          <a:xfrm>
            <a:off x="93469" y="1399465"/>
            <a:ext cx="12019701" cy="459700"/>
          </a:xfrm>
          <a:prstGeom prst="round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Definición</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MX"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Participación del comercio exterior de doble vía sobre el PIB</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3" name="CuadroTexto 22">
            <a:extLst>
              <a:ext uri="{FF2B5EF4-FFF2-40B4-BE49-F238E27FC236}">
                <a16:creationId xmlns:a16="http://schemas.microsoft.com/office/drawing/2014/main" id="{C2C0C4B5-EED5-217F-E887-439CCCB0DA22}"/>
              </a:ext>
            </a:extLst>
          </p:cNvPr>
          <p:cNvSpPr txBox="1"/>
          <p:nvPr/>
        </p:nvSpPr>
        <p:spPr>
          <a:xfrm>
            <a:off x="669473" y="5513077"/>
            <a:ext cx="4969751" cy="707886"/>
          </a:xfrm>
          <a:prstGeom prst="rect">
            <a:avLst/>
          </a:prstGeom>
          <a:solidFill>
            <a:schemeClr val="accent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Fuente:</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DANE</a:t>
            </a:r>
            <a:r>
              <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1" name="CuadroTexto 30">
            <a:extLst>
              <a:ext uri="{FF2B5EF4-FFF2-40B4-BE49-F238E27FC236}">
                <a16:creationId xmlns:a16="http://schemas.microsoft.com/office/drawing/2014/main" id="{75F80FFD-2FED-F632-383C-0AB7C8243C6B}"/>
              </a:ext>
            </a:extLst>
          </p:cNvPr>
          <p:cNvSpPr txBox="1"/>
          <p:nvPr/>
        </p:nvSpPr>
        <p:spPr>
          <a:xfrm>
            <a:off x="86149" y="2817235"/>
            <a:ext cx="2247148" cy="400110"/>
          </a:xfrm>
          <a:prstGeom prst="rect">
            <a:avLst/>
          </a:prstGeom>
          <a:solidFill>
            <a:schemeClr val="accent5">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Fórmula de cálculo: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2" name="CuadroTexto 31">
            <a:extLst>
              <a:ext uri="{FF2B5EF4-FFF2-40B4-BE49-F238E27FC236}">
                <a16:creationId xmlns:a16="http://schemas.microsoft.com/office/drawing/2014/main" id="{CE89DD55-C2FE-85D3-3F35-98B0C7E2104F}"/>
              </a:ext>
            </a:extLst>
          </p:cNvPr>
          <p:cNvSpPr txBox="1"/>
          <p:nvPr/>
        </p:nvSpPr>
        <p:spPr>
          <a:xfrm>
            <a:off x="669473" y="452094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Unidad de medida: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Porcentaje.</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3" name="CuadroTexto 32">
            <a:extLst>
              <a:ext uri="{FF2B5EF4-FFF2-40B4-BE49-F238E27FC236}">
                <a16:creationId xmlns:a16="http://schemas.microsoft.com/office/drawing/2014/main" id="{F0BA4B12-4F37-C40C-B5A0-4F35856FB96A}"/>
              </a:ext>
            </a:extLst>
          </p:cNvPr>
          <p:cNvSpPr txBox="1"/>
          <p:nvPr/>
        </p:nvSpPr>
        <p:spPr>
          <a:xfrm>
            <a:off x="669473" y="4987530"/>
            <a:ext cx="4969751" cy="400110"/>
          </a:xfrm>
          <a:prstGeom prst="rect">
            <a:avLst/>
          </a:prstGeom>
          <a:solidFill>
            <a:srgbClr val="EADBF5"/>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Periodicidad:</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Anual.</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4" name="CuadroTexto 33">
            <a:extLst>
              <a:ext uri="{FF2B5EF4-FFF2-40B4-BE49-F238E27FC236}">
                <a16:creationId xmlns:a16="http://schemas.microsoft.com/office/drawing/2014/main" id="{829AEC0A-F1D4-E8DA-DE35-F73B95854842}"/>
              </a:ext>
            </a:extLst>
          </p:cNvPr>
          <p:cNvSpPr txBox="1"/>
          <p:nvPr/>
        </p:nvSpPr>
        <p:spPr>
          <a:xfrm>
            <a:off x="6376697" y="4520944"/>
            <a:ext cx="4969751" cy="400110"/>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Variable inversa: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5" name="CuadroTexto 34">
            <a:extLst>
              <a:ext uri="{FF2B5EF4-FFF2-40B4-BE49-F238E27FC236}">
                <a16:creationId xmlns:a16="http://schemas.microsoft.com/office/drawing/2014/main" id="{D385291B-8021-58D6-2EC4-FAA8B6163AD5}"/>
              </a:ext>
            </a:extLst>
          </p:cNvPr>
          <p:cNvSpPr txBox="1"/>
          <p:nvPr/>
        </p:nvSpPr>
        <p:spPr>
          <a:xfrm>
            <a:off x="6376696" y="4987530"/>
            <a:ext cx="4969751" cy="400110"/>
          </a:xfrm>
          <a:prstGeom prst="rect">
            <a:avLst/>
          </a:prstGeom>
          <a:solidFill>
            <a:schemeClr val="tx2">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¿Tiene casos de No aplica?:</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6" name="CuadroTexto 35">
            <a:extLst>
              <a:ext uri="{FF2B5EF4-FFF2-40B4-BE49-F238E27FC236}">
                <a16:creationId xmlns:a16="http://schemas.microsoft.com/office/drawing/2014/main" id="{4C5C8A5C-3EA7-2DE3-3028-27BEF3ED67EB}"/>
              </a:ext>
            </a:extLst>
          </p:cNvPr>
          <p:cNvSpPr txBox="1"/>
          <p:nvPr/>
        </p:nvSpPr>
        <p:spPr>
          <a:xfrm>
            <a:off x="6376695" y="5514534"/>
            <a:ext cx="4969751" cy="400110"/>
          </a:xfrm>
          <a:prstGeom prst="rect">
            <a:avLst/>
          </a:prstGeom>
          <a:solidFill>
            <a:schemeClr val="accent6">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Requiere imputación:</a:t>
            </a:r>
            <a:r>
              <a:rPr kumimoji="0" lang="es-CO"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  No.</a:t>
            </a:r>
            <a:endParaRPr kumimoji="0" lang="es-CO"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7" name="CuadroTexto 36">
            <a:extLst>
              <a:ext uri="{FF2B5EF4-FFF2-40B4-BE49-F238E27FC236}">
                <a16:creationId xmlns:a16="http://schemas.microsoft.com/office/drawing/2014/main" id="{2F7F4796-FEAA-B617-4DEC-376F0F93677D}"/>
              </a:ext>
            </a:extLst>
          </p:cNvPr>
          <p:cNvSpPr txBox="1"/>
          <p:nvPr/>
        </p:nvSpPr>
        <p:spPr>
          <a:xfrm>
            <a:off x="93468" y="565486"/>
            <a:ext cx="12019701" cy="415498"/>
          </a:xfrm>
          <a:prstGeom prst="rect">
            <a:avLst/>
          </a:prstGeom>
          <a:solidFill>
            <a:schemeClr val="accent4">
              <a:lumMod val="20000"/>
              <a:lumOff val="80000"/>
            </a:schemeClr>
          </a:solidFill>
        </p:spPr>
        <p:txBody>
          <a:bodyPr wrap="square" rtlCol="0">
            <a:spAutoFit/>
          </a:bodyPr>
          <a:lstStyle>
            <a:defPPr>
              <a:defRPr lang="es-ES"/>
            </a:defPPr>
            <a:lvl1pPr>
              <a:defRPr sz="2393">
                <a:solidFill>
                  <a:schemeClr val="bg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1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Objetivo</a:t>
            </a:r>
            <a:r>
              <a:rPr kumimoji="0" lang="es-CO" sz="2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panose="020B0604020202020204" pitchFamily="34" charset="0"/>
              </a:rPr>
              <a:t>:</a:t>
            </a:r>
            <a:r>
              <a:rPr kumimoji="0" lang="es-CO"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Medir el comercio exterior respecto al PIB.</a:t>
            </a:r>
          </a:p>
        </p:txBody>
      </p:sp>
    </p:spTree>
    <p:extLst>
      <p:ext uri="{BB962C8B-B14F-4D97-AF65-F5344CB8AC3E}">
        <p14:creationId xmlns:p14="http://schemas.microsoft.com/office/powerpoint/2010/main" val="13995131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CPC 2021_2022" id="{A06972A9-3B51-FE47-A5F0-2C66F505613B}" vid="{C108FFF4-AFB0-1D4A-B160-D1608E423D1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4412</TotalTime>
  <Words>11309</Words>
  <Application>Microsoft Office PowerPoint</Application>
  <PresentationFormat>Panorámica</PresentationFormat>
  <Paragraphs>1371</Paragraphs>
  <Slides>113</Slides>
  <Notes>18</Notes>
  <HiddenSlides>2</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113</vt:i4>
      </vt:variant>
    </vt:vector>
  </HeadingPairs>
  <TitlesOfParts>
    <vt:vector size="121" baseType="lpstr">
      <vt:lpstr>Arial</vt:lpstr>
      <vt:lpstr>Calibri</vt:lpstr>
      <vt:lpstr>Calibri Light</vt:lpstr>
      <vt:lpstr>Cambria Math</vt:lpstr>
      <vt:lpstr>Roboto</vt:lpstr>
      <vt:lpstr>Tema de Office</vt:lpstr>
      <vt:lpstr>1_Office Theme</vt:lpstr>
      <vt:lpstr>2_Office Theme</vt:lpstr>
      <vt:lpstr>Índice Departamental de Competitividad </vt:lpstr>
      <vt:lpstr>El IDC 2023 incluye 108 indicadores (datos “duros”, no de percepción) agrupados en 4 factores de competitividad y 13 pilares. </vt:lpstr>
      <vt:lpstr>INSTITUCIONES</vt:lpstr>
      <vt:lpstr>INS-1-1 Gestión de recursos</vt:lpstr>
      <vt:lpstr>INS-1-2: Gestión de regalías</vt:lpstr>
      <vt:lpstr>INS-1-3: Índice de gobierno digital para el Estado</vt:lpstr>
      <vt:lpstr>INS-2-1  Autonomía fiscal</vt:lpstr>
      <vt:lpstr>INS-2-2  Capacidad local de recaudo</vt:lpstr>
      <vt:lpstr>INS-2-3  Capacidad de ahorro</vt:lpstr>
      <vt:lpstr> INS-3-1: Índice de gobierno digital para la sociedad</vt:lpstr>
      <vt:lpstr>INS-3-2:  Transparencia en el uso de regalías</vt:lpstr>
      <vt:lpstr>INS-3-3  Procesos de contratación en el SECOP II</vt:lpstr>
      <vt:lpstr>INS-4-1: Tasa de Homicidios </vt:lpstr>
      <vt:lpstr>INS-4-2: Tasa de secuestros</vt:lpstr>
      <vt:lpstr>INS-4-3: Tasa de extorsiones</vt:lpstr>
      <vt:lpstr>INS-4-4: Eficiencia de la Justicia </vt:lpstr>
      <vt:lpstr>INS-4-5: Productividad de jueces</vt:lpstr>
      <vt:lpstr>INS-4-6: Eficiencia de los métodos de resolución de conflictos</vt:lpstr>
      <vt:lpstr>INFRAESTRUCTURA </vt:lpstr>
      <vt:lpstr>INF-1-1: Cobertura de acueducto</vt:lpstr>
      <vt:lpstr>INF-1-2: Cobertura efectiva de gas natural</vt:lpstr>
      <vt:lpstr>INF-1-3 : Cobertura de la energía eléctrica </vt:lpstr>
      <vt:lpstr>INF-1-4 : Costo de la energía eléctrica </vt:lpstr>
      <vt:lpstr>INF-1-5 : Cobertura de alcantarillado </vt:lpstr>
      <vt:lpstr>INF-2-1 / INF-2-2 : Red vial primaria por cada cien mil hab. / por área</vt:lpstr>
      <vt:lpstr>INF-2-3: Red vial primaria en buen estado</vt:lpstr>
      <vt:lpstr>INF-2-4 / INF-2-5 : Red vial a cargo del departamento por cada cien mil hab. / por área</vt:lpstr>
      <vt:lpstr>INF-2-6: Red vial secundaria en buen estado</vt:lpstr>
      <vt:lpstr>INF-3-1 : Costo de transporte terrestre a mercado interno</vt:lpstr>
      <vt:lpstr>Presentación de PowerPoint</vt:lpstr>
      <vt:lpstr>INF-3-3 : Pasajeros movilizados vía aérea </vt:lpstr>
      <vt:lpstr>INF-3-4 : Índice de conectividad aérea </vt:lpstr>
      <vt:lpstr>Presentación de PowerPoint</vt:lpstr>
      <vt:lpstr>TIC-1-1 : Penetración de internet banda ancha fijo </vt:lpstr>
      <vt:lpstr>TIC-1-2 : Ancho de banda de Internet</vt:lpstr>
      <vt:lpstr>TIC-1-3:  Hogares con computador, portátil o tablet</vt:lpstr>
      <vt:lpstr>TIC-1-4:  Uso de internet</vt:lpstr>
      <vt:lpstr>TIC-2-1 : Matriculados en programas TIC </vt:lpstr>
      <vt:lpstr>TIC-2-2 : Graduados en programas TIC</vt:lpstr>
      <vt:lpstr>TIC-2-3 : Programas TIC </vt:lpstr>
      <vt:lpstr>SOSTENIBILIDAD  AMBIENTAL</vt:lpstr>
      <vt:lpstr>AMB-1-1 : Hectáreas de bosque deforestadas</vt:lpstr>
      <vt:lpstr>AMB-1-2 : Áreas protegidas</vt:lpstr>
      <vt:lpstr>AMB-1-3 : Emisiones de CO2 de fuentes fijas</vt:lpstr>
      <vt:lpstr> AMB-2-1 : Negocios verdes</vt:lpstr>
      <vt:lpstr>AMB-2-2: Inversión en servicios ambientales</vt:lpstr>
      <vt:lpstr>AMB-2-3 : Vida útil del sitio de disposición final de residuos sólidos </vt:lpstr>
      <vt:lpstr>SALUD</vt:lpstr>
      <vt:lpstr>SAL-1-1 Cobertura de vacunación de triple viral </vt:lpstr>
      <vt:lpstr>SAL-1-2: Cobertura de vacunación pentavalente (DTP)</vt:lpstr>
      <vt:lpstr>SAL-1-3: Controles prenatales</vt:lpstr>
      <vt:lpstr>SAL-1-4: Inversión en salud pública</vt:lpstr>
      <vt:lpstr>SAL-2-1 : Mortalidad infantil</vt:lpstr>
      <vt:lpstr>SAL-2-2: Mortalidad materna</vt:lpstr>
      <vt:lpstr>SAL-2-3: Expectativa de vida al nacer</vt:lpstr>
      <vt:lpstr>SAL-3-1 : Comunidad de la salud</vt:lpstr>
      <vt:lpstr> SAL-3-2 : Médicos generales</vt:lpstr>
      <vt:lpstr> SAL-3-3 : Médicos especialistas</vt:lpstr>
      <vt:lpstr>SAL-3-4 : Camas generales y de servicios especializados</vt:lpstr>
      <vt:lpstr>EDUCACIÓN BÁSICA Y MEDIA</vt:lpstr>
      <vt:lpstr>EDU-1-1 a EDU-1-4  Coberturas Educación preescolar, primaria, secundaria y media</vt:lpstr>
      <vt:lpstr>EDU-1-5 Deserción escolar en educación básica y media</vt:lpstr>
      <vt:lpstr>EDU-2-1  Puntajes pruebas saber 11</vt:lpstr>
      <vt:lpstr>EDU-2-2  Puntajes pruebas saber 11 en colegios oficiales</vt:lpstr>
      <vt:lpstr>EDU-2-3 Docentes con posgrado en colegios oficiales</vt:lpstr>
      <vt:lpstr>EDU-2-4 Relación estudiantes docentes </vt:lpstr>
      <vt:lpstr>EDU-2-5: Inversión en  calidad de la educación básica y media</vt:lpstr>
      <vt:lpstr>EDUCACIÓN SUPERIOR Y FORMACIÓN PARA EL TRABAJO</vt:lpstr>
      <vt:lpstr> EDS-1-1 : Cobertura bruta en formación universitaria</vt:lpstr>
      <vt:lpstr>EDS-1-2 : Graduados en posgrado </vt:lpstr>
      <vt:lpstr>EDS-1-3 : Cobertura bruta en formación técnica y tecnológica</vt:lpstr>
      <vt:lpstr>EDS-2-1 : Puntaje pruebas Saber Pro</vt:lpstr>
      <vt:lpstr>EDS-2-2 : Calidad de docentes de educación superior</vt:lpstr>
      <vt:lpstr>EDS-2-3 : Cobertura instituciones de educación superior con acreditación de alta calidad</vt:lpstr>
      <vt:lpstr>EDS-2-4 : Dominio de inglés</vt:lpstr>
      <vt:lpstr>EDS-3-1 : Proporción de estudiantes en IETDH matriculados en instituciones certificadas</vt:lpstr>
      <vt:lpstr>EDS-3-2: Egresados del SENA vinculados al mercado laboral.</vt:lpstr>
      <vt:lpstr>ENTORNO PARA LOS NEGOCIOS</vt:lpstr>
      <vt:lpstr>NEG-1-1 Facilitación de trámites</vt:lpstr>
      <vt:lpstr>NEG-1-2 / NEG-1-3: Concentración en el sector secundario / terciario</vt:lpstr>
      <vt:lpstr>NEG-2-1: Tasa de registro empresarial.</vt:lpstr>
      <vt:lpstr>NEG-2-2: Densidad empresarial.</vt:lpstr>
      <vt:lpstr>NEG-2-3: Participación de medianas y grandes empresas.</vt:lpstr>
      <vt:lpstr>MERCADO LABORAL</vt:lpstr>
      <vt:lpstr>LAB-1-1 : Tasa global de participación en el mercado laboral</vt:lpstr>
      <vt:lpstr>LAB-1-2 : Tasa de desempleo</vt:lpstr>
      <vt:lpstr> LAB-1-3 : Formalidad laboral</vt:lpstr>
      <vt:lpstr>LAB-1-4 : Subocupación</vt:lpstr>
      <vt:lpstr>LAB-1-5 Empleo vulnerable</vt:lpstr>
      <vt:lpstr>LAB-2-1/ LAB-2-2/ LAB-2-3/ LAB-2-4: Brecha de género en TGP/TD/Informalidad/Empl. Vulner.</vt:lpstr>
      <vt:lpstr>SISTEMA FINANCIERO</vt:lpstr>
      <vt:lpstr>FIN-1-1 Cobertura de establecimientos financieros</vt:lpstr>
      <vt:lpstr>FIN-1-2 Inclusión financiera</vt:lpstr>
      <vt:lpstr>FIN-1-3 Cobertura de seguros</vt:lpstr>
      <vt:lpstr>FIN-1-4 Índice de profundización financiera</vt:lpstr>
      <vt:lpstr>TAMAÑO DEL MERCADO</vt:lpstr>
      <vt:lpstr>TAM-1-1 : Tamaño del mercado interno</vt:lpstr>
      <vt:lpstr>TAM-2-1 : Tamaño del mercado externo</vt:lpstr>
      <vt:lpstr>TAM-2-2 : Grado de apertura comercial</vt:lpstr>
      <vt:lpstr>SOFISTICACIÓN Y DIVERSIFICACIÓN</vt:lpstr>
      <vt:lpstr> SOF-1-1 : Diversificación de mercados de destino de exportaciones</vt:lpstr>
      <vt:lpstr>SOF-1-2 : Diversificación de la canasta exportadora</vt:lpstr>
      <vt:lpstr>INNOVACIÓN</vt:lpstr>
      <vt:lpstr>INN-1-1 : Investigación de alta calidad </vt:lpstr>
      <vt:lpstr>INN-1-2 : Revistas indexadas en publindex</vt:lpstr>
      <vt:lpstr>INN-1-3 : Investigadores per cápita </vt:lpstr>
      <vt:lpstr>INN-1-4 : Inversión en ACTI</vt:lpstr>
      <vt:lpstr>INN-1-5 : Productividad de la investigación científica</vt:lpstr>
      <vt:lpstr>INN-1-6:  Sinergia de la investigación</vt:lpstr>
      <vt:lpstr>INN-2-1 : Patentes</vt:lpstr>
      <vt:lpstr>INN 2-2:   Modelos de utilidad</vt:lpstr>
      <vt:lpstr>INN-2-3:  Diseños industriales</vt:lpstr>
      <vt:lpstr>INN-2-4: Registro de marcas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Capítulo SALUD</dc:title>
  <dc:creator>Santiago Matallana Mendez</dc:creator>
  <cp:lastModifiedBy>Fabian Bernal Lopez</cp:lastModifiedBy>
  <cp:revision>402</cp:revision>
  <dcterms:created xsi:type="dcterms:W3CDTF">2020-11-27T16:35:20Z</dcterms:created>
  <dcterms:modified xsi:type="dcterms:W3CDTF">2023-06-26T14:09:29Z</dcterms:modified>
</cp:coreProperties>
</file>